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handoutMasterIdLst>
    <p:handoutMasterId r:id="rId6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87" r:id="rId15"/>
    <p:sldId id="269" r:id="rId16"/>
    <p:sldId id="270" r:id="rId17"/>
    <p:sldId id="314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8" r:id="rId32"/>
    <p:sldId id="284" r:id="rId33"/>
    <p:sldId id="285" r:id="rId34"/>
    <p:sldId id="286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</p:sldIdLst>
  <p:sldSz cx="10972800" cy="7772400"/>
  <p:notesSz cx="7004050" cy="9290050"/>
  <p:defaultTextStyle>
    <a:defPPr>
      <a:defRPr lang="en-US"/>
    </a:defPPr>
    <a:lvl1pPr algn="l" defTabSz="9921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95300" indent="-38100" algn="l" defTabSz="9921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92188" indent="-77788" algn="l" defTabSz="9921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489075" indent="-117475" algn="l" defTabSz="9921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984375" indent="-155575" algn="l" defTabSz="9921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>
        <p:scale>
          <a:sx n="41" d="100"/>
          <a:sy n="41" d="100"/>
        </p:scale>
        <p:origin x="-1044" y="-18"/>
      </p:cViewPr>
      <p:guideLst>
        <p:guide orient="horz" pos="2448"/>
        <p:guide pos="34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71269BF-EC80-4ACB-A31B-5980F8B46E7D}" type="datetimeFigureOut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46E2F3F-83FB-45CE-9893-1DDDAC18C0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5300" cy="465138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 defTabSz="10108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7163" y="0"/>
            <a:ext cx="3035300" cy="465138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 defTabSz="10108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46ADD5E-1753-407B-9524-8723E511DAF0}" type="datetimeFigureOut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696913"/>
            <a:ext cx="4918075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4" tIns="46552" rIns="93104" bIns="46552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088" y="4413250"/>
            <a:ext cx="5603875" cy="4179888"/>
          </a:xfrm>
          <a:prstGeom prst="rect">
            <a:avLst/>
          </a:prstGeom>
        </p:spPr>
        <p:txBody>
          <a:bodyPr vert="horz" lIns="93104" tIns="46552" rIns="93104" bIns="46552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3325"/>
            <a:ext cx="3035300" cy="465138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 defTabSz="10108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7163" y="8823325"/>
            <a:ext cx="3035300" cy="465138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 defTabSz="101083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266F2B9-C8A8-496B-9209-556535E28A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921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5300" algn="l" defTabSz="9921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92188" algn="l" defTabSz="9921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89075" algn="l" defTabSz="9921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84375" algn="l" defTabSz="992188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81910" algn="l" defTabSz="9927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78292" algn="l" defTabSz="9927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74674" algn="l" defTabSz="9927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71056" algn="l" defTabSz="99276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0246" fontAlgn="base">
              <a:spcBef>
                <a:spcPct val="0"/>
              </a:spcBef>
              <a:spcAft>
                <a:spcPct val="0"/>
              </a:spcAft>
              <a:defRPr/>
            </a:pPr>
            <a:fld id="{5C3C2910-25D7-47E7-B2DF-973DC29B4B32}" type="slidenum">
              <a:rPr lang="en-US" smtClean="0"/>
              <a:pPr defTabSz="1010246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0246" fontAlgn="base">
              <a:spcBef>
                <a:spcPct val="0"/>
              </a:spcBef>
              <a:spcAft>
                <a:spcPct val="0"/>
              </a:spcAft>
              <a:defRPr/>
            </a:pPr>
            <a:fld id="{61440592-3F94-40F2-A0F8-5991E9FA405F}" type="slidenum">
              <a:rPr lang="en-US" smtClean="0"/>
              <a:pPr defTabSz="1010246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38150" cy="7767638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1475" y="771525"/>
            <a:ext cx="55563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22263" y="771525"/>
            <a:ext cx="33337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0038" y="771525"/>
            <a:ext cx="11112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66700" y="771525"/>
            <a:ext cx="11113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06388" y="5719763"/>
            <a:ext cx="87312" cy="19177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6388" y="5437188"/>
            <a:ext cx="87312" cy="258762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06388" y="5256213"/>
            <a:ext cx="87312" cy="155575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6388" y="5148263"/>
            <a:ext cx="87312" cy="825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097280" y="4922520"/>
            <a:ext cx="9326880" cy="2238452"/>
          </a:xfrm>
        </p:spPr>
        <p:txBody>
          <a:bodyPr/>
          <a:lstStyle>
            <a:lvl1pPr marR="9928" algn="l">
              <a:defRPr sz="43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097280" y="3212592"/>
            <a:ext cx="9326880" cy="1709928"/>
          </a:xfrm>
        </p:spPr>
        <p:txBody>
          <a:bodyPr lIns="109204" anchor="b"/>
          <a:lstStyle>
            <a:lvl1pPr marL="0" indent="0" algn="l">
              <a:spcBef>
                <a:spcPts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96382" indent="0" algn="ctr">
              <a:buNone/>
            </a:lvl2pPr>
            <a:lvl3pPr marL="992764" indent="0" algn="ctr">
              <a:buNone/>
            </a:lvl3pPr>
            <a:lvl4pPr marL="1489146" indent="0" algn="ctr">
              <a:buNone/>
            </a:lvl4pPr>
            <a:lvl5pPr marL="1985528" indent="0" algn="ctr">
              <a:buNone/>
            </a:lvl5pPr>
            <a:lvl6pPr marL="2481910" indent="0" algn="ctr">
              <a:buNone/>
            </a:lvl6pPr>
            <a:lvl7pPr marL="2978292" indent="0" algn="ctr">
              <a:buNone/>
            </a:lvl7pPr>
            <a:lvl8pPr marL="3474674" indent="0" algn="ctr">
              <a:buNone/>
            </a:lvl8pPr>
            <a:lvl9pPr marL="3971056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296041-0BAA-4953-8957-4F4751D9D480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4ADB95-40DC-4950-833F-6429F0BAB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FEDAA-4BD4-4C68-8BD8-9E1033E53648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EBA87-34D4-461F-A0C8-34E07C859A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0" y="311260"/>
            <a:ext cx="2377440" cy="6631729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1520" y="311260"/>
            <a:ext cx="7040880" cy="6631729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231D3-1137-4983-BB4B-8842518C6467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9F6F5-1AC2-4816-8164-CE055D955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F43F3-0C88-4E80-B666-4DD36836BAC4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97D2-3FD6-43ED-A047-F03A8E598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5794375" y="1217613"/>
            <a:ext cx="5186363" cy="65627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449263" y="0"/>
            <a:ext cx="6616700" cy="749776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5491957" y="1642269"/>
            <a:ext cx="4662487" cy="14255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7132638" y="0"/>
            <a:ext cx="3290887" cy="48355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32638" y="4835525"/>
            <a:ext cx="3840162" cy="1295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7132638" y="0"/>
            <a:ext cx="1646237" cy="48355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137400" y="4813300"/>
            <a:ext cx="2509838" cy="2959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7132638" y="4835525"/>
            <a:ext cx="1919287" cy="29368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7132638" y="1554163"/>
            <a:ext cx="3840162" cy="32813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7132638" y="1985963"/>
            <a:ext cx="3840162" cy="28495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1189038" y="4835525"/>
            <a:ext cx="5943600" cy="29368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639763" y="4835525"/>
            <a:ext cx="6400800" cy="29368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439738" y="2763838"/>
            <a:ext cx="6767512" cy="207168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439738" y="2417763"/>
            <a:ext cx="6767512" cy="24177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486400" y="4835525"/>
            <a:ext cx="1646238" cy="29368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276" tIns="49638" rIns="99276" bIns="49638"/>
          <a:lstStyle>
            <a:extLst/>
          </a:lstStyle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36563" y="455613"/>
            <a:ext cx="10204450" cy="1004887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19"/>
          <p:cNvSpPr/>
          <p:nvPr/>
        </p:nvSpPr>
        <p:spPr>
          <a:xfrm flipH="1">
            <a:off x="446088" y="771525"/>
            <a:ext cx="33337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93713" y="771525"/>
            <a:ext cx="31750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538163" y="771525"/>
            <a:ext cx="11112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>
          <a:xfrm flipH="1">
            <a:off x="571500" y="771525"/>
            <a:ext cx="11113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00075" y="771525"/>
            <a:ext cx="44450" cy="414338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8283" y="1531894"/>
            <a:ext cx="6861658" cy="1107818"/>
          </a:xfrm>
        </p:spPr>
        <p:txBody>
          <a:bodyPr lIns="89349" bIns="0"/>
          <a:lstStyle>
            <a:lvl1pPr marL="5956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8283" y="580340"/>
            <a:ext cx="9787738" cy="880872"/>
          </a:xfrm>
        </p:spPr>
        <p:txBody>
          <a:bodyPr tIns="69493"/>
          <a:lstStyle>
            <a:lvl1pPr algn="l">
              <a:buNone/>
              <a:defRPr sz="4100" b="0" cap="none" spc="-163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3B4978-57F4-4975-94E0-FD985623EDF0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F4E92F-196B-45AA-B597-3D85C1FB5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580340"/>
            <a:ext cx="9875520" cy="103632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7212" y="2006568"/>
            <a:ext cx="4846320" cy="512942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86412" y="2006568"/>
            <a:ext cx="4846320" cy="5129425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56128B-7DB3-4AAE-9733-CD6AA2DEE2EA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B403B1-C5B7-4751-B0D8-37A2E956B8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55613"/>
            <a:ext cx="10641013" cy="1004887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04775" y="771525"/>
            <a:ext cx="55563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7150" y="771525"/>
            <a:ext cx="31750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3338" y="771525"/>
            <a:ext cx="11112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771525"/>
            <a:ext cx="11113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79388" y="771525"/>
            <a:ext cx="33337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227013" y="771525"/>
            <a:ext cx="33337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71463" y="771525"/>
            <a:ext cx="11112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14"/>
          <p:cNvSpPr/>
          <p:nvPr/>
        </p:nvSpPr>
        <p:spPr>
          <a:xfrm flipH="1">
            <a:off x="306388" y="771525"/>
            <a:ext cx="11112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34963" y="771525"/>
            <a:ext cx="42862" cy="414338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5788" y="580340"/>
            <a:ext cx="9326880" cy="1036320"/>
          </a:xfrm>
        </p:spPr>
        <p:txBody>
          <a:bodyPr/>
          <a:lstStyle>
            <a:lvl1pPr>
              <a:defRPr sz="43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2051052"/>
            <a:ext cx="4848226" cy="725064"/>
          </a:xfrm>
        </p:spPr>
        <p:txBody>
          <a:bodyPr anchor="ctr"/>
          <a:lstStyle>
            <a:lvl1pPr marL="79421" indent="0" algn="l">
              <a:buNone/>
              <a:defRPr sz="2600" b="1">
                <a:solidFill>
                  <a:schemeClr val="accent2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574032" y="2051052"/>
            <a:ext cx="4850131" cy="725064"/>
          </a:xfrm>
        </p:spPr>
        <p:txBody>
          <a:bodyPr anchor="ctr"/>
          <a:lstStyle>
            <a:lvl1pPr marL="79421" indent="0">
              <a:buNone/>
              <a:defRPr sz="2600" b="1">
                <a:solidFill>
                  <a:schemeClr val="accent2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48640" y="2786910"/>
            <a:ext cx="4848226" cy="448726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74032" y="2786910"/>
            <a:ext cx="4850131" cy="448726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C34AA8-493D-4B49-A3D7-66EE784FAC70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F2A2D83-D46D-4D0C-8A20-6850A4EDBE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80340"/>
            <a:ext cx="9326880" cy="1036320"/>
          </a:xfrm>
        </p:spPr>
        <p:txBody>
          <a:bodyPr/>
          <a:lstStyle>
            <a:lvl1pPr>
              <a:defRPr sz="43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92897-F9D9-4112-B64E-0467E2F1F869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8EDA1-8C0C-4CD7-A339-7BE8EC4F9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A2816C-5084-462D-9863-B66C77FAB4AC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7031AF0-048D-464B-9F08-66EA4F985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09456"/>
            <a:ext cx="9875520" cy="1316990"/>
          </a:xfrm>
        </p:spPr>
        <p:txBody>
          <a:bodyPr anchor="ctr"/>
          <a:lstStyle>
            <a:lvl1pPr algn="l">
              <a:buNone/>
              <a:defRPr sz="39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22960" y="1626446"/>
            <a:ext cx="3017520" cy="5181600"/>
          </a:xfrm>
        </p:spPr>
        <p:txBody>
          <a:bodyPr/>
          <a:lstStyle>
            <a:lvl1pPr marL="59566" indent="0">
              <a:buNone/>
              <a:defRPr sz="20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114800" y="1626446"/>
            <a:ext cx="6583680" cy="5181600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A5D5B-389E-46A8-B7F3-253674E6B85E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207F2-DA3C-4803-B3D8-84E096A259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325" y="0"/>
            <a:ext cx="10534650" cy="2128838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436563" y="2136775"/>
            <a:ext cx="10537825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10221913" y="1377950"/>
            <a:ext cx="150812" cy="153988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723" y="1302110"/>
              <a:ext cx="88795" cy="80068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1" y="1381698"/>
              <a:ext cx="125927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643" y="1301258"/>
              <a:ext cx="88795" cy="81772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10405269" y="1550194"/>
            <a:ext cx="149225" cy="1539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4150" y="1301683"/>
              <a:ext cx="88795" cy="80921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6044" y="1381697"/>
              <a:ext cx="12592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209" y="1300823"/>
              <a:ext cx="88795" cy="82642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9988551" y="1666875"/>
            <a:ext cx="150812" cy="153987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724" y="1302110"/>
              <a:ext cx="88795" cy="80068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2" y="1381698"/>
              <a:ext cx="12592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644" y="1301258"/>
              <a:ext cx="88795" cy="81772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1097280" y="500085"/>
            <a:ext cx="8229600" cy="795315"/>
          </a:xfrm>
        </p:spPr>
        <p:txBody>
          <a:bodyPr anchor="b"/>
          <a:lstStyle>
            <a:lvl1pPr algn="l">
              <a:buNone/>
              <a:defRPr sz="23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1638" y="2146285"/>
            <a:ext cx="10533888" cy="5621496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5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1097280" y="1303496"/>
            <a:ext cx="8229600" cy="777240"/>
          </a:xfrm>
        </p:spPr>
        <p:txBody>
          <a:bodyPr/>
          <a:lstStyle>
            <a:lvl1pPr marL="29783" indent="0">
              <a:spcBef>
                <a:spcPts val="0"/>
              </a:spcBef>
              <a:buNone/>
              <a:defRPr sz="1500">
                <a:solidFill>
                  <a:srgbClr val="FFFFFF"/>
                </a:solidFill>
              </a:defRPr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7772400" y="63500"/>
            <a:ext cx="2560638" cy="4127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76290D-6308-41FE-9A36-41740CDB558A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6963" y="63500"/>
            <a:ext cx="6675437" cy="4127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33038" y="63500"/>
            <a:ext cx="547687" cy="4127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302AC88-D025-498E-832D-A84AEAA55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438150" cy="7767638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6388" y="5719763"/>
            <a:ext cx="87312" cy="19177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06388" y="5437188"/>
            <a:ext cx="87312" cy="258762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06388" y="5256213"/>
            <a:ext cx="87312" cy="155575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06388" y="5148263"/>
            <a:ext cx="87312" cy="825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71475" y="771525"/>
            <a:ext cx="55563" cy="414338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322263" y="771525"/>
            <a:ext cx="33337" cy="414338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300038" y="771525"/>
            <a:ext cx="11112" cy="414338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66700" y="771525"/>
            <a:ext cx="11113" cy="414338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9276" tIns="49638" rIns="99276" bIns="49638" anchor="ctr"/>
          <a:lstStyle>
            <a:extLst/>
          </a:lstStyle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096963" y="581025"/>
            <a:ext cx="9326562" cy="1035050"/>
          </a:xfrm>
          <a:prstGeom prst="rect">
            <a:avLst/>
          </a:prstGeom>
        </p:spPr>
        <p:txBody>
          <a:bodyPr vert="horz" lIns="99276" tIns="49638" rIns="99276" bIns="49638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1096963" y="2020888"/>
            <a:ext cx="932656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276" tIns="49638" rIns="99276" bIns="49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72400" y="7272338"/>
            <a:ext cx="2560638" cy="414337"/>
          </a:xfrm>
          <a:prstGeom prst="rect">
            <a:avLst/>
          </a:prstGeom>
        </p:spPr>
        <p:txBody>
          <a:bodyPr vert="horz" lIns="99276" tIns="49638" rIns="99276" bIns="49638" anchor="b"/>
          <a:lstStyle>
            <a:lvl1pPr algn="l" defTabSz="992764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918F5608-101C-4A1F-A0E5-AB4976364368}" type="datetime1">
              <a:rPr lang="en-US"/>
              <a:pPr>
                <a:defRPr/>
              </a:pPr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096963" y="7272338"/>
            <a:ext cx="6675437" cy="414337"/>
          </a:xfrm>
          <a:prstGeom prst="rect">
            <a:avLst/>
          </a:prstGeom>
        </p:spPr>
        <p:txBody>
          <a:bodyPr vert="horz" lIns="99276" tIns="49638" rIns="99276" bIns="49638" anchor="b"/>
          <a:lstStyle>
            <a:lvl1pPr algn="r" defTabSz="992764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333038" y="7272338"/>
            <a:ext cx="547687" cy="414337"/>
          </a:xfrm>
          <a:prstGeom prst="rect">
            <a:avLst/>
          </a:prstGeom>
        </p:spPr>
        <p:txBody>
          <a:bodyPr vert="horz" lIns="99276" tIns="49638" rIns="99276" bIns="49638" anchor="b"/>
          <a:lstStyle>
            <a:lvl1pPr algn="l" defTabSz="992764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D051543-B1E3-4576-B007-C5A3B85B38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3" r:id="rId2"/>
    <p:sldLayoutId id="2147483769" r:id="rId3"/>
    <p:sldLayoutId id="2147483770" r:id="rId4"/>
    <p:sldLayoutId id="2147483771" r:id="rId5"/>
    <p:sldLayoutId id="2147483764" r:id="rId6"/>
    <p:sldLayoutId id="2147483772" r:id="rId7"/>
    <p:sldLayoutId id="2147483765" r:id="rId8"/>
    <p:sldLayoutId id="2147483773" r:id="rId9"/>
    <p:sldLayoutId id="2147483766" r:id="rId10"/>
    <p:sldLayoutId id="214748376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 spc="-109">
          <a:solidFill>
            <a:srgbClr val="CC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CCFFFF"/>
          </a:solidFill>
          <a:latin typeface="Consolas" pitchFamily="49" charset="0"/>
        </a:defRPr>
      </a:lvl9pPr>
      <a:extLst/>
    </p:titleStyle>
    <p:bodyStyle>
      <a:lvl1pPr marL="446088" indent="-371475" algn="l" rtl="0" eaLnBrk="0" fontAlgn="base" hangingPunct="0">
        <a:spcBef>
          <a:spcPts val="763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803275" indent="-309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1088" indent="-2476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013" indent="-2476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Font typeface="Wingdings 3" pitchFamily="18" charset="2"/>
        <a:buChar char="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608138" indent="-227013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856469" indent="-2283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064949" indent="-198553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273430" indent="-198553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2481910" indent="-198553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9638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927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891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9855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4819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9782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4746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9710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ctrTitle"/>
          </p:nvPr>
        </p:nvSpPr>
        <p:spPr bwMode="auto">
          <a:xfrm>
            <a:off x="1066800" y="6553200"/>
            <a:ext cx="9326562" cy="868363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marR="0" algn="ctr" eaLnBrk="1" hangingPunct="1"/>
            <a:r>
              <a:rPr lang="id-ID" sz="2800" cap="none" dirty="0" smtClean="0">
                <a:effectLst/>
              </a:rPr>
              <a:t>Direktorat Jenderal Pendidikan Tinggi</a:t>
            </a:r>
            <a:r>
              <a:rPr lang="id-ID" sz="2400" cap="none" dirty="0" smtClean="0">
                <a:effectLst/>
              </a:rPr>
              <a:t/>
            </a:r>
            <a:br>
              <a:rPr lang="id-ID" sz="2400" cap="none" dirty="0" smtClean="0">
                <a:effectLst/>
              </a:rPr>
            </a:br>
            <a:endParaRPr lang="en-US" sz="2400" cap="none" dirty="0" smtClean="0">
              <a:effectLst/>
            </a:endParaRP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C9FC80F3-01D5-480A-9E4E-57364F261767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  <p:pic>
        <p:nvPicPr>
          <p:cNvPr id="8197" name="Picture 5" descr="E:\My Documents\My Pictures\2011-10-11\SPMPPT 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782638"/>
            <a:ext cx="5226050" cy="538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00200" y="152400"/>
            <a:ext cx="80772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d-ID" sz="3200" b="1" dirty="0" smtClean="0">
                <a:latin typeface="+mn-lt"/>
              </a:rPr>
              <a:t>SPMPPT</a:t>
            </a:r>
            <a:endParaRPr lang="en-US" sz="3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152400"/>
            <a:ext cx="9326562" cy="1646238"/>
          </a:xfrm>
          <a:ln w="25400">
            <a:solidFill>
              <a:srgbClr val="FF0000"/>
            </a:solidFill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BAG. II</a:t>
            </a:r>
            <a:b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sz="2800" b="1" dirty="0" smtClean="0">
                <a:solidFill>
                  <a:schemeClr val="tx2">
                    <a:satMod val="200000"/>
                  </a:schemeClr>
                </a:solidFill>
              </a:rPr>
              <a:t>SISTEM PENJAMINAN MUTU PENELITIAN PERGURUAN TINGGI DI TINGKAT NASIONAL</a:t>
            </a:r>
            <a:endParaRPr lang="en-US" sz="3200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78F13510-8A0E-42A7-ABF7-EA3EECBD4345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1066800" y="1920875"/>
            <a:ext cx="31242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orbel" pitchFamily="34" charset="0"/>
              </a:rPr>
              <a:t>Prinsip &amp; Prosedur :</a:t>
            </a:r>
          </a:p>
        </p:txBody>
      </p:sp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5486400" y="1920875"/>
            <a:ext cx="5181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orbel" pitchFamily="34" charset="0"/>
              </a:rPr>
              <a:t>Kualitas peneliti scr berkelanjutan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5227638" y="2057400"/>
            <a:ext cx="457200" cy="152400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0800000">
            <a:off x="4267200" y="2225675"/>
            <a:ext cx="914400" cy="158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6" name="TextBox 11"/>
          <p:cNvSpPr txBox="1">
            <a:spLocks noChangeArrowheads="1"/>
          </p:cNvSpPr>
          <p:nvPr/>
        </p:nvSpPr>
        <p:spPr bwMode="auto">
          <a:xfrm>
            <a:off x="2209800" y="7005638"/>
            <a:ext cx="7010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rbel" pitchFamily="34" charset="0"/>
              </a:rPr>
              <a:t>Gambar. Siklus  Proses Penjaminan Mutu Penelitian</a:t>
            </a:r>
          </a:p>
        </p:txBody>
      </p:sp>
      <p:pic>
        <p:nvPicPr>
          <p:cNvPr id="17417" name="Picture 9" descr="E:\My Documents\My Pictures\2011-10-11\SPMPPT 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614613"/>
            <a:ext cx="495300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56C9AF48-FF6C-471E-B028-7C0C04FDD61E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914400" y="314325"/>
            <a:ext cx="17526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Corbel" pitchFamily="34" charset="0"/>
              </a:rPr>
              <a:t>Tujuan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838200" y="1214438"/>
            <a:ext cx="9753600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2400">
                <a:latin typeface="Corbel" pitchFamily="34" charset="0"/>
              </a:rPr>
              <a:t>Sistem nasional penjaminan mutu penelitian PT ini bertujuan utk: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Memastikan arah penelitian PT menuju/mengarah pd prioritas nasional yg ditetapkan oleh pemerintah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Menjamin pengembangan unggulan2 spesifik masing2 berdasarkan keunggulan komparatif &amp; kompetitif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Mengharmoniskan, mensinergikan &amp; mensinkronkan penelitian antar PT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Meningkatkan kualitas pengelolaan kegiatan penelitian di lingkungan Ditjen DIKTI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Meningkatkan kualitas dan relevansi hsl kegiatan penelitian di lingkungan PT di Indonesia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Meningkatkan diseminasi hsl penelitian &amp; perlindungan HKI scr nasional &amp; internasional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Memastikan tindak lanjut hsl penelitian yg efektif di tingkat nasional</a:t>
            </a:r>
          </a:p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Meningkatkan suasana persaingan penelitian yg sehat antar 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D7EE55C5-175F-4B0F-B263-9F5F47D839DF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914400" y="228600"/>
            <a:ext cx="33528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 err="1">
                <a:solidFill>
                  <a:srgbClr val="FFFF00"/>
                </a:solidFill>
                <a:latin typeface="Corbel" pitchFamily="34" charset="0"/>
              </a:rPr>
              <a:t>Kerangka</a:t>
            </a:r>
            <a:r>
              <a:rPr lang="en-US" sz="2800" b="1" dirty="0">
                <a:solidFill>
                  <a:srgbClr val="FFFF00"/>
                </a:solidFill>
                <a:latin typeface="Corbel" pitchFamily="34" charset="0"/>
              </a:rPr>
              <a:t> SPMPPT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1219200" y="1519238"/>
            <a:ext cx="6019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u="sng">
                <a:latin typeface="Corbel" pitchFamily="34" charset="0"/>
              </a:rPr>
              <a:t>Pengelolaan kegiatan penjaminan mutu di PT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838200" y="990600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/>
            </a:pPr>
            <a:r>
              <a:rPr lang="en-US" sz="2400" b="1">
                <a:latin typeface="Corbel" pitchFamily="34" charset="0"/>
              </a:rPr>
              <a:t>KERANGKA KELEMBAGAAN</a:t>
            </a: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4876800" y="2057400"/>
            <a:ext cx="5486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Bag. Yg tdk bisa dipisahkan dari SPMPPT</a:t>
            </a:r>
          </a:p>
        </p:txBody>
      </p:sp>
      <p:cxnSp>
        <p:nvCxnSpPr>
          <p:cNvPr id="10" name="Shape 9"/>
          <p:cNvCxnSpPr>
            <a:stCxn id="19460" idx="2"/>
            <a:endCxn id="19462" idx="1"/>
          </p:cNvCxnSpPr>
          <p:nvPr/>
        </p:nvCxnSpPr>
        <p:spPr>
          <a:xfrm rot="16200000" flipH="1">
            <a:off x="4399756" y="1810544"/>
            <a:ext cx="306388" cy="647700"/>
          </a:xfrm>
          <a:prstGeom prst="bentConnector2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8915400" y="2027238"/>
            <a:ext cx="1447800" cy="5334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465" name="TextBox 11"/>
          <p:cNvSpPr txBox="1">
            <a:spLocks noChangeArrowheads="1"/>
          </p:cNvSpPr>
          <p:nvPr/>
        </p:nvSpPr>
        <p:spPr bwMode="auto">
          <a:xfrm>
            <a:off x="1295400" y="2662238"/>
            <a:ext cx="2743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Di tkt. nasional</a:t>
            </a:r>
          </a:p>
        </p:txBody>
      </p:sp>
      <p:sp>
        <p:nvSpPr>
          <p:cNvPr id="14" name="Flowchart: Terminator 13"/>
          <p:cNvSpPr/>
          <p:nvPr/>
        </p:nvSpPr>
        <p:spPr>
          <a:xfrm>
            <a:off x="3687763" y="2759075"/>
            <a:ext cx="5105400" cy="1066800"/>
          </a:xfrm>
          <a:prstGeom prst="flowChartTerminator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Ditjen</a:t>
            </a:r>
            <a:r>
              <a:rPr lang="en-US" sz="2400" dirty="0"/>
              <a:t> DIKTI</a:t>
            </a:r>
          </a:p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DP2M &amp; </a:t>
            </a:r>
            <a:r>
              <a:rPr lang="en-US" sz="2400" dirty="0" err="1"/>
              <a:t>Majelis</a:t>
            </a:r>
            <a:r>
              <a:rPr lang="en-US" sz="2400" dirty="0"/>
              <a:t> </a:t>
            </a:r>
            <a:r>
              <a:rPr lang="en-US" sz="2400" dirty="0" err="1"/>
              <a:t>Penelitian</a:t>
            </a:r>
            <a:r>
              <a:rPr lang="en-US" sz="2400" dirty="0"/>
              <a:t> </a:t>
            </a:r>
            <a:r>
              <a:rPr lang="en-US" sz="2400" dirty="0" err="1"/>
              <a:t>Dewan</a:t>
            </a:r>
            <a:r>
              <a:rPr lang="en-US" sz="2400" dirty="0"/>
              <a:t> </a:t>
            </a:r>
            <a:r>
              <a:rPr lang="en-US" sz="2400" dirty="0" err="1"/>
              <a:t>Pendidikan</a:t>
            </a:r>
            <a:r>
              <a:rPr lang="en-US" sz="2400" dirty="0"/>
              <a:t> </a:t>
            </a:r>
            <a:r>
              <a:rPr lang="en-US" sz="2400" dirty="0" err="1"/>
              <a:t>Tinggi</a:t>
            </a:r>
            <a:r>
              <a:rPr lang="en-US" sz="2400" dirty="0"/>
              <a:t> (MPDPT)</a:t>
            </a:r>
          </a:p>
        </p:txBody>
      </p:sp>
      <p:sp>
        <p:nvSpPr>
          <p:cNvPr id="15" name="Left Arrow 14"/>
          <p:cNvSpPr/>
          <p:nvPr/>
        </p:nvSpPr>
        <p:spPr>
          <a:xfrm>
            <a:off x="3505200" y="2819400"/>
            <a:ext cx="1524000" cy="274638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9" name="Shape 18"/>
          <p:cNvCxnSpPr>
            <a:stCxn id="11" idx="4"/>
            <a:endCxn id="14" idx="3"/>
          </p:cNvCxnSpPr>
          <p:nvPr/>
        </p:nvCxnSpPr>
        <p:spPr>
          <a:xfrm rot="5400000">
            <a:off x="8850313" y="2503488"/>
            <a:ext cx="731837" cy="846137"/>
          </a:xfrm>
          <a:prstGeom prst="curvedConnector2">
            <a:avLst/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9" name="TextBox 19"/>
          <p:cNvSpPr txBox="1">
            <a:spLocks noChangeArrowheads="1"/>
          </p:cNvSpPr>
          <p:nvPr/>
        </p:nvSpPr>
        <p:spPr bwMode="auto">
          <a:xfrm>
            <a:off x="3429000" y="4198938"/>
            <a:ext cx="6705600" cy="8302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Wingdings" pitchFamily="2" charset="2"/>
              <a:buChar char="§"/>
            </a:pPr>
            <a:r>
              <a:rPr lang="en-US" sz="2400">
                <a:latin typeface="Corbel" pitchFamily="34" charset="0"/>
              </a:rPr>
              <a:t>      gugus fungsional penjaminan mutu penelitian</a:t>
            </a:r>
          </a:p>
          <a:p>
            <a:pPr marL="182563" indent="-182563">
              <a:buFont typeface="Wingdings" pitchFamily="2" charset="2"/>
              <a:buChar char="§"/>
            </a:pPr>
            <a:r>
              <a:rPr lang="en-US" sz="2400">
                <a:latin typeface="Corbel" pitchFamily="34" charset="0"/>
              </a:rPr>
              <a:t>      fungsi pengendalian mutu di tkt. nasional</a:t>
            </a:r>
          </a:p>
        </p:txBody>
      </p:sp>
      <p:sp>
        <p:nvSpPr>
          <p:cNvPr id="19470" name="TextBox 20"/>
          <p:cNvSpPr txBox="1">
            <a:spLocks noChangeArrowheads="1"/>
          </p:cNvSpPr>
          <p:nvPr/>
        </p:nvSpPr>
        <p:spPr bwMode="auto">
          <a:xfrm>
            <a:off x="914400" y="5722938"/>
            <a:ext cx="8534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Unit penjaminan mutu di masing2 PT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Unit penjaminan di lembaga departemen/non departemen lain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67200" y="6781800"/>
            <a:ext cx="2667000" cy="762000"/>
          </a:xfrm>
          <a:prstGeom prst="round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DRN &amp; KNRT</a:t>
            </a:r>
          </a:p>
        </p:txBody>
      </p:sp>
      <p:sp>
        <p:nvSpPr>
          <p:cNvPr id="19472" name="TextBox 25"/>
          <p:cNvSpPr txBox="1">
            <a:spLocks noChangeArrowheads="1"/>
          </p:cNvSpPr>
          <p:nvPr/>
        </p:nvSpPr>
        <p:spPr bwMode="auto">
          <a:xfrm>
            <a:off x="898525" y="5349875"/>
            <a:ext cx="27432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Berkoordinasi dgn :</a:t>
            </a:r>
          </a:p>
        </p:txBody>
      </p:sp>
      <p:cxnSp>
        <p:nvCxnSpPr>
          <p:cNvPr id="32" name="Shape 31"/>
          <p:cNvCxnSpPr>
            <a:stCxn id="19469" idx="1"/>
            <a:endCxn id="19472" idx="0"/>
          </p:cNvCxnSpPr>
          <p:nvPr/>
        </p:nvCxnSpPr>
        <p:spPr>
          <a:xfrm rot="10800000" flipV="1">
            <a:off x="2270125" y="4613275"/>
            <a:ext cx="1158875" cy="736600"/>
          </a:xfrm>
          <a:prstGeom prst="curvedConnector2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>
            <a:stCxn id="25" idx="1"/>
            <a:endCxn id="19472" idx="1"/>
          </p:cNvCxnSpPr>
          <p:nvPr/>
        </p:nvCxnSpPr>
        <p:spPr>
          <a:xfrm rot="10800000">
            <a:off x="898525" y="5580063"/>
            <a:ext cx="3368675" cy="1582737"/>
          </a:xfrm>
          <a:prstGeom prst="curvedConnector3">
            <a:avLst>
              <a:gd name="adj1" fmla="val 109502"/>
            </a:avLst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own Arrow 19"/>
          <p:cNvSpPr/>
          <p:nvPr/>
        </p:nvSpPr>
        <p:spPr>
          <a:xfrm>
            <a:off x="5959475" y="3856038"/>
            <a:ext cx="533400" cy="304800"/>
          </a:xfrm>
          <a:prstGeom prst="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EB16A1E5-ADDE-49A5-8B06-963DFFC794EF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762000" y="22860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2"/>
            </a:pPr>
            <a:r>
              <a:rPr lang="en-US" sz="2400" b="1">
                <a:latin typeface="Corbel" pitchFamily="34" charset="0"/>
              </a:rPr>
              <a:t>PRIORITAS &amp; AGENDA PENELITIAN NASIONAL (ARN)</a:t>
            </a: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2286000" y="7005638"/>
            <a:ext cx="6553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rbel" pitchFamily="34" charset="0"/>
              </a:rPr>
              <a:t>Gambar. Matriks Fokus Riset &amp; Sektor Prioritas</a:t>
            </a:r>
          </a:p>
        </p:txBody>
      </p:sp>
      <p:pic>
        <p:nvPicPr>
          <p:cNvPr id="20485" name="Picture 6" descr="E:\My Documents\My Pictures\2011-10-11\SPMPPT 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657225"/>
            <a:ext cx="5943600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ABE66F-A4CA-41B9-BDBB-CEC9134E0C5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2057400" y="7005638"/>
            <a:ext cx="7162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rbel" pitchFamily="34" charset="0"/>
              </a:rPr>
              <a:t>Gambar. Penetapan Prioritas &amp; Agenda Penelitian PT</a:t>
            </a:r>
          </a:p>
        </p:txBody>
      </p:sp>
      <p:pic>
        <p:nvPicPr>
          <p:cNvPr id="21508" name="Picture 2" descr="E:\My Documents\My Pictures\2011-10-11\SPMPPT 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863" y="381000"/>
            <a:ext cx="9228137" cy="662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A058FC86-E23A-48AD-BA40-4EB2006E34F7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762000" y="228600"/>
            <a:ext cx="3124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3"/>
            </a:pP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INDIKATOR MUTU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19200" y="762000"/>
            <a:ext cx="9144000" cy="6278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200" dirty="0" err="1">
                <a:latin typeface="+mn-lt"/>
              </a:rPr>
              <a:t>Indikator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mutu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yg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dimaksud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meliputi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indikator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kuantitatif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kualitatif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yg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mencakup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aspek</a:t>
            </a:r>
            <a:r>
              <a:rPr lang="en-US" sz="2200" dirty="0">
                <a:latin typeface="+mn-lt"/>
              </a:rPr>
              <a:t> input, </a:t>
            </a:r>
            <a:r>
              <a:rPr lang="en-US" sz="2200" i="1" dirty="0">
                <a:latin typeface="+mn-lt"/>
              </a:rPr>
              <a:t>output</a:t>
            </a:r>
            <a:r>
              <a:rPr lang="en-US" sz="2200" dirty="0">
                <a:latin typeface="+mn-lt"/>
              </a:rPr>
              <a:t>, </a:t>
            </a:r>
            <a:r>
              <a:rPr lang="en-US" sz="2200" i="1" dirty="0">
                <a:latin typeface="+mn-lt"/>
              </a:rPr>
              <a:t>outcome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dan</a:t>
            </a:r>
            <a:r>
              <a:rPr lang="en-US" sz="2200" dirty="0">
                <a:latin typeface="+mn-lt"/>
              </a:rPr>
              <a:t> </a:t>
            </a:r>
            <a:r>
              <a:rPr lang="en-US" sz="2200" i="1" dirty="0">
                <a:latin typeface="+mn-lt"/>
              </a:rPr>
              <a:t>impact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yaitu</a:t>
            </a:r>
            <a:r>
              <a:rPr lang="en-US" sz="2200" dirty="0">
                <a:latin typeface="+mn-lt"/>
              </a:rPr>
              <a:t> :</a:t>
            </a: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 typeface="+mj-lt"/>
              <a:buAutoNum type="arabicParenR"/>
              <a:defRPr/>
            </a:pPr>
            <a:r>
              <a:rPr lang="en-US" sz="2200" b="1" dirty="0" err="1">
                <a:latin typeface="+mn-lt"/>
              </a:rPr>
              <a:t>Budaya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penelitian</a:t>
            </a:r>
            <a:r>
              <a:rPr lang="en-US" sz="2200" b="1" dirty="0">
                <a:latin typeface="+mn-lt"/>
              </a:rPr>
              <a:t> (</a:t>
            </a:r>
            <a:r>
              <a:rPr lang="en-US" sz="2200" b="1" i="1" dirty="0">
                <a:latin typeface="+mn-lt"/>
              </a:rPr>
              <a:t>research culture</a:t>
            </a:r>
            <a:r>
              <a:rPr lang="en-US" sz="2200" b="1" dirty="0">
                <a:latin typeface="+mn-lt"/>
              </a:rPr>
              <a:t>) </a:t>
            </a:r>
            <a:r>
              <a:rPr lang="en-US" sz="2200" dirty="0">
                <a:latin typeface="+mn-lt"/>
              </a:rPr>
              <a:t>: </a:t>
            </a:r>
            <a:r>
              <a:rPr lang="en-US" sz="2200" dirty="0" err="1">
                <a:latin typeface="+mn-lt"/>
              </a:rPr>
              <a:t>Terbangunnya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budaya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penelitian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sbg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salah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satu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elemen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utama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suasana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akademik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lingkungan</a:t>
            </a:r>
            <a:r>
              <a:rPr lang="en-US" sz="2200" dirty="0">
                <a:latin typeface="+mn-lt"/>
              </a:rPr>
              <a:t> PT</a:t>
            </a: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 typeface="+mj-lt"/>
              <a:buAutoNum type="arabicParenR"/>
              <a:defRPr/>
            </a:pPr>
            <a:r>
              <a:rPr lang="en-US" sz="2200" b="1" dirty="0" err="1">
                <a:latin typeface="+mn-lt"/>
              </a:rPr>
              <a:t>Mutu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hasil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penelitian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dirty="0">
                <a:latin typeface="+mn-lt"/>
              </a:rPr>
              <a:t>: </a:t>
            </a:r>
            <a:r>
              <a:rPr lang="en-US" sz="2200" dirty="0" err="1">
                <a:latin typeface="+mn-lt"/>
              </a:rPr>
              <a:t>meningkatnya</a:t>
            </a:r>
            <a:r>
              <a:rPr lang="en-US" sz="2200" dirty="0">
                <a:latin typeface="+mn-lt"/>
              </a:rPr>
              <a:t> </a:t>
            </a:r>
            <a:r>
              <a:rPr lang="el-GR" sz="2200" dirty="0">
                <a:latin typeface="+mn-lt"/>
              </a:rPr>
              <a:t>Σ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publikasi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jurnal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internasional</a:t>
            </a:r>
            <a:r>
              <a:rPr lang="en-US" sz="2200" dirty="0">
                <a:latin typeface="+mn-lt"/>
              </a:rPr>
              <a:t>, </a:t>
            </a:r>
            <a:r>
              <a:rPr lang="el-GR" sz="2200" dirty="0">
                <a:latin typeface="+mn-lt"/>
              </a:rPr>
              <a:t>Σ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sitasi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serta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meningkatnya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kualitas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jurnal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ilmiah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dlm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negeri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shg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masuk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dlm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sistem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sitasi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internasional</a:t>
            </a:r>
            <a:r>
              <a:rPr lang="en-US" sz="2200" dirty="0">
                <a:latin typeface="+mn-lt"/>
              </a:rPr>
              <a:t> (</a:t>
            </a:r>
            <a:r>
              <a:rPr lang="en-US" sz="2200" dirty="0" err="1">
                <a:latin typeface="+mn-lt"/>
              </a:rPr>
              <a:t>scopus</a:t>
            </a:r>
            <a:r>
              <a:rPr lang="en-US" sz="2200" dirty="0">
                <a:latin typeface="+mn-lt"/>
              </a:rPr>
              <a:t>, SCI-Thompson, </a:t>
            </a:r>
            <a:r>
              <a:rPr lang="en-US" sz="2200" dirty="0" err="1">
                <a:latin typeface="+mn-lt"/>
              </a:rPr>
              <a:t>dsb</a:t>
            </a:r>
            <a:r>
              <a:rPr lang="en-US" sz="2200" dirty="0">
                <a:latin typeface="+mn-lt"/>
              </a:rPr>
              <a:t>.)</a:t>
            </a: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 typeface="+mj-lt"/>
              <a:buAutoNum type="arabicParenR"/>
              <a:defRPr/>
            </a:pPr>
            <a:r>
              <a:rPr lang="en-US" sz="2200" b="1" dirty="0" err="1">
                <a:latin typeface="+mn-lt"/>
              </a:rPr>
              <a:t>Relevansi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hsl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penelitian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dirty="0">
                <a:latin typeface="+mn-lt"/>
              </a:rPr>
              <a:t>: </a:t>
            </a:r>
            <a:r>
              <a:rPr lang="en-US" sz="2200" dirty="0" err="1">
                <a:latin typeface="+mn-lt"/>
              </a:rPr>
              <a:t>meningkatnya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jumlah</a:t>
            </a:r>
            <a:r>
              <a:rPr lang="en-US" sz="2200" dirty="0">
                <a:latin typeface="+mn-lt"/>
              </a:rPr>
              <a:t> HKI (paten, </a:t>
            </a:r>
            <a:r>
              <a:rPr lang="en-US" sz="2200" dirty="0" err="1">
                <a:latin typeface="+mn-lt"/>
              </a:rPr>
              <a:t>hak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cipta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merek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dagang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desain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produk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industri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varietas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tanaman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perancangan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penciptaan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seni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dsb</a:t>
            </a:r>
            <a:r>
              <a:rPr lang="en-US" sz="2200" dirty="0">
                <a:latin typeface="+mn-lt"/>
              </a:rPr>
              <a:t>); </a:t>
            </a:r>
            <a:r>
              <a:rPr lang="en-US" sz="2200" dirty="0" err="1">
                <a:latin typeface="+mn-lt"/>
              </a:rPr>
              <a:t>dokumentasi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keragaman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alam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hayati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sejarah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budaya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buku</a:t>
            </a:r>
            <a:r>
              <a:rPr lang="en-US" sz="2200" dirty="0">
                <a:latin typeface="+mn-lt"/>
              </a:rPr>
              <a:t> ajar; </a:t>
            </a:r>
            <a:r>
              <a:rPr lang="en-US" sz="2200" dirty="0" err="1">
                <a:latin typeface="+mn-lt"/>
              </a:rPr>
              <a:t>teknologi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tepat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guna</a:t>
            </a:r>
            <a:r>
              <a:rPr lang="en-US" sz="2200" dirty="0">
                <a:latin typeface="+mn-lt"/>
              </a:rPr>
              <a:t>; </a:t>
            </a:r>
            <a:r>
              <a:rPr lang="en-US" sz="2200" dirty="0" err="1">
                <a:latin typeface="+mn-lt"/>
              </a:rPr>
              <a:t>dan</a:t>
            </a:r>
            <a:r>
              <a:rPr lang="en-US" sz="2200" dirty="0">
                <a:latin typeface="+mn-lt"/>
              </a:rPr>
              <a:t> </a:t>
            </a:r>
            <a:r>
              <a:rPr lang="el-GR" sz="2200" dirty="0">
                <a:latin typeface="+mn-lt"/>
              </a:rPr>
              <a:t>Σ</a:t>
            </a:r>
            <a:r>
              <a:rPr lang="en-US" sz="2200" dirty="0">
                <a:latin typeface="+mn-lt"/>
              </a:rPr>
              <a:t> </a:t>
            </a:r>
            <a:r>
              <a:rPr lang="en-US" sz="2200" i="1" dirty="0">
                <a:latin typeface="+mn-lt"/>
              </a:rPr>
              <a:t>research giant </a:t>
            </a:r>
            <a:r>
              <a:rPr lang="en-US" sz="2200" dirty="0" err="1">
                <a:latin typeface="+mn-lt"/>
              </a:rPr>
              <a:t>dari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dunia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usaha</a:t>
            </a:r>
            <a:r>
              <a:rPr lang="en-US" sz="2200" dirty="0">
                <a:latin typeface="+mn-lt"/>
              </a:rPr>
              <a:t>.</a:t>
            </a: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 typeface="+mj-lt"/>
              <a:buAutoNum type="arabicParenR"/>
              <a:defRPr/>
            </a:pPr>
            <a:r>
              <a:rPr lang="en-US" sz="2200" b="1" dirty="0" err="1">
                <a:latin typeface="+mn-lt"/>
              </a:rPr>
              <a:t>Dampak</a:t>
            </a:r>
            <a:r>
              <a:rPr lang="en-US" sz="2200" b="1" dirty="0">
                <a:latin typeface="+mn-lt"/>
              </a:rPr>
              <a:t> internal </a:t>
            </a:r>
            <a:r>
              <a:rPr lang="en-US" sz="2200" b="1" dirty="0" err="1">
                <a:latin typeface="+mn-lt"/>
              </a:rPr>
              <a:t>hasil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dirty="0">
                <a:latin typeface="+mn-lt"/>
              </a:rPr>
              <a:t>: </a:t>
            </a:r>
            <a:r>
              <a:rPr lang="en-US" sz="2200" dirty="0" err="1">
                <a:latin typeface="+mn-lt"/>
              </a:rPr>
              <a:t>meningkatnya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efisiensi</a:t>
            </a:r>
            <a:r>
              <a:rPr lang="en-US" sz="2200" dirty="0">
                <a:latin typeface="+mn-lt"/>
              </a:rPr>
              <a:t> internal </a:t>
            </a:r>
            <a:r>
              <a:rPr lang="en-US" sz="2200" dirty="0" err="1">
                <a:latin typeface="+mn-lt"/>
              </a:rPr>
              <a:t>pendidikan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pascasarjana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promosi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kenaikan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pangkat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akademik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dosen</a:t>
            </a:r>
            <a:r>
              <a:rPr lang="en-US" sz="2200" dirty="0">
                <a:latin typeface="+mn-lt"/>
              </a:rPr>
              <a:t>.</a:t>
            </a: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 typeface="+mj-lt"/>
              <a:buAutoNum type="arabicParenR"/>
              <a:defRPr/>
            </a:pPr>
            <a:r>
              <a:rPr lang="en-US" sz="2200" b="1" dirty="0" err="1">
                <a:latin typeface="+mn-lt"/>
              </a:rPr>
              <a:t>Dampak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eksternal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b="1" dirty="0" err="1">
                <a:latin typeface="+mn-lt"/>
              </a:rPr>
              <a:t>penelitian</a:t>
            </a:r>
            <a:r>
              <a:rPr lang="en-US" sz="2200" b="1" dirty="0">
                <a:latin typeface="+mn-lt"/>
              </a:rPr>
              <a:t> </a:t>
            </a:r>
            <a:r>
              <a:rPr lang="en-US" sz="2200" dirty="0">
                <a:latin typeface="+mn-lt"/>
              </a:rPr>
              <a:t>: </a:t>
            </a:r>
            <a:r>
              <a:rPr lang="en-US" sz="2200" dirty="0" err="1">
                <a:latin typeface="+mn-lt"/>
              </a:rPr>
              <a:t>meningkatnya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kepercayaan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publik</a:t>
            </a:r>
            <a:r>
              <a:rPr lang="en-US" sz="2200" dirty="0">
                <a:latin typeface="+mn-lt"/>
              </a:rPr>
              <a:t>, </a:t>
            </a:r>
            <a:r>
              <a:rPr lang="en-US" sz="2200" dirty="0" err="1">
                <a:latin typeface="+mn-lt"/>
              </a:rPr>
              <a:t>baik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dunia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usaha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maupun</a:t>
            </a:r>
            <a:r>
              <a:rPr lang="en-US" sz="2200" dirty="0">
                <a:latin typeface="+mn-lt"/>
              </a:rPr>
              <a:t> </a:t>
            </a:r>
            <a:r>
              <a:rPr lang="en-US" sz="2200" dirty="0" err="1">
                <a:latin typeface="+mn-lt"/>
              </a:rPr>
              <a:t>masy</a:t>
            </a:r>
            <a:r>
              <a:rPr lang="en-US" sz="2200" dirty="0">
                <a:latin typeface="+mn-lt"/>
              </a:rPr>
              <a:t>. pd PT.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B1EDC44E-D85E-46F1-83A6-148DCB940A08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762000" y="228600"/>
            <a:ext cx="213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4"/>
            </a:pP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STANDAR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95400" y="685800"/>
            <a:ext cx="9067800" cy="67095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2800" dirty="0" err="1">
                <a:latin typeface="+mn-lt"/>
              </a:rPr>
              <a:t>Dlm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pengelolaan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mutu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penelitian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ini</a:t>
            </a:r>
            <a:r>
              <a:rPr lang="en-US" sz="2800" dirty="0">
                <a:latin typeface="+mn-lt"/>
              </a:rPr>
              <a:t>, </a:t>
            </a:r>
            <a:r>
              <a:rPr lang="en-US" sz="2800" dirty="0" err="1">
                <a:latin typeface="+mn-lt"/>
              </a:rPr>
              <a:t>elemen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pokok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baku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mutu</a:t>
            </a:r>
            <a:r>
              <a:rPr lang="en-US" sz="2800" dirty="0">
                <a:latin typeface="+mn-lt"/>
              </a:rPr>
              <a:t> minimal </a:t>
            </a:r>
            <a:r>
              <a:rPr lang="en-US" sz="2800" dirty="0" err="1">
                <a:latin typeface="+mn-lt"/>
              </a:rPr>
              <a:t>meliputi</a:t>
            </a:r>
            <a:r>
              <a:rPr lang="en-US" sz="2800" dirty="0">
                <a:latin typeface="+mn-lt"/>
              </a:rPr>
              <a:t> :</a:t>
            </a:r>
          </a:p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>
                <a:latin typeface="+mn-lt"/>
              </a:rPr>
              <a:t>Standar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arah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: </a:t>
            </a:r>
            <a:r>
              <a:rPr lang="en-US" sz="2800" dirty="0" err="1">
                <a:latin typeface="+mn-lt"/>
              </a:rPr>
              <a:t>mengacu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pada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arah</a:t>
            </a:r>
            <a:r>
              <a:rPr lang="en-US" sz="2800" dirty="0">
                <a:latin typeface="+mn-lt"/>
              </a:rPr>
              <a:t> &amp; </a:t>
            </a:r>
            <a:r>
              <a:rPr lang="en-US" sz="2800" dirty="0" err="1">
                <a:latin typeface="+mn-lt"/>
              </a:rPr>
              <a:t>sasaran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strategis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yg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jelas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yg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dituangkan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dlm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pernyataan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misi</a:t>
            </a:r>
            <a:r>
              <a:rPr lang="en-US" sz="2800" dirty="0">
                <a:latin typeface="+mn-lt"/>
              </a:rPr>
              <a:t> &amp; </a:t>
            </a:r>
            <a:r>
              <a:rPr lang="en-US" sz="2800" dirty="0" err="1">
                <a:latin typeface="+mn-lt"/>
              </a:rPr>
              <a:t>visi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serta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kebijakan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mutu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institusi</a:t>
            </a:r>
            <a:endParaRPr lang="en-US" sz="2800" dirty="0">
              <a:latin typeface="+mn-lt"/>
            </a:endParaRPr>
          </a:p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>
                <a:latin typeface="+mn-lt"/>
              </a:rPr>
              <a:t>Standar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proses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: </a:t>
            </a:r>
            <a:r>
              <a:rPr lang="en-US" sz="2800" dirty="0" err="1">
                <a:latin typeface="+mn-lt"/>
              </a:rPr>
              <a:t>dikembangka</a:t>
            </a:r>
            <a:r>
              <a:rPr lang="en-US" sz="2800" dirty="0">
                <a:latin typeface="+mn-lt"/>
              </a:rPr>
              <a:t>, </a:t>
            </a:r>
            <a:r>
              <a:rPr lang="en-US" sz="2800" dirty="0" err="1">
                <a:latin typeface="+mn-lt"/>
              </a:rPr>
              <a:t>dikelola</a:t>
            </a:r>
            <a:r>
              <a:rPr lang="en-US" sz="2800" dirty="0">
                <a:latin typeface="+mn-lt"/>
              </a:rPr>
              <a:t> &amp; </a:t>
            </a:r>
            <a:r>
              <a:rPr lang="en-US" sz="2800" dirty="0" err="1">
                <a:latin typeface="+mn-lt"/>
              </a:rPr>
              <a:t>dimanfaatkan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mengikuti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suatu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proses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baku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yg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mencerminkan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suatu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peningkatan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mutu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yg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berkelanjutan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serta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mengedepankan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prinsip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efisiensi</a:t>
            </a:r>
            <a:r>
              <a:rPr lang="en-US" sz="2800" dirty="0">
                <a:latin typeface="+mn-lt"/>
              </a:rPr>
              <a:t>, </a:t>
            </a:r>
            <a:r>
              <a:rPr lang="en-US" sz="2800" dirty="0" err="1">
                <a:latin typeface="+mn-lt"/>
              </a:rPr>
              <a:t>akuntabilitas</a:t>
            </a:r>
            <a:r>
              <a:rPr lang="en-US" sz="2800" dirty="0">
                <a:latin typeface="+mn-lt"/>
              </a:rPr>
              <a:t> &amp; </a:t>
            </a:r>
            <a:r>
              <a:rPr lang="en-US" sz="2800" dirty="0" err="1">
                <a:latin typeface="+mn-lt"/>
              </a:rPr>
              <a:t>efektivitas</a:t>
            </a:r>
            <a:endParaRPr lang="en-US" sz="2800" dirty="0">
              <a:latin typeface="+mn-lt"/>
            </a:endParaRPr>
          </a:p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>
                <a:latin typeface="+mn-lt"/>
              </a:rPr>
              <a:t>Standar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hasil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: </a:t>
            </a:r>
            <a:r>
              <a:rPr lang="en-US" sz="2800" dirty="0" err="1">
                <a:latin typeface="+mn-lt"/>
              </a:rPr>
              <a:t>memenuhi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kaedah</a:t>
            </a:r>
            <a:r>
              <a:rPr lang="en-US" sz="2800" dirty="0">
                <a:latin typeface="+mn-lt"/>
              </a:rPr>
              <a:t> universal </a:t>
            </a:r>
            <a:r>
              <a:rPr lang="en-US" sz="2800" dirty="0" err="1">
                <a:latin typeface="+mn-lt"/>
              </a:rPr>
              <a:t>baku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mutu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ilmiah</a:t>
            </a:r>
            <a:r>
              <a:rPr lang="en-US" sz="2800" dirty="0">
                <a:latin typeface="+mn-lt"/>
              </a:rPr>
              <a:t>, </a:t>
            </a:r>
            <a:r>
              <a:rPr lang="en-US" sz="2800" dirty="0" err="1">
                <a:latin typeface="+mn-lt"/>
              </a:rPr>
              <a:t>didokumentasikan</a:t>
            </a:r>
            <a:r>
              <a:rPr lang="en-US" sz="2800" dirty="0">
                <a:latin typeface="+mn-lt"/>
              </a:rPr>
              <a:t> &amp; </a:t>
            </a:r>
            <a:r>
              <a:rPr lang="en-US" sz="2800" dirty="0" err="1">
                <a:latin typeface="+mn-lt"/>
              </a:rPr>
              <a:t>didiseminasikan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melalui</a:t>
            </a:r>
            <a:r>
              <a:rPr lang="en-US" sz="2800" dirty="0">
                <a:latin typeface="+mn-lt"/>
              </a:rPr>
              <a:t> forum </a:t>
            </a:r>
            <a:r>
              <a:rPr lang="en-US" sz="2800" dirty="0" err="1">
                <a:latin typeface="+mn-lt"/>
              </a:rPr>
              <a:t>ilmiah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pada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aras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nasional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maupun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internasional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dan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dpt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dipertanggungjawabkan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scr</a:t>
            </a:r>
            <a:r>
              <a:rPr lang="en-US" sz="2800" dirty="0">
                <a:latin typeface="+mn-lt"/>
              </a:rPr>
              <a:t> moral </a:t>
            </a:r>
            <a:r>
              <a:rPr lang="en-US" sz="2800" dirty="0" err="1">
                <a:latin typeface="+mn-lt"/>
              </a:rPr>
              <a:t>dan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etika</a:t>
            </a:r>
            <a:endParaRPr lang="en-US" sz="2800" dirty="0">
              <a:latin typeface="+mn-lt"/>
            </a:endParaRPr>
          </a:p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>
                <a:latin typeface="+mn-lt"/>
              </a:rPr>
              <a:t>Standar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kompetensi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dirty="0">
                <a:latin typeface="+mn-lt"/>
              </a:rPr>
              <a:t>: </a:t>
            </a:r>
            <a:r>
              <a:rPr lang="en-US" sz="2800" dirty="0" err="1">
                <a:latin typeface="+mn-lt"/>
              </a:rPr>
              <a:t>dilakukan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oleh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tenaga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peneliti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yg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kompeten</a:t>
            </a:r>
            <a:r>
              <a:rPr lang="en-US" sz="2800" dirty="0">
                <a:latin typeface="+mn-lt"/>
              </a:rPr>
              <a:t> &amp; </a:t>
            </a:r>
            <a:r>
              <a:rPr lang="en-US" sz="2800" dirty="0" err="1">
                <a:latin typeface="+mn-lt"/>
              </a:rPr>
              <a:t>mengikuti</a:t>
            </a:r>
            <a:r>
              <a:rPr lang="en-US" sz="2800" dirty="0">
                <a:latin typeface="+mn-lt"/>
              </a:rPr>
              <a:t> kaidah2 </a:t>
            </a:r>
            <a:r>
              <a:rPr lang="en-US" sz="2800" dirty="0" err="1">
                <a:latin typeface="+mn-lt"/>
              </a:rPr>
              <a:t>ilmiah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>universal</a:t>
            </a:r>
            <a:endParaRPr 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09600"/>
            <a:ext cx="9326562" cy="1035050"/>
          </a:xfrm>
        </p:spPr>
        <p:txBody>
          <a:bodyPr/>
          <a:lstStyle/>
          <a:p>
            <a:r>
              <a:rPr lang="id-ID" dirty="0" smtClean="0">
                <a:solidFill>
                  <a:srgbClr val="FFFF00"/>
                </a:solidFill>
              </a:rPr>
              <a:t>Standar</a:t>
            </a:r>
            <a:r>
              <a:rPr lang="id-ID" dirty="0" smtClean="0"/>
              <a:t> (lanjutan)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9326562" cy="5181600"/>
          </a:xfrm>
        </p:spPr>
        <p:txBody>
          <a:bodyPr/>
          <a:lstStyle/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 smtClean="0"/>
              <a:t>Standar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pendanaan</a:t>
            </a:r>
            <a:r>
              <a:rPr lang="en-US" sz="2800" b="1" dirty="0" smtClean="0"/>
              <a:t> </a:t>
            </a:r>
            <a:r>
              <a:rPr lang="en-US" sz="2800" dirty="0" smtClean="0"/>
              <a:t>: </a:t>
            </a:r>
            <a:r>
              <a:rPr lang="en-US" sz="2800" dirty="0" err="1" smtClean="0"/>
              <a:t>diberikan</a:t>
            </a:r>
            <a:r>
              <a:rPr lang="en-US" sz="2800" dirty="0" smtClean="0"/>
              <a:t> </a:t>
            </a:r>
            <a:r>
              <a:rPr lang="en-US" sz="2800" dirty="0" err="1" smtClean="0"/>
              <a:t>dlm</a:t>
            </a:r>
            <a:r>
              <a:rPr lang="en-US" sz="2800" dirty="0" smtClean="0"/>
              <a:t> </a:t>
            </a:r>
            <a:r>
              <a:rPr lang="en-US" sz="2800" dirty="0" err="1" smtClean="0"/>
              <a:t>bentuk</a:t>
            </a:r>
            <a:r>
              <a:rPr lang="en-US" sz="2800" dirty="0" smtClean="0"/>
              <a:t> </a:t>
            </a:r>
            <a:r>
              <a:rPr lang="en-US" sz="2800" dirty="0" err="1" smtClean="0"/>
              <a:t>hibah</a:t>
            </a:r>
            <a:r>
              <a:rPr lang="en-US" sz="2800" dirty="0" smtClean="0"/>
              <a:t> </a:t>
            </a:r>
            <a:r>
              <a:rPr lang="en-US" sz="2800" dirty="0" err="1" smtClean="0"/>
              <a:t>blok</a:t>
            </a:r>
            <a:r>
              <a:rPr lang="en-US" sz="2800" dirty="0" smtClean="0"/>
              <a:t>, </a:t>
            </a:r>
            <a:r>
              <a:rPr lang="en-US" sz="2800" dirty="0" err="1" smtClean="0"/>
              <a:t>dana</a:t>
            </a:r>
            <a:r>
              <a:rPr lang="en-US" sz="2800" dirty="0" smtClean="0"/>
              <a:t> </a:t>
            </a:r>
            <a:r>
              <a:rPr lang="en-US" sz="2800" dirty="0" err="1" smtClean="0"/>
              <a:t>penelitian</a:t>
            </a:r>
            <a:r>
              <a:rPr lang="en-US" sz="2800" dirty="0" smtClean="0"/>
              <a:t> </a:t>
            </a:r>
            <a:r>
              <a:rPr lang="en-US" sz="2800" dirty="0" err="1" smtClean="0"/>
              <a:t>kompetitif</a:t>
            </a:r>
            <a:r>
              <a:rPr lang="en-US" sz="2800" dirty="0" smtClean="0"/>
              <a:t>  </a:t>
            </a:r>
            <a:r>
              <a:rPr lang="en-US" sz="2800" dirty="0" err="1" smtClean="0"/>
              <a:t>nasional</a:t>
            </a:r>
            <a:r>
              <a:rPr lang="en-US" sz="2800" dirty="0" smtClean="0"/>
              <a:t> &amp; </a:t>
            </a:r>
            <a:r>
              <a:rPr lang="en-US" sz="2800" dirty="0" err="1" smtClean="0"/>
              <a:t>penelitian</a:t>
            </a:r>
            <a:r>
              <a:rPr lang="en-US" sz="2800" dirty="0" smtClean="0"/>
              <a:t> </a:t>
            </a:r>
            <a:r>
              <a:rPr lang="en-US" sz="2800" dirty="0" err="1" smtClean="0"/>
              <a:t>lainnya</a:t>
            </a:r>
            <a:r>
              <a:rPr lang="en-US" sz="2800" dirty="0" smtClean="0"/>
              <a:t>, </a:t>
            </a:r>
            <a:r>
              <a:rPr lang="en-US" sz="2800" dirty="0" err="1" smtClean="0"/>
              <a:t>yg</a:t>
            </a:r>
            <a:r>
              <a:rPr lang="en-US" sz="2800" dirty="0" smtClean="0"/>
              <a:t> </a:t>
            </a:r>
            <a:r>
              <a:rPr lang="en-US" sz="2800" dirty="0" err="1" smtClean="0"/>
              <a:t>dilandasi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prinsip</a:t>
            </a:r>
            <a:r>
              <a:rPr lang="en-US" sz="2800" dirty="0" smtClean="0"/>
              <a:t> </a:t>
            </a:r>
            <a:r>
              <a:rPr lang="en-US" sz="2800" dirty="0" err="1" smtClean="0"/>
              <a:t>otonomi</a:t>
            </a:r>
            <a:r>
              <a:rPr lang="en-US" sz="2800" dirty="0" smtClean="0"/>
              <a:t> &amp; </a:t>
            </a:r>
            <a:r>
              <a:rPr lang="en-US" sz="2800" dirty="0" err="1" smtClean="0"/>
              <a:t>akuntabilitas</a:t>
            </a:r>
            <a:r>
              <a:rPr lang="en-US" sz="2800" dirty="0" smtClean="0"/>
              <a:t> </a:t>
            </a:r>
            <a:r>
              <a:rPr lang="en-US" sz="2800" dirty="0" err="1" smtClean="0"/>
              <a:t>pihak</a:t>
            </a:r>
            <a:r>
              <a:rPr lang="en-US" sz="2800" dirty="0" smtClean="0"/>
              <a:t> </a:t>
            </a:r>
            <a:r>
              <a:rPr lang="en-US" sz="2800" dirty="0" err="1" smtClean="0"/>
              <a:t>pelaksana</a:t>
            </a:r>
            <a:r>
              <a:rPr lang="en-US" sz="2800" dirty="0" smtClean="0"/>
              <a:t> </a:t>
            </a:r>
            <a:r>
              <a:rPr lang="en-US" sz="2800" dirty="0" err="1" smtClean="0"/>
              <a:t>kegiatan</a:t>
            </a:r>
            <a:endParaRPr lang="en-US" sz="2800" dirty="0" smtClean="0"/>
          </a:p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 smtClean="0"/>
              <a:t>Standar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sarana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dan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prasarana</a:t>
            </a:r>
            <a:r>
              <a:rPr lang="en-US" sz="2800" b="1" dirty="0" smtClean="0"/>
              <a:t> </a:t>
            </a:r>
            <a:r>
              <a:rPr lang="en-US" sz="2800" dirty="0" smtClean="0"/>
              <a:t>: </a:t>
            </a:r>
            <a:r>
              <a:rPr lang="en-US" sz="2800" dirty="0" err="1" smtClean="0"/>
              <a:t>didukung</a:t>
            </a:r>
            <a:r>
              <a:rPr lang="en-US" sz="2800" dirty="0" smtClean="0"/>
              <a:t> </a:t>
            </a:r>
            <a:r>
              <a:rPr lang="en-US" sz="2800" dirty="0" err="1" smtClean="0"/>
              <a:t>oleh</a:t>
            </a:r>
            <a:r>
              <a:rPr lang="en-US" sz="2800" dirty="0" smtClean="0"/>
              <a:t> </a:t>
            </a:r>
            <a:r>
              <a:rPr lang="en-US" sz="2800" dirty="0" err="1" smtClean="0"/>
              <a:t>sarana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prasarana</a:t>
            </a:r>
            <a:r>
              <a:rPr lang="en-US" sz="2800" dirty="0" smtClean="0"/>
              <a:t> </a:t>
            </a:r>
            <a:r>
              <a:rPr lang="en-US" sz="2800" dirty="0" err="1" smtClean="0"/>
              <a:t>yg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menghasilkan</a:t>
            </a:r>
            <a:r>
              <a:rPr lang="en-US" sz="2800" dirty="0" smtClean="0"/>
              <a:t> </a:t>
            </a:r>
            <a:r>
              <a:rPr lang="en-US" sz="2800" dirty="0" err="1" smtClean="0"/>
              <a:t>temuan</a:t>
            </a:r>
            <a:r>
              <a:rPr lang="en-US" sz="2800" dirty="0" smtClean="0"/>
              <a:t> </a:t>
            </a:r>
            <a:r>
              <a:rPr lang="en-US" sz="2800" dirty="0" err="1" smtClean="0"/>
              <a:t>ilmiah</a:t>
            </a:r>
            <a:r>
              <a:rPr lang="en-US" sz="2800" dirty="0" smtClean="0"/>
              <a:t> </a:t>
            </a:r>
            <a:r>
              <a:rPr lang="en-US" sz="2800" dirty="0" err="1" smtClean="0"/>
              <a:t>yg</a:t>
            </a:r>
            <a:r>
              <a:rPr lang="en-US" sz="2800" dirty="0" smtClean="0"/>
              <a:t> </a:t>
            </a:r>
            <a:r>
              <a:rPr lang="en-US" sz="2800" dirty="0" err="1" smtClean="0"/>
              <a:t>sahih</a:t>
            </a:r>
            <a:r>
              <a:rPr lang="en-US" sz="2800" dirty="0" smtClean="0"/>
              <a:t> &amp; </a:t>
            </a:r>
            <a:r>
              <a:rPr lang="en-US" sz="2800" dirty="0" err="1" smtClean="0"/>
              <a:t>dpt</a:t>
            </a:r>
            <a:r>
              <a:rPr lang="en-US" sz="2800" dirty="0" smtClean="0"/>
              <a:t> </a:t>
            </a:r>
            <a:r>
              <a:rPr lang="en-US" sz="2800" dirty="0" err="1" smtClean="0"/>
              <a:t>dipertanggungjawabkan</a:t>
            </a:r>
            <a:r>
              <a:rPr lang="en-US" sz="2800" dirty="0" smtClean="0"/>
              <a:t>, </a:t>
            </a:r>
            <a:r>
              <a:rPr lang="en-US" sz="2800" dirty="0" err="1" smtClean="0"/>
              <a:t>yg</a:t>
            </a:r>
            <a:r>
              <a:rPr lang="en-US" sz="2800" dirty="0" smtClean="0"/>
              <a:t> </a:t>
            </a:r>
            <a:r>
              <a:rPr lang="en-US" sz="2800" dirty="0" err="1" smtClean="0"/>
              <a:t>scr</a:t>
            </a:r>
            <a:r>
              <a:rPr lang="en-US" sz="2800" dirty="0" smtClean="0"/>
              <a:t> </a:t>
            </a:r>
            <a:r>
              <a:rPr lang="en-US" sz="2800" dirty="0" err="1" smtClean="0"/>
              <a:t>nasional</a:t>
            </a:r>
            <a:r>
              <a:rPr lang="en-US" sz="2800" dirty="0" smtClean="0"/>
              <a:t> </a:t>
            </a:r>
            <a:r>
              <a:rPr lang="en-US" sz="2800" dirty="0" err="1" smtClean="0"/>
              <a:t>dikelola</a:t>
            </a:r>
            <a:r>
              <a:rPr lang="en-US" sz="2800" dirty="0" smtClean="0"/>
              <a:t> </a:t>
            </a:r>
            <a:r>
              <a:rPr lang="en-US" sz="2800" dirty="0" err="1" smtClean="0"/>
              <a:t>dgn</a:t>
            </a:r>
            <a:r>
              <a:rPr lang="en-US" sz="2800" dirty="0" smtClean="0"/>
              <a:t> </a:t>
            </a:r>
            <a:r>
              <a:rPr lang="en-US" sz="2800" dirty="0" err="1" smtClean="0"/>
              <a:t>dukungan</a:t>
            </a:r>
            <a:r>
              <a:rPr lang="en-US" sz="2800" dirty="0" smtClean="0"/>
              <a:t> </a:t>
            </a:r>
            <a:r>
              <a:rPr lang="en-US" sz="2800" dirty="0" err="1" smtClean="0"/>
              <a:t>teknologi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&amp; </a:t>
            </a:r>
            <a:r>
              <a:rPr lang="en-US" sz="2800" dirty="0" err="1" smtClean="0"/>
              <a:t>komunikasi</a:t>
            </a:r>
            <a:r>
              <a:rPr lang="en-US" sz="2800" dirty="0" smtClean="0"/>
              <a:t> (</a:t>
            </a:r>
            <a:r>
              <a:rPr lang="en-US" sz="2800" dirty="0" err="1" smtClean="0"/>
              <a:t>Portan</a:t>
            </a:r>
            <a:r>
              <a:rPr lang="en-US" sz="2800" dirty="0" smtClean="0"/>
              <a:t> </a:t>
            </a:r>
            <a:r>
              <a:rPr lang="en-US" sz="2800" dirty="0" err="1" smtClean="0"/>
              <a:t>Nasional</a:t>
            </a:r>
            <a:r>
              <a:rPr lang="en-US" sz="2800" dirty="0" smtClean="0"/>
              <a:t>)</a:t>
            </a:r>
          </a:p>
          <a:p>
            <a:pPr marL="274320" indent="-27432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800" b="1" dirty="0" err="1" smtClean="0"/>
              <a:t>Standar</a:t>
            </a:r>
            <a:r>
              <a:rPr lang="en-US" sz="2800" b="1" dirty="0" smtClean="0"/>
              <a:t> </a:t>
            </a:r>
            <a:r>
              <a:rPr lang="en-US" sz="2800" b="1" i="1" dirty="0" smtClean="0"/>
              <a:t>outcome</a:t>
            </a:r>
            <a:r>
              <a:rPr lang="en-US" sz="2800" b="1" dirty="0" smtClean="0"/>
              <a:t> </a:t>
            </a:r>
            <a:r>
              <a:rPr lang="en-US" sz="2800" dirty="0" smtClean="0"/>
              <a:t>: </a:t>
            </a:r>
            <a:r>
              <a:rPr lang="en-US" sz="2800" dirty="0" err="1" smtClean="0"/>
              <a:t>hendaknya</a:t>
            </a:r>
            <a:r>
              <a:rPr lang="en-US" sz="2800" dirty="0" smtClean="0"/>
              <a:t> </a:t>
            </a:r>
            <a:r>
              <a:rPr lang="en-US" sz="2800" dirty="0" err="1" smtClean="0"/>
              <a:t>berdampak</a:t>
            </a:r>
            <a:r>
              <a:rPr lang="en-US" sz="2800" dirty="0" smtClean="0"/>
              <a:t> pd </a:t>
            </a:r>
            <a:r>
              <a:rPr lang="en-US" sz="2800" dirty="0" err="1" smtClean="0"/>
              <a:t>pembangunan</a:t>
            </a:r>
            <a:r>
              <a:rPr lang="en-US" sz="2800" dirty="0" smtClean="0"/>
              <a:t> </a:t>
            </a:r>
            <a:r>
              <a:rPr lang="en-US" sz="2800" dirty="0" err="1" smtClean="0"/>
              <a:t>bangsa</a:t>
            </a:r>
            <a:r>
              <a:rPr lang="en-US" sz="2800" dirty="0" smtClean="0"/>
              <a:t> </a:t>
            </a:r>
            <a:r>
              <a:rPr lang="en-US" sz="2800" dirty="0" err="1" smtClean="0"/>
              <a:t>yg</a:t>
            </a:r>
            <a:r>
              <a:rPr lang="en-US" sz="2800" dirty="0" smtClean="0"/>
              <a:t> </a:t>
            </a:r>
            <a:r>
              <a:rPr lang="en-US" sz="2800" dirty="0" err="1" smtClean="0"/>
              <a:t>baik</a:t>
            </a:r>
            <a:r>
              <a:rPr lang="en-US" sz="2800" dirty="0" smtClean="0"/>
              <a:t> </a:t>
            </a:r>
            <a:r>
              <a:rPr lang="en-US" sz="2800" dirty="0" err="1" smtClean="0"/>
              <a:t>dlm</a:t>
            </a:r>
            <a:r>
              <a:rPr lang="en-US" sz="2800" dirty="0" smtClean="0"/>
              <a:t> </a:t>
            </a:r>
            <a:r>
              <a:rPr lang="en-US" sz="2800" dirty="0" err="1" smtClean="0"/>
              <a:t>sektor</a:t>
            </a:r>
            <a:r>
              <a:rPr lang="en-US" sz="2800" dirty="0" smtClean="0"/>
              <a:t> </a:t>
            </a:r>
            <a:r>
              <a:rPr lang="en-US" sz="2800" dirty="0" err="1" smtClean="0"/>
              <a:t>ekonomi</a:t>
            </a:r>
            <a:r>
              <a:rPr lang="en-US" sz="2800" dirty="0" smtClean="0"/>
              <a:t>, </a:t>
            </a:r>
            <a:r>
              <a:rPr lang="en-US" sz="2800" dirty="0" err="1" smtClean="0"/>
              <a:t>sosial</a:t>
            </a:r>
            <a:r>
              <a:rPr lang="en-US" sz="2800" dirty="0" smtClean="0"/>
              <a:t>, </a:t>
            </a:r>
            <a:r>
              <a:rPr lang="en-US" sz="2800" dirty="0" err="1" smtClean="0"/>
              <a:t>politik</a:t>
            </a:r>
            <a:r>
              <a:rPr lang="en-US" sz="2800" dirty="0" smtClean="0"/>
              <a:t> </a:t>
            </a:r>
            <a:r>
              <a:rPr lang="en-US" sz="2800" dirty="0" err="1" smtClean="0"/>
              <a:t>maupun</a:t>
            </a:r>
            <a:r>
              <a:rPr lang="en-US" sz="2800" dirty="0" smtClean="0"/>
              <a:t> </a:t>
            </a:r>
            <a:r>
              <a:rPr lang="en-US" sz="2800" dirty="0" err="1" smtClean="0"/>
              <a:t>budaya</a:t>
            </a:r>
            <a:r>
              <a:rPr lang="en-US" sz="2800" dirty="0" smtClean="0"/>
              <a:t> </a:t>
            </a:r>
            <a:r>
              <a:rPr lang="en-US" sz="2800" dirty="0" err="1" smtClean="0"/>
              <a:t>bangsa</a:t>
            </a:r>
            <a:endParaRPr lang="en-US" sz="2800" dirty="0" smtClean="0"/>
          </a:p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8197D2-3FD6-43ED-A047-F03A8E5982A7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2160BDEA-7117-476A-87EA-2ECABB5AC2C6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609600" y="381000"/>
            <a:ext cx="7772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5"/>
            </a:pPr>
            <a:r>
              <a:rPr lang="en-US" sz="2400" b="1">
                <a:latin typeface="Corbel" pitchFamily="34" charset="0"/>
              </a:rPr>
              <a:t>SISTEM &amp; MEKANISME PENDANAAN PENELITIAN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1066800" y="990600"/>
            <a:ext cx="31242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/>
            </a:pPr>
            <a:r>
              <a:rPr lang="en-US" b="1">
                <a:latin typeface="Corbel" pitchFamily="34" charset="0"/>
              </a:rPr>
              <a:t>Hibah Blok Penelitian</a:t>
            </a:r>
          </a:p>
        </p:txBody>
      </p:sp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3048000" y="1524000"/>
            <a:ext cx="61722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lnSpc>
                <a:spcPct val="150000"/>
              </a:lnSpc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Dialokasikan langsung		‘a PTN &amp; Kopertis</a:t>
            </a:r>
          </a:p>
          <a:p>
            <a:pPr marL="182563" indent="-182563">
              <a:lnSpc>
                <a:spcPct val="150000"/>
              </a:lnSpc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Diintegrasikan dgn DIPA Rutin PTN / Kopertis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927725" y="1873250"/>
            <a:ext cx="1066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Bracket 9"/>
          <p:cNvSpPr/>
          <p:nvPr/>
        </p:nvSpPr>
        <p:spPr>
          <a:xfrm>
            <a:off x="9083675" y="1692275"/>
            <a:ext cx="228600" cy="914400"/>
          </a:xfrm>
          <a:prstGeom prst="rightBracket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584" name="TextBox 10"/>
          <p:cNvSpPr txBox="1">
            <a:spLocks noChangeArrowheads="1"/>
          </p:cNvSpPr>
          <p:nvPr/>
        </p:nvSpPr>
        <p:spPr bwMode="auto">
          <a:xfrm>
            <a:off x="7010400" y="2889250"/>
            <a:ext cx="2590800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Kinerja</a:t>
            </a:r>
          </a:p>
          <a:p>
            <a:pPr marL="182563" indent="-182563"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Kapasitas penelitian</a:t>
            </a:r>
          </a:p>
        </p:txBody>
      </p:sp>
      <p:cxnSp>
        <p:nvCxnSpPr>
          <p:cNvPr id="15" name="Shape 14"/>
          <p:cNvCxnSpPr>
            <a:stCxn id="24584" idx="3"/>
            <a:endCxn id="10" idx="2"/>
          </p:cNvCxnSpPr>
          <p:nvPr/>
        </p:nvCxnSpPr>
        <p:spPr>
          <a:xfrm flipH="1" flipV="1">
            <a:off x="9312275" y="2149475"/>
            <a:ext cx="288925" cy="1093788"/>
          </a:xfrm>
          <a:prstGeom prst="bentConnector5">
            <a:avLst>
              <a:gd name="adj1" fmla="val -78947"/>
              <a:gd name="adj2" fmla="val 45280"/>
              <a:gd name="adj3" fmla="val 178947"/>
            </a:avLst>
          </a:prstGeom>
          <a:ln w="190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lowchart: Terminator 16"/>
          <p:cNvSpPr/>
          <p:nvPr/>
        </p:nvSpPr>
        <p:spPr>
          <a:xfrm>
            <a:off x="3048000" y="2895600"/>
            <a:ext cx="2514600" cy="6858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1" dirty="0"/>
              <a:t>Competitive based research funding</a:t>
            </a:r>
          </a:p>
        </p:txBody>
      </p:sp>
      <p:sp>
        <p:nvSpPr>
          <p:cNvPr id="18" name="Flowchart: Terminator 17"/>
          <p:cNvSpPr/>
          <p:nvPr/>
        </p:nvSpPr>
        <p:spPr>
          <a:xfrm>
            <a:off x="3048000" y="3657600"/>
            <a:ext cx="2514600" cy="6858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1" dirty="0"/>
              <a:t>Merit based research funding</a:t>
            </a:r>
          </a:p>
        </p:txBody>
      </p:sp>
      <p:cxnSp>
        <p:nvCxnSpPr>
          <p:cNvPr id="22" name="Straight Arrow Connector 21"/>
          <p:cNvCxnSpPr>
            <a:stCxn id="17" idx="3"/>
            <a:endCxn id="24584" idx="1"/>
          </p:cNvCxnSpPr>
          <p:nvPr/>
        </p:nvCxnSpPr>
        <p:spPr>
          <a:xfrm>
            <a:off x="5562600" y="3238500"/>
            <a:ext cx="1447800" cy="476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8" idx="3"/>
            <a:endCxn id="24584" idx="1"/>
          </p:cNvCxnSpPr>
          <p:nvPr/>
        </p:nvCxnSpPr>
        <p:spPr>
          <a:xfrm flipV="1">
            <a:off x="5562600" y="3243263"/>
            <a:ext cx="1447800" cy="757237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731838" y="5181600"/>
            <a:ext cx="3810000" cy="1524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/>
              <a:t>Desentralisasi</a:t>
            </a:r>
            <a:r>
              <a:rPr lang="en-US" sz="3200" b="1" dirty="0"/>
              <a:t> &amp; RIP</a:t>
            </a:r>
          </a:p>
        </p:txBody>
      </p:sp>
      <p:sp>
        <p:nvSpPr>
          <p:cNvPr id="28" name="Notched Right Arrow 27"/>
          <p:cNvSpPr/>
          <p:nvPr/>
        </p:nvSpPr>
        <p:spPr>
          <a:xfrm rot="5400000">
            <a:off x="685800" y="3124200"/>
            <a:ext cx="3581400" cy="381000"/>
          </a:xfrm>
          <a:prstGeom prst="notched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592" name="TextBox 28"/>
          <p:cNvSpPr txBox="1">
            <a:spLocks noChangeArrowheads="1"/>
          </p:cNvSpPr>
          <p:nvPr/>
        </p:nvSpPr>
        <p:spPr bwMode="auto">
          <a:xfrm>
            <a:off x="1143000" y="2905125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(70%)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7986A3CD-DC98-43EF-825D-2724FB950886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838200" y="228600"/>
            <a:ext cx="40386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2"/>
            </a:pPr>
            <a:r>
              <a:rPr lang="en-US" b="1">
                <a:latin typeface="Corbel" pitchFamily="34" charset="0"/>
              </a:rPr>
              <a:t>Penelitian Kompetitif Nasional</a:t>
            </a:r>
          </a:p>
        </p:txBody>
      </p:sp>
      <p:sp>
        <p:nvSpPr>
          <p:cNvPr id="25604" name="TextBox 6"/>
          <p:cNvSpPr txBox="1">
            <a:spLocks noChangeArrowheads="1"/>
          </p:cNvSpPr>
          <p:nvPr/>
        </p:nvSpPr>
        <p:spPr bwMode="auto">
          <a:xfrm>
            <a:off x="2590800" y="914400"/>
            <a:ext cx="6781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Agenda Penelitian Nasional 		Ditjen DIKTI</a:t>
            </a:r>
          </a:p>
        </p:txBody>
      </p:sp>
      <p:sp>
        <p:nvSpPr>
          <p:cNvPr id="25605" name="TextBox 7"/>
          <p:cNvSpPr txBox="1">
            <a:spLocks noChangeArrowheads="1"/>
          </p:cNvSpPr>
          <p:nvPr/>
        </p:nvSpPr>
        <p:spPr bwMode="auto">
          <a:xfrm>
            <a:off x="1295400" y="1828800"/>
            <a:ext cx="190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orbel" pitchFamily="34" charset="0"/>
              </a:rPr>
              <a:t>Multi tahun :</a:t>
            </a:r>
          </a:p>
        </p:txBody>
      </p:sp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3810000" y="1544638"/>
            <a:ext cx="4343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i="1">
                <a:latin typeface="Corbel" pitchFamily="34" charset="0"/>
              </a:rPr>
              <a:t>Monodisciplinary research</a:t>
            </a:r>
          </a:p>
          <a:p>
            <a:pPr marL="182563" indent="-182563">
              <a:buFont typeface="Arial" charset="0"/>
              <a:buChar char="•"/>
            </a:pPr>
            <a:r>
              <a:rPr lang="en-US" i="1">
                <a:latin typeface="Corbel" pitchFamily="34" charset="0"/>
              </a:rPr>
              <a:t>Multi/interdisciplinary research</a:t>
            </a:r>
          </a:p>
          <a:p>
            <a:pPr marL="182563" indent="-182563">
              <a:buFont typeface="Arial" charset="0"/>
              <a:buChar char="•"/>
            </a:pPr>
            <a:r>
              <a:rPr lang="en-US" i="1">
                <a:latin typeface="Corbel" pitchFamily="34" charset="0"/>
              </a:rPr>
              <a:t>Multi institutional research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048000" y="2028825"/>
            <a:ext cx="715963" cy="793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048000" y="2028825"/>
            <a:ext cx="685800" cy="33337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048000" y="1752600"/>
            <a:ext cx="685800" cy="2762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10800000">
            <a:off x="6384925" y="1173163"/>
            <a:ext cx="10668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1" name="TextBox 21"/>
          <p:cNvSpPr txBox="1">
            <a:spLocks noChangeArrowheads="1"/>
          </p:cNvSpPr>
          <p:nvPr/>
        </p:nvSpPr>
        <p:spPr bwMode="auto">
          <a:xfrm>
            <a:off x="1371600" y="2514600"/>
            <a:ext cx="2895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rbel" pitchFamily="34" charset="0"/>
              </a:rPr>
              <a:t>Sistem pengelolaan :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rot="5400000">
            <a:off x="869156" y="4541044"/>
            <a:ext cx="1463675" cy="1588"/>
          </a:xfrm>
          <a:prstGeom prst="straightConnector1">
            <a:avLst/>
          </a:prstGeom>
          <a:ln w="381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3" name="TextBox 24"/>
          <p:cNvSpPr txBox="1">
            <a:spLocks noChangeArrowheads="1"/>
          </p:cNvSpPr>
          <p:nvPr/>
        </p:nvSpPr>
        <p:spPr bwMode="auto">
          <a:xfrm>
            <a:off x="685800" y="1076325"/>
            <a:ext cx="1066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(30%)</a:t>
            </a:r>
          </a:p>
        </p:txBody>
      </p:sp>
      <p:sp>
        <p:nvSpPr>
          <p:cNvPr id="25614" name="TextBox 25"/>
          <p:cNvSpPr txBox="1">
            <a:spLocks noChangeArrowheads="1"/>
          </p:cNvSpPr>
          <p:nvPr/>
        </p:nvSpPr>
        <p:spPr bwMode="auto">
          <a:xfrm>
            <a:off x="3717925" y="2560638"/>
            <a:ext cx="1905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Transparan</a:t>
            </a:r>
          </a:p>
          <a:p>
            <a:pPr marL="182563" indent="-182563"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Akuntabel</a:t>
            </a:r>
          </a:p>
        </p:txBody>
      </p:sp>
      <p:sp>
        <p:nvSpPr>
          <p:cNvPr id="25615" name="TextBox 26"/>
          <p:cNvSpPr txBox="1">
            <a:spLocks noChangeArrowheads="1"/>
          </p:cNvSpPr>
          <p:nvPr/>
        </p:nvSpPr>
        <p:spPr bwMode="auto">
          <a:xfrm>
            <a:off x="838200" y="3429000"/>
            <a:ext cx="29718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3"/>
            </a:pPr>
            <a:r>
              <a:rPr lang="en-US" b="1">
                <a:latin typeface="Corbel" pitchFamily="34" charset="0"/>
              </a:rPr>
              <a:t>Dana Penelitian Lain</a:t>
            </a:r>
          </a:p>
        </p:txBody>
      </p:sp>
      <p:sp>
        <p:nvSpPr>
          <p:cNvPr id="25616" name="TextBox 27"/>
          <p:cNvSpPr txBox="1">
            <a:spLocks noChangeArrowheads="1"/>
          </p:cNvSpPr>
          <p:nvPr/>
        </p:nvSpPr>
        <p:spPr bwMode="auto">
          <a:xfrm>
            <a:off x="2057400" y="3962400"/>
            <a:ext cx="2819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Wingdings" pitchFamily="2" charset="2"/>
              <a:buChar char="§"/>
            </a:pPr>
            <a:r>
              <a:rPr lang="en-US">
                <a:latin typeface="Corbel" pitchFamily="34" charset="0"/>
              </a:rPr>
              <a:t>Non kompetitif</a:t>
            </a:r>
          </a:p>
          <a:p>
            <a:pPr marL="182563" indent="-182563">
              <a:buFont typeface="Wingdings" pitchFamily="2" charset="2"/>
              <a:buChar char="§"/>
            </a:pPr>
            <a:r>
              <a:rPr lang="en-US">
                <a:latin typeface="Corbel" pitchFamily="34" charset="0"/>
              </a:rPr>
              <a:t>Dari berbagai sumber</a:t>
            </a:r>
          </a:p>
          <a:p>
            <a:pPr marL="182563" indent="-182563">
              <a:buFont typeface="Wingdings" pitchFamily="2" charset="2"/>
              <a:buChar char="§"/>
            </a:pPr>
            <a:r>
              <a:rPr lang="en-US">
                <a:latin typeface="Corbel" pitchFamily="34" charset="0"/>
              </a:rPr>
              <a:t>penugasan</a:t>
            </a:r>
          </a:p>
        </p:txBody>
      </p:sp>
      <p:sp>
        <p:nvSpPr>
          <p:cNvPr id="25617" name="TextBox 28"/>
          <p:cNvSpPr txBox="1">
            <a:spLocks noChangeArrowheads="1"/>
          </p:cNvSpPr>
          <p:nvPr/>
        </p:nvSpPr>
        <p:spPr bwMode="auto">
          <a:xfrm>
            <a:off x="5029200" y="4622800"/>
            <a:ext cx="533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orbel" pitchFamily="34" charset="0"/>
              </a:rPr>
              <a:t>Penanganan masalah (strategi nasional) / kajian</a:t>
            </a:r>
          </a:p>
          <a:p>
            <a:pPr algn="ctr"/>
            <a:endParaRPr lang="en-US">
              <a:latin typeface="Corbel" pitchFamily="34" charset="0"/>
            </a:endParaRPr>
          </a:p>
          <a:p>
            <a:pPr algn="ctr"/>
            <a:r>
              <a:rPr lang="en-US">
                <a:latin typeface="Corbel" pitchFamily="34" charset="0"/>
              </a:rPr>
              <a:t>Perlu penyelesaian yg mendesak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rot="10800000">
            <a:off x="3763963" y="4830763"/>
            <a:ext cx="1189037" cy="1587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>
            <a:off x="7581107" y="5142706"/>
            <a:ext cx="3810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990600" y="5257800"/>
            <a:ext cx="1295400" cy="914400"/>
          </a:xfrm>
          <a:prstGeom prst="ellipse">
            <a:avLst/>
          </a:prstGeom>
          <a:solidFill>
            <a:srgbClr val="C0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PT</a:t>
            </a:r>
          </a:p>
        </p:txBody>
      </p:sp>
      <p:sp>
        <p:nvSpPr>
          <p:cNvPr id="25621" name="TextBox 35"/>
          <p:cNvSpPr txBox="1">
            <a:spLocks noChangeArrowheads="1"/>
          </p:cNvSpPr>
          <p:nvPr/>
        </p:nvSpPr>
        <p:spPr bwMode="auto">
          <a:xfrm>
            <a:off x="2362200" y="5715000"/>
            <a:ext cx="3429000" cy="101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/>
            <a:r>
              <a:rPr lang="en-US">
                <a:latin typeface="Corbel" pitchFamily="34" charset="0"/>
              </a:rPr>
              <a:t>Mobilisasi dana2 eksternal :</a:t>
            </a:r>
          </a:p>
          <a:p>
            <a:pPr marL="182563" indent="-182563">
              <a:buFont typeface="Wingdings" pitchFamily="2" charset="2"/>
              <a:buChar char="Ø"/>
            </a:pPr>
            <a:r>
              <a:rPr lang="en-US" i="1">
                <a:latin typeface="Corbel" pitchFamily="34" charset="0"/>
              </a:rPr>
              <a:t> Income generating activities</a:t>
            </a:r>
          </a:p>
          <a:p>
            <a:pPr marL="182563" indent="-182563">
              <a:buFont typeface="Wingdings" pitchFamily="2" charset="2"/>
              <a:buChar char="Ø"/>
            </a:pPr>
            <a:r>
              <a:rPr lang="en-US">
                <a:latin typeface="Corbel" pitchFamily="34" charset="0"/>
              </a:rPr>
              <a:t> Sumber2 dana diluar DIKTI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1113631" y="1264444"/>
            <a:ext cx="1279525" cy="1588"/>
          </a:xfrm>
          <a:prstGeom prst="straightConnector1">
            <a:avLst/>
          </a:prstGeom>
          <a:ln w="381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152400"/>
            <a:ext cx="9326562" cy="1066800"/>
          </a:xfrm>
          <a:ln w="38100">
            <a:solidFill>
              <a:srgbClr val="FF0000"/>
            </a:solidFill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BAG. I</a:t>
            </a:r>
            <a:b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STRATEGI KEBIJAKAN NASIONAL</a:t>
            </a:r>
            <a:endParaRPr lang="en-US" sz="3200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1371600" y="1397000"/>
            <a:ext cx="883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u="sng">
                <a:latin typeface="Corbel" pitchFamily="34" charset="0"/>
              </a:rPr>
              <a:t>Kemajuan Ilmu Pengetahuan, Teknologi, Seni &amp; Budaya (IPTEKSB)</a:t>
            </a: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4953000" y="2387600"/>
            <a:ext cx="182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Globalisasi</a:t>
            </a:r>
          </a:p>
        </p:txBody>
      </p:sp>
      <p:sp>
        <p:nvSpPr>
          <p:cNvPr id="9221" name="TextBox 5"/>
          <p:cNvSpPr txBox="1">
            <a:spLocks noChangeArrowheads="1"/>
          </p:cNvSpPr>
          <p:nvPr/>
        </p:nvSpPr>
        <p:spPr bwMode="auto">
          <a:xfrm>
            <a:off x="5029200" y="3073400"/>
            <a:ext cx="1676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Negara2 :</a:t>
            </a:r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6919913" y="3073400"/>
            <a:ext cx="1995487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rbel" pitchFamily="34" charset="0"/>
              </a:rPr>
              <a:t>       Produktivitas</a:t>
            </a:r>
          </a:p>
          <a:p>
            <a:r>
              <a:rPr lang="en-US">
                <a:latin typeface="Corbel" pitchFamily="34" charset="0"/>
              </a:rPr>
              <a:t>       Daya saing </a:t>
            </a:r>
          </a:p>
        </p:txBody>
      </p:sp>
      <p:sp>
        <p:nvSpPr>
          <p:cNvPr id="8" name="Down Arrow 7"/>
          <p:cNvSpPr/>
          <p:nvPr/>
        </p:nvSpPr>
        <p:spPr>
          <a:xfrm>
            <a:off x="5715000" y="1854200"/>
            <a:ext cx="304800" cy="533400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Arrow Connector 9"/>
          <p:cNvCxnSpPr>
            <a:stCxn id="9220" idx="2"/>
            <a:endCxn id="9221" idx="0"/>
          </p:cNvCxnSpPr>
          <p:nvPr/>
        </p:nvCxnSpPr>
        <p:spPr>
          <a:xfrm rot="5400000">
            <a:off x="5756275" y="2962275"/>
            <a:ext cx="223838" cy="1588"/>
          </a:xfrm>
          <a:prstGeom prst="straightConnector1">
            <a:avLst/>
          </a:prstGeom>
          <a:ln w="254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7045325" y="3187700"/>
            <a:ext cx="274638" cy="90488"/>
          </a:xfrm>
          <a:prstGeom prst="straightConnector1">
            <a:avLst/>
          </a:prstGeom>
          <a:ln w="127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rot="5400000" flipH="1" flipV="1">
            <a:off x="7015957" y="3521869"/>
            <a:ext cx="274637" cy="92075"/>
          </a:xfrm>
          <a:prstGeom prst="straightConnector1">
            <a:avLst/>
          </a:prstGeom>
          <a:ln w="127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TextBox 13"/>
          <p:cNvSpPr txBox="1">
            <a:spLocks noChangeArrowheads="1"/>
          </p:cNvSpPr>
          <p:nvPr/>
        </p:nvSpPr>
        <p:spPr bwMode="auto">
          <a:xfrm>
            <a:off x="1295400" y="3959225"/>
            <a:ext cx="38100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rbel" pitchFamily="34" charset="0"/>
              </a:rPr>
              <a:t>Kemakmuran &amp;      kesejahteraan</a:t>
            </a:r>
          </a:p>
          <a:p>
            <a:r>
              <a:rPr lang="en-US">
                <a:latin typeface="Corbel" pitchFamily="34" charset="0"/>
              </a:rPr>
              <a:t>Pertumbuhan ekonomi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3047207" y="4080669"/>
            <a:ext cx="274637" cy="92075"/>
          </a:xfrm>
          <a:prstGeom prst="straightConnector1">
            <a:avLst/>
          </a:prstGeom>
          <a:ln w="127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9222" idx="1"/>
            <a:endCxn id="9227" idx="0"/>
          </p:cNvCxnSpPr>
          <p:nvPr/>
        </p:nvCxnSpPr>
        <p:spPr>
          <a:xfrm rot="10800000" flipV="1">
            <a:off x="3200400" y="3427413"/>
            <a:ext cx="3719513" cy="531812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ight Bracket 18"/>
          <p:cNvSpPr/>
          <p:nvPr/>
        </p:nvSpPr>
        <p:spPr>
          <a:xfrm>
            <a:off x="4876800" y="3989388"/>
            <a:ext cx="152400" cy="685800"/>
          </a:xfrm>
          <a:prstGeom prst="rightBracket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943600" y="3973513"/>
            <a:ext cx="13716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SDM</a:t>
            </a:r>
          </a:p>
        </p:txBody>
      </p:sp>
      <p:cxnSp>
        <p:nvCxnSpPr>
          <p:cNvPr id="22" name="Straight Arrow Connector 21"/>
          <p:cNvCxnSpPr>
            <a:stCxn id="20" idx="2"/>
            <a:endCxn id="9227" idx="3"/>
          </p:cNvCxnSpPr>
          <p:nvPr/>
        </p:nvCxnSpPr>
        <p:spPr>
          <a:xfrm rot="10800000">
            <a:off x="5105400" y="4313238"/>
            <a:ext cx="838200" cy="3175"/>
          </a:xfrm>
          <a:prstGeom prst="straightConnector1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33" name="TextBox 22"/>
          <p:cNvSpPr txBox="1">
            <a:spLocks noChangeArrowheads="1"/>
          </p:cNvSpPr>
          <p:nvPr/>
        </p:nvSpPr>
        <p:spPr bwMode="auto">
          <a:xfrm>
            <a:off x="7620000" y="4597400"/>
            <a:ext cx="152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orbel" pitchFamily="34" charset="0"/>
              </a:rPr>
              <a:t>Daya Kreasi</a:t>
            </a:r>
          </a:p>
        </p:txBody>
      </p:sp>
      <p:sp>
        <p:nvSpPr>
          <p:cNvPr id="25" name="Flowchart: Alternate Process 24"/>
          <p:cNvSpPr/>
          <p:nvPr/>
        </p:nvSpPr>
        <p:spPr>
          <a:xfrm>
            <a:off x="5029200" y="5130800"/>
            <a:ext cx="2362200" cy="685800"/>
          </a:xfrm>
          <a:prstGeom prst="flowChartAlternateProcess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/>
              <a:t>Inovasi</a:t>
            </a:r>
            <a:r>
              <a:rPr lang="en-US" dirty="0"/>
              <a:t> </a:t>
            </a:r>
            <a:r>
              <a:rPr lang="en-US" dirty="0" err="1"/>
              <a:t>dlm</a:t>
            </a:r>
            <a:r>
              <a:rPr lang="en-US" dirty="0"/>
              <a:t> </a:t>
            </a:r>
            <a:r>
              <a:rPr lang="en-US" dirty="0" err="1"/>
              <a:t>sains</a:t>
            </a:r>
            <a:endParaRPr lang="en-US" dirty="0"/>
          </a:p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i="1" dirty="0"/>
              <a:t>Entrepreneurship</a:t>
            </a:r>
          </a:p>
        </p:txBody>
      </p:sp>
      <p:cxnSp>
        <p:nvCxnSpPr>
          <p:cNvPr id="27" name="Shape 26"/>
          <p:cNvCxnSpPr>
            <a:stCxn id="9233" idx="0"/>
            <a:endCxn id="20" idx="6"/>
          </p:cNvCxnSpPr>
          <p:nvPr/>
        </p:nvCxnSpPr>
        <p:spPr>
          <a:xfrm rot="16200000" flipV="1">
            <a:off x="7708106" y="3923507"/>
            <a:ext cx="280987" cy="1066800"/>
          </a:xfrm>
          <a:prstGeom prst="bentConnector2">
            <a:avLst/>
          </a:prstGeom>
          <a:ln w="381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>
            <a:stCxn id="25" idx="3"/>
            <a:endCxn id="9233" idx="2"/>
          </p:cNvCxnSpPr>
          <p:nvPr/>
        </p:nvCxnSpPr>
        <p:spPr>
          <a:xfrm flipV="1">
            <a:off x="7391400" y="4997450"/>
            <a:ext cx="990600" cy="476250"/>
          </a:xfrm>
          <a:prstGeom prst="bentConnector2">
            <a:avLst/>
          </a:prstGeom>
          <a:ln w="31750">
            <a:solidFill>
              <a:schemeClr val="tx1"/>
            </a:solidFill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ight Bracket 29"/>
          <p:cNvSpPr/>
          <p:nvPr/>
        </p:nvSpPr>
        <p:spPr>
          <a:xfrm rot="5400000">
            <a:off x="5448300" y="1011238"/>
            <a:ext cx="609600" cy="9372600"/>
          </a:xfrm>
          <a:prstGeom prst="rightBracket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238" name="TextBox 30"/>
          <p:cNvSpPr txBox="1">
            <a:spLocks noChangeArrowheads="1"/>
          </p:cNvSpPr>
          <p:nvPr/>
        </p:nvSpPr>
        <p:spPr bwMode="auto">
          <a:xfrm>
            <a:off x="1127125" y="6096000"/>
            <a:ext cx="1524000" cy="5238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Saat Ini</a:t>
            </a:r>
          </a:p>
        </p:txBody>
      </p:sp>
      <p:sp>
        <p:nvSpPr>
          <p:cNvPr id="9239" name="TextBox 31"/>
          <p:cNvSpPr txBox="1">
            <a:spLocks noChangeArrowheads="1"/>
          </p:cNvSpPr>
          <p:nvPr/>
        </p:nvSpPr>
        <p:spPr bwMode="auto">
          <a:xfrm>
            <a:off x="1050925" y="6611938"/>
            <a:ext cx="84740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 i="1">
                <a:latin typeface="Corbel" pitchFamily="34" charset="0"/>
              </a:rPr>
              <a:t>Industrial Society		knowledge society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 i="1">
                <a:latin typeface="Corbel" pitchFamily="34" charset="0"/>
              </a:rPr>
              <a:t>Industrial Economy		knowledge base economy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3687763" y="6856413"/>
            <a:ext cx="1189037" cy="1587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3962400" y="7239000"/>
            <a:ext cx="9144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2" name="Slide Number Placeholder 4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A8EB060B-249D-4912-85E0-5E3C462123E4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0AA36D4A-909C-4A86-A6DA-C54896B6F0DB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609600" y="228600"/>
            <a:ext cx="9372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6"/>
            </a:pPr>
            <a:r>
              <a:rPr lang="en-US" sz="2400" b="1">
                <a:latin typeface="Corbel" pitchFamily="34" charset="0"/>
              </a:rPr>
              <a:t>MEKANISME SELEKSI &amp; PEMANTAUAN PENELITIAN NASIONAL</a:t>
            </a: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2971800" y="1138238"/>
            <a:ext cx="419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Seleksi		sistem telaah</a:t>
            </a:r>
          </a:p>
        </p:txBody>
      </p:sp>
      <p:sp>
        <p:nvSpPr>
          <p:cNvPr id="8" name="Oval 7"/>
          <p:cNvSpPr/>
          <p:nvPr/>
        </p:nvSpPr>
        <p:spPr>
          <a:xfrm>
            <a:off x="4876800" y="1066800"/>
            <a:ext cx="19812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rot="10800000">
            <a:off x="4022725" y="1417638"/>
            <a:ext cx="9144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1" name="TextBox 10"/>
          <p:cNvSpPr txBox="1">
            <a:spLocks noChangeArrowheads="1"/>
          </p:cNvSpPr>
          <p:nvPr/>
        </p:nvSpPr>
        <p:spPr bwMode="auto">
          <a:xfrm>
            <a:off x="7696200" y="1066800"/>
            <a:ext cx="1752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Kunci penentu kualitas</a:t>
            </a:r>
          </a:p>
        </p:txBody>
      </p:sp>
      <p:sp>
        <p:nvSpPr>
          <p:cNvPr id="26632" name="TextBox 11"/>
          <p:cNvSpPr txBox="1">
            <a:spLocks noChangeArrowheads="1"/>
          </p:cNvSpPr>
          <p:nvPr/>
        </p:nvSpPr>
        <p:spPr bwMode="auto">
          <a:xfrm>
            <a:off x="7086600" y="609600"/>
            <a:ext cx="6096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3800">
                <a:solidFill>
                  <a:srgbClr val="FF0000"/>
                </a:solidFill>
                <a:latin typeface="Corbel" pitchFamily="34" charset="0"/>
              </a:rPr>
              <a:t>!</a:t>
            </a:r>
          </a:p>
        </p:txBody>
      </p:sp>
      <p:sp>
        <p:nvSpPr>
          <p:cNvPr id="26633" name="TextBox 12"/>
          <p:cNvSpPr txBox="1">
            <a:spLocks noChangeArrowheads="1"/>
          </p:cNvSpPr>
          <p:nvPr/>
        </p:nvSpPr>
        <p:spPr bwMode="auto">
          <a:xfrm>
            <a:off x="1066800" y="27432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Objektif		(DP2M)</a:t>
            </a:r>
          </a:p>
        </p:txBody>
      </p:sp>
      <p:sp>
        <p:nvSpPr>
          <p:cNvPr id="14" name="Oval 13"/>
          <p:cNvSpPr/>
          <p:nvPr/>
        </p:nvSpPr>
        <p:spPr>
          <a:xfrm>
            <a:off x="4800600" y="3200400"/>
            <a:ext cx="2286000" cy="76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/>
              <a:t>Capable</a:t>
            </a:r>
            <a:r>
              <a:rPr lang="en-US" sz="2400" dirty="0"/>
              <a:t> &amp; </a:t>
            </a:r>
            <a:r>
              <a:rPr lang="en-US" sz="2400" i="1" dirty="0"/>
              <a:t>credible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454275" y="3001963"/>
            <a:ext cx="13716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5218907" y="2475706"/>
            <a:ext cx="1447800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lowchart: Terminator 19"/>
          <p:cNvSpPr/>
          <p:nvPr/>
        </p:nvSpPr>
        <p:spPr>
          <a:xfrm>
            <a:off x="990600" y="3810000"/>
            <a:ext cx="1828800" cy="990600"/>
          </a:xfrm>
          <a:prstGeom prst="flowChartTerminator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 err="1"/>
              <a:t>Korps</a:t>
            </a:r>
            <a:r>
              <a:rPr lang="en-US" sz="2800" b="1" i="1" dirty="0"/>
              <a:t> Reviewer</a:t>
            </a:r>
          </a:p>
        </p:txBody>
      </p:sp>
      <p:cxnSp>
        <p:nvCxnSpPr>
          <p:cNvPr id="22" name="Elbow Connector 21"/>
          <p:cNvCxnSpPr>
            <a:stCxn id="20" idx="3"/>
          </p:cNvCxnSpPr>
          <p:nvPr/>
        </p:nvCxnSpPr>
        <p:spPr>
          <a:xfrm flipV="1">
            <a:off x="2819400" y="3124200"/>
            <a:ext cx="1219200" cy="1181100"/>
          </a:xfrm>
          <a:prstGeom prst="bentConnector3">
            <a:avLst>
              <a:gd name="adj1" fmla="val 41250"/>
            </a:avLst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9" name="TextBox 24"/>
          <p:cNvSpPr txBox="1">
            <a:spLocks noChangeArrowheads="1"/>
          </p:cNvSpPr>
          <p:nvPr/>
        </p:nvSpPr>
        <p:spPr bwMode="auto">
          <a:xfrm>
            <a:off x="3886200" y="4953000"/>
            <a:ext cx="4191000" cy="523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latin typeface="Corbel" pitchFamily="34" charset="0"/>
              </a:rPr>
              <a:t>Dewan Pendidikan Tinggi</a:t>
            </a:r>
          </a:p>
        </p:txBody>
      </p:sp>
      <p:sp>
        <p:nvSpPr>
          <p:cNvPr id="26640" name="TextBox 25"/>
          <p:cNvSpPr txBox="1">
            <a:spLocks noChangeArrowheads="1"/>
          </p:cNvSpPr>
          <p:nvPr/>
        </p:nvSpPr>
        <p:spPr bwMode="auto">
          <a:xfrm>
            <a:off x="3657600" y="5943600"/>
            <a:ext cx="4648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i="1">
                <a:latin typeface="Corbel" pitchFamily="34" charset="0"/>
              </a:rPr>
              <a:t>Best Practices</a:t>
            </a:r>
          </a:p>
          <a:p>
            <a:pPr algn="ctr"/>
            <a:r>
              <a:rPr lang="en-US" sz="2800">
                <a:latin typeface="Corbel" pitchFamily="34" charset="0"/>
              </a:rPr>
              <a:t>(World Bank, ADB, JICA, dsb)</a:t>
            </a:r>
          </a:p>
        </p:txBody>
      </p:sp>
      <p:sp>
        <p:nvSpPr>
          <p:cNvPr id="27" name="Oval 26"/>
          <p:cNvSpPr/>
          <p:nvPr/>
        </p:nvSpPr>
        <p:spPr>
          <a:xfrm>
            <a:off x="4830763" y="5867400"/>
            <a:ext cx="2209800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9" name="Straight Arrow Connector 28"/>
          <p:cNvCxnSpPr/>
          <p:nvPr/>
        </p:nvCxnSpPr>
        <p:spPr>
          <a:xfrm rot="5400000" flipH="1" flipV="1">
            <a:off x="5682457" y="5714206"/>
            <a:ext cx="641350" cy="1587"/>
          </a:xfrm>
          <a:prstGeom prst="straightConnector1">
            <a:avLst/>
          </a:prstGeom>
          <a:ln w="381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30"/>
          <p:cNvCxnSpPr>
            <a:stCxn id="20" idx="2"/>
            <a:endCxn id="26639" idx="1"/>
          </p:cNvCxnSpPr>
          <p:nvPr/>
        </p:nvCxnSpPr>
        <p:spPr>
          <a:xfrm rot="16200000" flipH="1">
            <a:off x="2688431" y="4017169"/>
            <a:ext cx="414338" cy="1981200"/>
          </a:xfrm>
          <a:prstGeom prst="bentConnector2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>
            <a:off x="3307557" y="989806"/>
            <a:ext cx="457200" cy="1587"/>
          </a:xfrm>
          <a:prstGeom prst="line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747D130C-F6E0-43F6-A3D1-86AF4099478E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838200" y="381000"/>
            <a:ext cx="495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n-US" sz="2400" b="1">
                <a:latin typeface="Corbel" pitchFamily="34" charset="0"/>
              </a:rPr>
              <a:t>Bentuk Akuntabilitas Penelitian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5943600" y="914400"/>
            <a:ext cx="160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 i="1">
                <a:latin typeface="Corbel" pitchFamily="34" charset="0"/>
              </a:rPr>
              <a:t>Output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 i="1">
                <a:latin typeface="Corbel" pitchFamily="34" charset="0"/>
              </a:rPr>
              <a:t>Outcome</a:t>
            </a:r>
          </a:p>
        </p:txBody>
      </p:sp>
      <p:cxnSp>
        <p:nvCxnSpPr>
          <p:cNvPr id="8" name="Shape 7"/>
          <p:cNvCxnSpPr>
            <a:stCxn id="27651" idx="2"/>
          </p:cNvCxnSpPr>
          <p:nvPr/>
        </p:nvCxnSpPr>
        <p:spPr>
          <a:xfrm rot="16200000" flipH="1">
            <a:off x="4441031" y="-283368"/>
            <a:ext cx="300037" cy="2552700"/>
          </a:xfrm>
          <a:prstGeom prst="bentConnector2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hape 9"/>
          <p:cNvCxnSpPr>
            <a:stCxn id="27651" idx="2"/>
          </p:cNvCxnSpPr>
          <p:nvPr/>
        </p:nvCxnSpPr>
        <p:spPr>
          <a:xfrm rot="16200000" flipH="1">
            <a:off x="4250531" y="-92868"/>
            <a:ext cx="681037" cy="2552700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5" name="TextBox 10"/>
          <p:cNvSpPr txBox="1">
            <a:spLocks noChangeArrowheads="1"/>
          </p:cNvSpPr>
          <p:nvPr/>
        </p:nvSpPr>
        <p:spPr bwMode="auto">
          <a:xfrm>
            <a:off x="1295400" y="1871663"/>
            <a:ext cx="89916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/>
            </a:pPr>
            <a:r>
              <a:rPr lang="en-US">
                <a:latin typeface="Corbel" pitchFamily="34" charset="0"/>
              </a:rPr>
              <a:t>Publikasi dlm jurnal ilmiah yg </a:t>
            </a:r>
            <a:r>
              <a:rPr lang="en-US" i="1">
                <a:latin typeface="Corbel" pitchFamily="34" charset="0"/>
              </a:rPr>
              <a:t>reputable</a:t>
            </a:r>
            <a:r>
              <a:rPr lang="en-US">
                <a:latin typeface="Corbel" pitchFamily="34" charset="0"/>
              </a:rPr>
              <a:t>, baik jurnal nasional yg terakreditasi maupun jurnal ilmiah internasional dan/atau dipresentasikan dlm seminar ilmiah internasional maupun nasional</a:t>
            </a:r>
          </a:p>
          <a:p>
            <a:pPr marL="457200" indent="-457200">
              <a:buFont typeface="Consolas" pitchFamily="49" charset="0"/>
              <a:buAutoNum type="alphaLcPeriod"/>
            </a:pPr>
            <a:r>
              <a:rPr lang="en-US">
                <a:latin typeface="Corbel" pitchFamily="34" charset="0"/>
              </a:rPr>
              <a:t>Paten/bentuk HKI yg lain</a:t>
            </a:r>
          </a:p>
          <a:p>
            <a:pPr marL="457200" indent="-457200">
              <a:buFont typeface="Consolas" pitchFamily="49" charset="0"/>
              <a:buAutoNum type="alphaLcPeriod"/>
            </a:pPr>
            <a:r>
              <a:rPr lang="en-US">
                <a:latin typeface="Corbel" pitchFamily="34" charset="0"/>
              </a:rPr>
              <a:t>Produk masukan kebijakan</a:t>
            </a:r>
          </a:p>
          <a:p>
            <a:pPr marL="457200" indent="-457200">
              <a:buFont typeface="Consolas" pitchFamily="49" charset="0"/>
              <a:buAutoNum type="alphaLcPeriod"/>
            </a:pPr>
            <a:r>
              <a:rPr lang="en-US">
                <a:latin typeface="Corbel" pitchFamily="34" charset="0"/>
              </a:rPr>
              <a:t>Buku ajar yg memperkaya pembelajaran maupun publikasi utk khalayak luas</a:t>
            </a:r>
          </a:p>
        </p:txBody>
      </p:sp>
      <p:sp>
        <p:nvSpPr>
          <p:cNvPr id="27656" name="TextBox 11"/>
          <p:cNvSpPr txBox="1">
            <a:spLocks noChangeArrowheads="1"/>
          </p:cNvSpPr>
          <p:nvPr/>
        </p:nvSpPr>
        <p:spPr bwMode="auto">
          <a:xfrm>
            <a:off x="838200" y="4033838"/>
            <a:ext cx="5638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n-US" sz="2400" b="1">
                <a:latin typeface="Corbel" pitchFamily="34" charset="0"/>
              </a:rPr>
              <a:t>Khusus Utk </a:t>
            </a:r>
            <a:r>
              <a:rPr lang="en-US" sz="2400" b="1" i="1">
                <a:latin typeface="Corbel" pitchFamily="34" charset="0"/>
              </a:rPr>
              <a:t>Block Grant </a:t>
            </a:r>
            <a:r>
              <a:rPr lang="en-US" sz="2400" b="1">
                <a:latin typeface="Corbel" pitchFamily="34" charset="0"/>
              </a:rPr>
              <a:t>Penelitian</a:t>
            </a:r>
          </a:p>
        </p:txBody>
      </p:sp>
      <p:sp>
        <p:nvSpPr>
          <p:cNvPr id="27657" name="TextBox 12"/>
          <p:cNvSpPr txBox="1">
            <a:spLocks noChangeArrowheads="1"/>
          </p:cNvSpPr>
          <p:nvPr/>
        </p:nvSpPr>
        <p:spPr bwMode="auto">
          <a:xfrm>
            <a:off x="6096000" y="4800600"/>
            <a:ext cx="3810000" cy="830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>
                <a:latin typeface="Corbel" pitchFamily="34" charset="0"/>
              </a:rPr>
              <a:t>Di </a:t>
            </a:r>
            <a:r>
              <a:rPr lang="en-US" sz="2400" dirty="0" smtClean="0">
                <a:latin typeface="Corbel" pitchFamily="34" charset="0"/>
              </a:rPr>
              <a:t>t</a:t>
            </a:r>
            <a:r>
              <a:rPr lang="id-ID" sz="2400" dirty="0" smtClean="0">
                <a:latin typeface="Corbel" pitchFamily="34" charset="0"/>
              </a:rPr>
              <a:t>ing</a:t>
            </a:r>
            <a:r>
              <a:rPr lang="en-US" sz="2400" dirty="0" smtClean="0">
                <a:latin typeface="Corbel" pitchFamily="34" charset="0"/>
              </a:rPr>
              <a:t>k</a:t>
            </a:r>
            <a:r>
              <a:rPr lang="id-ID" sz="2400" dirty="0" smtClean="0">
                <a:latin typeface="Corbel" pitchFamily="34" charset="0"/>
              </a:rPr>
              <a:t>a</a:t>
            </a:r>
            <a:r>
              <a:rPr lang="en-US" sz="2400" dirty="0" smtClean="0">
                <a:latin typeface="Corbel" pitchFamily="34" charset="0"/>
              </a:rPr>
              <a:t>t </a:t>
            </a:r>
            <a:r>
              <a:rPr lang="en-US" sz="2400" dirty="0" err="1">
                <a:latin typeface="Corbel" pitchFamily="34" charset="0"/>
              </a:rPr>
              <a:t>institusi</a:t>
            </a:r>
            <a:r>
              <a:rPr lang="en-US" sz="2400" dirty="0">
                <a:latin typeface="Corbel" pitchFamily="34" charset="0"/>
              </a:rPr>
              <a:t> &amp;</a:t>
            </a:r>
          </a:p>
          <a:p>
            <a:r>
              <a:rPr lang="en-US" sz="2400" dirty="0" err="1">
                <a:latin typeface="Corbel" pitchFamily="34" charset="0"/>
              </a:rPr>
              <a:t>indikator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i="1" dirty="0">
                <a:latin typeface="Corbel" pitchFamily="34" charset="0"/>
              </a:rPr>
              <a:t>Capacity Building</a:t>
            </a:r>
          </a:p>
        </p:txBody>
      </p:sp>
      <p:cxnSp>
        <p:nvCxnSpPr>
          <p:cNvPr id="15" name="Shape 14"/>
          <p:cNvCxnSpPr>
            <a:stCxn id="27656" idx="2"/>
            <a:endCxn id="27657" idx="1"/>
          </p:cNvCxnSpPr>
          <p:nvPr/>
        </p:nvCxnSpPr>
        <p:spPr>
          <a:xfrm rot="16200000" flipH="1">
            <a:off x="4516437" y="3636963"/>
            <a:ext cx="720725" cy="2438400"/>
          </a:xfrm>
          <a:prstGeom prst="curvedConnector2">
            <a:avLst/>
          </a:prstGeom>
          <a:ln w="254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9" name="TextBox 16"/>
          <p:cNvSpPr txBox="1">
            <a:spLocks noChangeArrowheads="1"/>
          </p:cNvSpPr>
          <p:nvPr/>
        </p:nvSpPr>
        <p:spPr bwMode="auto">
          <a:xfrm>
            <a:off x="4114800" y="4648200"/>
            <a:ext cx="1905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>
                <a:latin typeface="Corbel" pitchFamily="34" charset="0"/>
              </a:rPr>
              <a:t>Kinerja diukur</a:t>
            </a:r>
          </a:p>
        </p:txBody>
      </p:sp>
      <p:sp>
        <p:nvSpPr>
          <p:cNvPr id="27660" name="TextBox 17"/>
          <p:cNvSpPr txBox="1">
            <a:spLocks noChangeArrowheads="1"/>
          </p:cNvSpPr>
          <p:nvPr/>
        </p:nvSpPr>
        <p:spPr bwMode="auto">
          <a:xfrm>
            <a:off x="1295400" y="6248400"/>
            <a:ext cx="434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563" indent="-182563">
              <a:buFont typeface="Wingdings" pitchFamily="2" charset="2"/>
              <a:buChar char="Ø"/>
            </a:pPr>
            <a:r>
              <a:rPr lang="el-GR" sz="2400" dirty="0">
                <a:latin typeface="Corbel" pitchFamily="34" charset="0"/>
              </a:rPr>
              <a:t>Σ</a:t>
            </a:r>
            <a:r>
              <a:rPr lang="en-US" sz="2400" dirty="0">
                <a:latin typeface="Corbel" pitchFamily="34" charset="0"/>
              </a:rPr>
              <a:t> proposal </a:t>
            </a:r>
            <a:r>
              <a:rPr lang="en-US" sz="2400" dirty="0" err="1">
                <a:latin typeface="Corbel" pitchFamily="34" charset="0"/>
              </a:rPr>
              <a:t>yg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didanai</a:t>
            </a:r>
            <a:endParaRPr lang="en-US" sz="2400" dirty="0">
              <a:latin typeface="Corbel" pitchFamily="34" charset="0"/>
            </a:endParaRPr>
          </a:p>
          <a:p>
            <a:pPr marL="182563" indent="-182563">
              <a:buFont typeface="Wingdings" pitchFamily="2" charset="2"/>
              <a:buChar char="Ø"/>
            </a:pPr>
            <a:r>
              <a:rPr lang="en-US" sz="2400" dirty="0">
                <a:latin typeface="Corbel" pitchFamily="34" charset="0"/>
              </a:rPr>
              <a:t>Σ </a:t>
            </a:r>
            <a:r>
              <a:rPr lang="en-US" sz="2400" dirty="0" err="1">
                <a:latin typeface="Corbel" pitchFamily="34" charset="0"/>
              </a:rPr>
              <a:t>hibah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 smtClean="0">
                <a:latin typeface="Corbel" pitchFamily="34" charset="0"/>
              </a:rPr>
              <a:t>penelitian</a:t>
            </a:r>
            <a:endParaRPr lang="id-ID" sz="2400" dirty="0" smtClean="0">
              <a:latin typeface="Corbel" pitchFamily="34" charset="0"/>
            </a:endParaRPr>
          </a:p>
          <a:p>
            <a:pPr marL="182563" indent="-182563">
              <a:buFont typeface="Wingdings" pitchFamily="2" charset="2"/>
              <a:buChar char="Ø"/>
            </a:pPr>
            <a:r>
              <a:rPr lang="id-ID" sz="2400" dirty="0" smtClean="0">
                <a:latin typeface="Corbel" pitchFamily="34" charset="0"/>
              </a:rPr>
              <a:t>  output, outcome, impact</a:t>
            </a:r>
            <a:endParaRPr lang="en-US" sz="2400" dirty="0">
              <a:latin typeface="Corbel" pitchFamily="34" charset="0"/>
            </a:endParaRPr>
          </a:p>
        </p:txBody>
      </p:sp>
      <p:cxnSp>
        <p:nvCxnSpPr>
          <p:cNvPr id="22" name="Curved Connector 21"/>
          <p:cNvCxnSpPr>
            <a:stCxn id="27657" idx="2"/>
            <a:endCxn id="27660" idx="0"/>
          </p:cNvCxnSpPr>
          <p:nvPr/>
        </p:nvCxnSpPr>
        <p:spPr>
          <a:xfrm rot="5400000">
            <a:off x="5425282" y="3672681"/>
            <a:ext cx="617537" cy="4533900"/>
          </a:xfrm>
          <a:prstGeom prst="curvedConnector3">
            <a:avLst>
              <a:gd name="adj1" fmla="val 50000"/>
            </a:avLst>
          </a:prstGeom>
          <a:ln w="317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0244F737-399F-4183-9E59-03A68C18D6A8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838200" y="685800"/>
            <a:ext cx="609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n-US" sz="2400" b="1">
                <a:latin typeface="Corbel" pitchFamily="34" charset="0"/>
              </a:rPr>
              <a:t>Khusus Utk Hibah Penelitian Kompetitif</a:t>
            </a:r>
          </a:p>
        </p:txBody>
      </p:sp>
      <p:sp>
        <p:nvSpPr>
          <p:cNvPr id="28676" name="TextBox 7"/>
          <p:cNvSpPr txBox="1">
            <a:spLocks noChangeArrowheads="1"/>
          </p:cNvSpPr>
          <p:nvPr/>
        </p:nvSpPr>
        <p:spPr bwMode="auto">
          <a:xfrm>
            <a:off x="1752600" y="1676400"/>
            <a:ext cx="8001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Penelitian dasar		Publikasi ilmiah &amp; dampaknya</a:t>
            </a:r>
          </a:p>
          <a:p>
            <a:pPr marL="457200" indent="-457200"/>
            <a:endParaRPr lang="en-US" sz="2400">
              <a:latin typeface="Corbel" pitchFamily="34" charset="0"/>
            </a:endParaRPr>
          </a:p>
          <a:p>
            <a:pPr marL="457200" indent="-457200"/>
            <a:endParaRPr lang="en-US" sz="2400">
              <a:latin typeface="Corbel" pitchFamily="34" charset="0"/>
            </a:endParaRPr>
          </a:p>
          <a:p>
            <a:pPr marL="457200" indent="-457200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Penelitian terapan</a:t>
            </a:r>
          </a:p>
        </p:txBody>
      </p:sp>
      <p:sp>
        <p:nvSpPr>
          <p:cNvPr id="28677" name="TextBox 8"/>
          <p:cNvSpPr txBox="1">
            <a:spLocks noChangeArrowheads="1"/>
          </p:cNvSpPr>
          <p:nvPr/>
        </p:nvSpPr>
        <p:spPr bwMode="auto">
          <a:xfrm>
            <a:off x="5761038" y="2457450"/>
            <a:ext cx="2209800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>
              <a:buFont typeface="Wingdings" pitchFamily="2" charset="2"/>
              <a:buChar char="v"/>
            </a:pPr>
            <a:r>
              <a:rPr lang="en-US" sz="2400">
                <a:latin typeface="Corbel" pitchFamily="34" charset="0"/>
              </a:rPr>
              <a:t>Paten/HKI</a:t>
            </a:r>
          </a:p>
          <a:p>
            <a:pPr marL="365125" indent="-365125">
              <a:buFont typeface="Wingdings" pitchFamily="2" charset="2"/>
              <a:buChar char="v"/>
            </a:pPr>
            <a:r>
              <a:rPr lang="en-US" sz="2400" i="1">
                <a:latin typeface="Corbel" pitchFamily="34" charset="0"/>
              </a:rPr>
              <a:t>Stakeholder</a:t>
            </a:r>
          </a:p>
          <a:p>
            <a:pPr marL="365125" indent="-365125">
              <a:buFont typeface="Wingdings" pitchFamily="2" charset="2"/>
              <a:buChar char="v"/>
            </a:pPr>
            <a:r>
              <a:rPr lang="en-US" sz="2400">
                <a:latin typeface="Corbel" pitchFamily="34" charset="0"/>
              </a:rPr>
              <a:t>Indeks sitasi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572000" y="1949450"/>
            <a:ext cx="914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830763" y="3048000"/>
            <a:ext cx="9144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Left Bracket 12"/>
          <p:cNvSpPr/>
          <p:nvPr/>
        </p:nvSpPr>
        <p:spPr>
          <a:xfrm>
            <a:off x="1600200" y="1600200"/>
            <a:ext cx="304800" cy="2057400"/>
          </a:xfrm>
          <a:prstGeom prst="leftBracket">
            <a:avLst/>
          </a:prstGeom>
          <a:ln w="317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3962400" y="4724400"/>
            <a:ext cx="3505200" cy="609600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dirty="0"/>
              <a:t>Technical Audit</a:t>
            </a:r>
          </a:p>
        </p:txBody>
      </p:sp>
      <p:cxnSp>
        <p:nvCxnSpPr>
          <p:cNvPr id="19" name="Elbow Connector 18"/>
          <p:cNvCxnSpPr>
            <a:stCxn id="15" idx="1"/>
            <a:endCxn id="13" idx="1"/>
          </p:cNvCxnSpPr>
          <p:nvPr/>
        </p:nvCxnSpPr>
        <p:spPr>
          <a:xfrm rot="10800000">
            <a:off x="1600200" y="2628900"/>
            <a:ext cx="2362200" cy="2400300"/>
          </a:xfrm>
          <a:prstGeom prst="bentConnector3">
            <a:avLst>
              <a:gd name="adj1" fmla="val 109677"/>
            </a:avLst>
          </a:prstGeom>
          <a:ln w="38100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0E82AC26-3FF4-4171-A1D4-F10E8C57B991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609600" y="228600"/>
            <a:ext cx="8610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7"/>
            </a:pPr>
            <a:r>
              <a:rPr lang="en-US" sz="2400" b="1">
                <a:latin typeface="Corbel" pitchFamily="34" charset="0"/>
              </a:rPr>
              <a:t>PERAN PERGURUAN TINGGI DALAM PENJAMINAN MUTU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1066800" y="1062038"/>
            <a:ext cx="3886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Ditjen DIKTI		 ‘a PT</a:t>
            </a:r>
          </a:p>
        </p:txBody>
      </p:sp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3276600" y="2065338"/>
            <a:ext cx="2743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buFont typeface="Wingdings" pitchFamily="2" charset="2"/>
              <a:buChar char="§"/>
            </a:pPr>
            <a:r>
              <a:rPr lang="en-US" sz="2400">
                <a:latin typeface="Corbel" pitchFamily="34" charset="0"/>
              </a:rPr>
              <a:t>Mengembangkan</a:t>
            </a:r>
          </a:p>
          <a:p>
            <a:pPr marL="273050" indent="-273050">
              <a:buFont typeface="Wingdings" pitchFamily="2" charset="2"/>
              <a:buChar char="§"/>
            </a:pPr>
            <a:r>
              <a:rPr lang="en-US" sz="2400">
                <a:latin typeface="Corbel" pitchFamily="34" charset="0"/>
              </a:rPr>
              <a:t>memfungsikan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rot="5400000" flipH="1" flipV="1">
            <a:off x="4380707" y="1789906"/>
            <a:ext cx="5334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ight Bracket 10"/>
          <p:cNvSpPr/>
          <p:nvPr/>
        </p:nvSpPr>
        <p:spPr>
          <a:xfrm>
            <a:off x="5943600" y="1981200"/>
            <a:ext cx="228600" cy="1066800"/>
          </a:xfrm>
          <a:prstGeom prst="rightBracket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704" name="TextBox 11"/>
          <p:cNvSpPr txBox="1">
            <a:spLocks noChangeArrowheads="1"/>
          </p:cNvSpPr>
          <p:nvPr/>
        </p:nvSpPr>
        <p:spPr bwMode="auto">
          <a:xfrm>
            <a:off x="6308725" y="2073275"/>
            <a:ext cx="2286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Sistem jaminan mutu internal</a:t>
            </a:r>
          </a:p>
        </p:txBody>
      </p:sp>
      <p:sp>
        <p:nvSpPr>
          <p:cNvPr id="29705" name="TextBox 12"/>
          <p:cNvSpPr txBox="1">
            <a:spLocks noChangeArrowheads="1"/>
          </p:cNvSpPr>
          <p:nvPr/>
        </p:nvSpPr>
        <p:spPr bwMode="auto">
          <a:xfrm>
            <a:off x="1066800" y="3429000"/>
            <a:ext cx="51816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Unit Penjaminan Mutu Penelitian di PT</a:t>
            </a:r>
          </a:p>
        </p:txBody>
      </p:sp>
      <p:cxnSp>
        <p:nvCxnSpPr>
          <p:cNvPr id="15" name="Elbow Connector 14"/>
          <p:cNvCxnSpPr/>
          <p:nvPr/>
        </p:nvCxnSpPr>
        <p:spPr>
          <a:xfrm rot="10800000" flipV="1">
            <a:off x="1752600" y="1828800"/>
            <a:ext cx="2819400" cy="1600200"/>
          </a:xfrm>
          <a:prstGeom prst="bentConnector3">
            <a:avLst>
              <a:gd name="adj1" fmla="val 100811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lowchart: Alternate Process 19"/>
          <p:cNvSpPr/>
          <p:nvPr/>
        </p:nvSpPr>
        <p:spPr>
          <a:xfrm>
            <a:off x="6019800" y="4267200"/>
            <a:ext cx="3886200" cy="1219200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Elemen</a:t>
            </a:r>
            <a:r>
              <a:rPr lang="en-US" sz="2400" dirty="0"/>
              <a:t> </a:t>
            </a:r>
            <a:r>
              <a:rPr lang="en-US" sz="2400" dirty="0" err="1"/>
              <a:t>pokok</a:t>
            </a:r>
            <a:r>
              <a:rPr lang="en-US" sz="2400" dirty="0"/>
              <a:t> </a:t>
            </a:r>
            <a:r>
              <a:rPr lang="en-US" sz="2400" dirty="0" err="1"/>
              <a:t>dlm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penjaminan</a:t>
            </a:r>
            <a:r>
              <a:rPr lang="en-US" sz="2400" dirty="0"/>
              <a:t> </a:t>
            </a:r>
            <a:r>
              <a:rPr lang="en-US" sz="2400" dirty="0" err="1"/>
              <a:t>mutu</a:t>
            </a:r>
            <a:r>
              <a:rPr lang="en-US" sz="2400" dirty="0"/>
              <a:t> </a:t>
            </a:r>
            <a:r>
              <a:rPr lang="en-US" sz="2400" dirty="0" err="1"/>
              <a:t>di</a:t>
            </a:r>
            <a:r>
              <a:rPr lang="en-US" sz="2400" dirty="0"/>
              <a:t> </a:t>
            </a:r>
            <a:r>
              <a:rPr lang="en-US" sz="2400" dirty="0" smtClean="0"/>
              <a:t>t</a:t>
            </a:r>
            <a:r>
              <a:rPr lang="id-ID" sz="2400" dirty="0" smtClean="0"/>
              <a:t>ing</a:t>
            </a:r>
            <a:r>
              <a:rPr lang="en-US" sz="2400" dirty="0" smtClean="0"/>
              <a:t>k</a:t>
            </a:r>
            <a:r>
              <a:rPr lang="id-ID" sz="2400" dirty="0" smtClean="0"/>
              <a:t>a</a:t>
            </a:r>
            <a:r>
              <a:rPr lang="en-US" sz="2400" dirty="0" smtClean="0"/>
              <a:t>t </a:t>
            </a:r>
            <a:r>
              <a:rPr lang="en-US" sz="2400" dirty="0" err="1"/>
              <a:t>nasional</a:t>
            </a:r>
            <a:endParaRPr lang="en-US" sz="2400" dirty="0"/>
          </a:p>
        </p:txBody>
      </p:sp>
      <p:cxnSp>
        <p:nvCxnSpPr>
          <p:cNvPr id="22" name="Shape 21"/>
          <p:cNvCxnSpPr>
            <a:stCxn id="29705" idx="2"/>
            <a:endCxn id="20" idx="1"/>
          </p:cNvCxnSpPr>
          <p:nvPr/>
        </p:nvCxnSpPr>
        <p:spPr>
          <a:xfrm rot="16200000" flipH="1">
            <a:off x="4345782" y="3202781"/>
            <a:ext cx="985837" cy="2362200"/>
          </a:xfrm>
          <a:prstGeom prst="curvedConnector2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Double Bracket 22"/>
          <p:cNvSpPr/>
          <p:nvPr/>
        </p:nvSpPr>
        <p:spPr>
          <a:xfrm>
            <a:off x="1371600" y="5562600"/>
            <a:ext cx="2209800" cy="1219200"/>
          </a:xfrm>
          <a:prstGeom prst="bracketPair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274320" indent="-274320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err="1"/>
              <a:t>Sinergi</a:t>
            </a:r>
            <a:endParaRPr lang="en-US" sz="2400" dirty="0"/>
          </a:p>
          <a:p>
            <a:pPr marL="274320" indent="-274320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err="1"/>
              <a:t>Sinkronisasi</a:t>
            </a:r>
            <a:endParaRPr lang="en-US" sz="2400" dirty="0"/>
          </a:p>
          <a:p>
            <a:pPr marL="274320" indent="-274320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400" dirty="0" err="1"/>
              <a:t>Koordinasi</a:t>
            </a:r>
            <a:endParaRPr lang="en-US" sz="2400" dirty="0"/>
          </a:p>
        </p:txBody>
      </p:sp>
      <p:sp>
        <p:nvSpPr>
          <p:cNvPr id="29710" name="TextBox 23"/>
          <p:cNvSpPr txBox="1">
            <a:spLocks noChangeArrowheads="1"/>
          </p:cNvSpPr>
          <p:nvPr/>
        </p:nvSpPr>
        <p:spPr bwMode="auto">
          <a:xfrm>
            <a:off x="3733800" y="5761038"/>
            <a:ext cx="472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err="1">
                <a:latin typeface="Corbel" pitchFamily="34" charset="0"/>
              </a:rPr>
              <a:t>Antar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sistem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di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smtClean="0">
                <a:latin typeface="Corbel" pitchFamily="34" charset="0"/>
              </a:rPr>
              <a:t>t</a:t>
            </a:r>
            <a:r>
              <a:rPr lang="id-ID" sz="2400" dirty="0" smtClean="0">
                <a:latin typeface="Corbel" pitchFamily="34" charset="0"/>
              </a:rPr>
              <a:t>ing</a:t>
            </a:r>
            <a:r>
              <a:rPr lang="en-US" sz="2400" dirty="0" smtClean="0">
                <a:latin typeface="Corbel" pitchFamily="34" charset="0"/>
              </a:rPr>
              <a:t>k</a:t>
            </a:r>
            <a:r>
              <a:rPr lang="id-ID" sz="2400" dirty="0" smtClean="0">
                <a:latin typeface="Corbel" pitchFamily="34" charset="0"/>
              </a:rPr>
              <a:t>a</a:t>
            </a:r>
            <a:r>
              <a:rPr lang="en-US" sz="2400" dirty="0" smtClean="0">
                <a:latin typeface="Corbel" pitchFamily="34" charset="0"/>
              </a:rPr>
              <a:t>t </a:t>
            </a:r>
            <a:r>
              <a:rPr lang="en-US" sz="2400" dirty="0" err="1">
                <a:latin typeface="Corbel" pitchFamily="34" charset="0"/>
              </a:rPr>
              <a:t>nasional</a:t>
            </a:r>
            <a:r>
              <a:rPr lang="en-US" sz="2400" dirty="0">
                <a:latin typeface="Corbel" pitchFamily="34" charset="0"/>
              </a:rPr>
              <a:t>, </a:t>
            </a:r>
            <a:r>
              <a:rPr lang="en-US" sz="2400" dirty="0" err="1">
                <a:latin typeface="Corbel" pitchFamily="34" charset="0"/>
              </a:rPr>
              <a:t>dgn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sistem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di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smtClean="0">
                <a:latin typeface="Corbel" pitchFamily="34" charset="0"/>
              </a:rPr>
              <a:t>t</a:t>
            </a:r>
            <a:r>
              <a:rPr lang="id-ID" sz="2400" dirty="0" smtClean="0">
                <a:latin typeface="Corbel" pitchFamily="34" charset="0"/>
              </a:rPr>
              <a:t>ing</a:t>
            </a:r>
            <a:r>
              <a:rPr lang="en-US" sz="2400" dirty="0" smtClean="0">
                <a:latin typeface="Corbel" pitchFamily="34" charset="0"/>
              </a:rPr>
              <a:t>k</a:t>
            </a:r>
            <a:r>
              <a:rPr lang="id-ID" sz="2400" dirty="0" smtClean="0">
                <a:latin typeface="Corbel" pitchFamily="34" charset="0"/>
              </a:rPr>
              <a:t>a</a:t>
            </a:r>
            <a:r>
              <a:rPr lang="en-US" sz="2400" dirty="0" smtClean="0">
                <a:latin typeface="Corbel" pitchFamily="34" charset="0"/>
              </a:rPr>
              <a:t>t </a:t>
            </a:r>
            <a:r>
              <a:rPr lang="en-US" sz="2400" dirty="0">
                <a:latin typeface="Corbel" pitchFamily="34" charset="0"/>
              </a:rPr>
              <a:t>PT</a:t>
            </a:r>
          </a:p>
        </p:txBody>
      </p:sp>
      <p:cxnSp>
        <p:nvCxnSpPr>
          <p:cNvPr id="26" name="Shape 25"/>
          <p:cNvCxnSpPr>
            <a:stCxn id="20" idx="1"/>
            <a:endCxn id="23" idx="0"/>
          </p:cNvCxnSpPr>
          <p:nvPr/>
        </p:nvCxnSpPr>
        <p:spPr>
          <a:xfrm rot="10800000" flipV="1">
            <a:off x="2476500" y="4876800"/>
            <a:ext cx="3543300" cy="685800"/>
          </a:xfrm>
          <a:prstGeom prst="bentConnector2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895600" y="1295400"/>
            <a:ext cx="1066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62B1B35D-0A89-4775-8FE8-27FD612292B4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609600" y="228600"/>
            <a:ext cx="9601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8"/>
            </a:pPr>
            <a:r>
              <a:rPr lang="en-US" sz="2400" b="1">
                <a:latin typeface="Corbel" pitchFamily="34" charset="0"/>
              </a:rPr>
              <a:t>PANGKALAN DATA &amp; SISTEM INFORMASI PENELITIAN NASIONAL</a:t>
            </a: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3505200" y="1000125"/>
            <a:ext cx="426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(</a:t>
            </a:r>
            <a:r>
              <a:rPr lang="en-US" sz="2800" i="1">
                <a:latin typeface="Corbel" pitchFamily="34" charset="0"/>
              </a:rPr>
              <a:t>Knowledge Management</a:t>
            </a:r>
            <a:r>
              <a:rPr lang="en-US" sz="2800">
                <a:latin typeface="Corbel" pitchFamily="34" charset="0"/>
              </a:rPr>
              <a:t>)</a:t>
            </a:r>
          </a:p>
        </p:txBody>
      </p:sp>
      <p:sp>
        <p:nvSpPr>
          <p:cNvPr id="30725" name="TextBox 6"/>
          <p:cNvSpPr txBox="1">
            <a:spLocks noChangeArrowheads="1"/>
          </p:cNvSpPr>
          <p:nvPr/>
        </p:nvSpPr>
        <p:spPr bwMode="auto">
          <a:xfrm>
            <a:off x="1066800" y="1676400"/>
            <a:ext cx="59436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273050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Pangkalan Data Perguruan Tinggi (PDPT)</a:t>
            </a:r>
          </a:p>
        </p:txBody>
      </p:sp>
      <p:sp>
        <p:nvSpPr>
          <p:cNvPr id="30726" name="TextBox 7"/>
          <p:cNvSpPr txBox="1">
            <a:spLocks noChangeArrowheads="1"/>
          </p:cNvSpPr>
          <p:nvPr/>
        </p:nvSpPr>
        <p:spPr bwMode="auto">
          <a:xfrm>
            <a:off x="2438400" y="2590800"/>
            <a:ext cx="5638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Pengelolaan &amp; kegiatan akademik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Hsl2 penelitian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Publikasi (+ digital)		e-jurnal</a:t>
            </a:r>
          </a:p>
        </p:txBody>
      </p:sp>
      <p:sp>
        <p:nvSpPr>
          <p:cNvPr id="30727" name="TextBox 8"/>
          <p:cNvSpPr txBox="1">
            <a:spLocks noChangeArrowheads="1"/>
          </p:cNvSpPr>
          <p:nvPr/>
        </p:nvSpPr>
        <p:spPr bwMode="auto">
          <a:xfrm>
            <a:off x="1676400" y="2586038"/>
            <a:ext cx="685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Isi :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1660525" y="2422525"/>
            <a:ext cx="547688" cy="1588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562600" y="3581400"/>
            <a:ext cx="685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6294438" y="3276600"/>
            <a:ext cx="13716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Flowchart: Alternate Process 15"/>
          <p:cNvSpPr/>
          <p:nvPr/>
        </p:nvSpPr>
        <p:spPr>
          <a:xfrm>
            <a:off x="2895600" y="4572000"/>
            <a:ext cx="1752600" cy="1219200"/>
          </a:xfrm>
          <a:prstGeom prst="flowChartAlternateProcess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DIKTI</a:t>
            </a:r>
          </a:p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PDII – LIPI</a:t>
            </a:r>
          </a:p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KNRT</a:t>
            </a:r>
          </a:p>
        </p:txBody>
      </p:sp>
      <p:cxnSp>
        <p:nvCxnSpPr>
          <p:cNvPr id="18" name="Shape 17"/>
          <p:cNvCxnSpPr>
            <a:stCxn id="14" idx="4"/>
            <a:endCxn id="16" idx="3"/>
          </p:cNvCxnSpPr>
          <p:nvPr/>
        </p:nvCxnSpPr>
        <p:spPr>
          <a:xfrm rot="5400000">
            <a:off x="5166519" y="3367881"/>
            <a:ext cx="1295400" cy="2332038"/>
          </a:xfrm>
          <a:prstGeom prst="curvedConnector2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lowchart: Terminator 18"/>
          <p:cNvSpPr/>
          <p:nvPr/>
        </p:nvSpPr>
        <p:spPr>
          <a:xfrm>
            <a:off x="5562600" y="6400800"/>
            <a:ext cx="3124200" cy="762000"/>
          </a:xfrm>
          <a:prstGeom prst="flowChartTerminato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Portal </a:t>
            </a:r>
            <a:r>
              <a:rPr lang="en-US" sz="2800" b="1" dirty="0" err="1"/>
              <a:t>Nasional</a:t>
            </a:r>
            <a:endParaRPr lang="en-US" sz="2800" b="1" dirty="0"/>
          </a:p>
        </p:txBody>
      </p:sp>
      <p:cxnSp>
        <p:nvCxnSpPr>
          <p:cNvPr id="21" name="Elbow Connector 20"/>
          <p:cNvCxnSpPr>
            <a:endCxn id="19" idx="0"/>
          </p:cNvCxnSpPr>
          <p:nvPr/>
        </p:nvCxnSpPr>
        <p:spPr>
          <a:xfrm rot="16200000" flipH="1">
            <a:off x="5810250" y="5086350"/>
            <a:ext cx="1524000" cy="1104900"/>
          </a:xfrm>
          <a:prstGeom prst="bentConnector3">
            <a:avLst>
              <a:gd name="adj1" fmla="val 50000"/>
            </a:avLst>
          </a:prstGeom>
          <a:ln w="38100">
            <a:solidFill>
              <a:srgbClr val="FFC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841CB1A2-443A-416E-AB55-90BA81CBCB8B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1066800" y="762000"/>
            <a:ext cx="31242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273050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Pangkalan Data HKI</a:t>
            </a:r>
          </a:p>
        </p:txBody>
      </p:sp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1676400" y="1600200"/>
            <a:ext cx="2971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buFont typeface="Wingdings" pitchFamily="2" charset="2"/>
              <a:buChar char="Ø"/>
            </a:pPr>
            <a:r>
              <a:rPr lang="en-US" sz="2400">
                <a:latin typeface="Corbel" pitchFamily="34" charset="0"/>
              </a:rPr>
              <a:t>Kementerian Teknis</a:t>
            </a:r>
          </a:p>
          <a:p>
            <a:pPr marL="273050" indent="-273050">
              <a:buFont typeface="Wingdings" pitchFamily="2" charset="2"/>
              <a:buChar char="Ø"/>
            </a:pPr>
            <a:r>
              <a:rPr lang="en-US" sz="2400">
                <a:latin typeface="Corbel" pitchFamily="34" charset="0"/>
              </a:rPr>
              <a:t>Industri/swasta</a:t>
            </a:r>
          </a:p>
          <a:p>
            <a:pPr marL="273050" indent="-273050">
              <a:buFont typeface="Wingdings" pitchFamily="2" charset="2"/>
              <a:buChar char="Ø"/>
            </a:pPr>
            <a:r>
              <a:rPr lang="en-US" sz="2400">
                <a:latin typeface="Corbel" pitchFamily="34" charset="0"/>
              </a:rPr>
              <a:t>Aset intelektual</a:t>
            </a:r>
          </a:p>
        </p:txBody>
      </p:sp>
      <p:sp>
        <p:nvSpPr>
          <p:cNvPr id="31749" name="TextBox 6"/>
          <p:cNvSpPr txBox="1">
            <a:spLocks noChangeArrowheads="1"/>
          </p:cNvSpPr>
          <p:nvPr/>
        </p:nvSpPr>
        <p:spPr bwMode="auto">
          <a:xfrm>
            <a:off x="1066800" y="3429000"/>
            <a:ext cx="48768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273050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Pengindeksan &amp; Penelusuran Sitasi</a:t>
            </a:r>
          </a:p>
        </p:txBody>
      </p:sp>
      <p:sp>
        <p:nvSpPr>
          <p:cNvPr id="8" name="Down Arrow 7"/>
          <p:cNvSpPr/>
          <p:nvPr/>
        </p:nvSpPr>
        <p:spPr>
          <a:xfrm>
            <a:off x="1371600" y="3962400"/>
            <a:ext cx="457200" cy="1295400"/>
          </a:xfrm>
          <a:prstGeom prst="down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751" name="TextBox 8"/>
          <p:cNvSpPr txBox="1">
            <a:spLocks noChangeArrowheads="1"/>
          </p:cNvSpPr>
          <p:nvPr/>
        </p:nvSpPr>
        <p:spPr bwMode="auto">
          <a:xfrm>
            <a:off x="1295400" y="5334000"/>
            <a:ext cx="1676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i="1">
                <a:latin typeface="Corbel" pitchFamily="34" charset="0"/>
              </a:rPr>
              <a:t>Block Grant</a:t>
            </a:r>
          </a:p>
        </p:txBody>
      </p:sp>
      <p:sp>
        <p:nvSpPr>
          <p:cNvPr id="31752" name="TextBox 9"/>
          <p:cNvSpPr txBox="1">
            <a:spLocks noChangeArrowheads="1"/>
          </p:cNvSpPr>
          <p:nvPr/>
        </p:nvSpPr>
        <p:spPr bwMode="auto">
          <a:xfrm>
            <a:off x="1828800" y="4343400"/>
            <a:ext cx="129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Penentu</a:t>
            </a:r>
          </a:p>
        </p:txBody>
      </p:sp>
      <p:sp>
        <p:nvSpPr>
          <p:cNvPr id="11" name="Right Bracket 10"/>
          <p:cNvSpPr/>
          <p:nvPr/>
        </p:nvSpPr>
        <p:spPr>
          <a:xfrm>
            <a:off x="5807075" y="639763"/>
            <a:ext cx="685800" cy="5257800"/>
          </a:xfrm>
          <a:prstGeom prst="rightBracke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Flowchart: Terminator 11"/>
          <p:cNvSpPr/>
          <p:nvPr/>
        </p:nvSpPr>
        <p:spPr>
          <a:xfrm>
            <a:off x="7543800" y="4419600"/>
            <a:ext cx="2743200" cy="1371600"/>
          </a:xfrm>
          <a:prstGeom prst="flowChartTerminator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i="1" dirty="0"/>
              <a:t>Knowledge Management System</a:t>
            </a:r>
          </a:p>
        </p:txBody>
      </p:sp>
      <p:sp>
        <p:nvSpPr>
          <p:cNvPr id="13" name="Bent Arrow 12"/>
          <p:cNvSpPr/>
          <p:nvPr/>
        </p:nvSpPr>
        <p:spPr>
          <a:xfrm rot="5400000">
            <a:off x="7277100" y="2400300"/>
            <a:ext cx="1295400" cy="2743200"/>
          </a:xfrm>
          <a:prstGeom prst="bent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D7B0416C-E46E-4B1C-B26F-92FB8E0477B9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609600" y="228600"/>
            <a:ext cx="4572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9"/>
            </a:pPr>
            <a:r>
              <a:rPr lang="en-US" sz="2400" b="1">
                <a:latin typeface="Corbel" pitchFamily="34" charset="0"/>
              </a:rPr>
              <a:t>SISTEM INOVASI NASIONAL</a:t>
            </a:r>
          </a:p>
        </p:txBody>
      </p:sp>
      <p:sp>
        <p:nvSpPr>
          <p:cNvPr id="32772" name="TextBox 6"/>
          <p:cNvSpPr txBox="1">
            <a:spLocks noChangeArrowheads="1"/>
          </p:cNvSpPr>
          <p:nvPr/>
        </p:nvSpPr>
        <p:spPr bwMode="auto">
          <a:xfrm>
            <a:off x="3048000" y="838200"/>
            <a:ext cx="4114800" cy="1570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>
              <a:buFont typeface="Arial" charset="0"/>
              <a:buChar char="•"/>
            </a:pPr>
            <a:r>
              <a:rPr lang="en-US" sz="2400" dirty="0" err="1">
                <a:latin typeface="Corbel" pitchFamily="34" charset="0"/>
              </a:rPr>
              <a:t>Pemerintah</a:t>
            </a:r>
            <a:endParaRPr lang="en-US" sz="2400" dirty="0">
              <a:latin typeface="Corbel" pitchFamily="34" charset="0"/>
            </a:endParaRPr>
          </a:p>
          <a:p>
            <a:pPr marL="273050" indent="-273050">
              <a:buFont typeface="Arial" charset="0"/>
              <a:buChar char="•"/>
            </a:pPr>
            <a:r>
              <a:rPr lang="en-US" sz="2400" dirty="0">
                <a:latin typeface="Corbel" pitchFamily="34" charset="0"/>
              </a:rPr>
              <a:t>PT</a:t>
            </a:r>
          </a:p>
          <a:p>
            <a:pPr marL="273050" indent="-273050">
              <a:buFont typeface="Arial" charset="0"/>
              <a:buChar char="•"/>
            </a:pPr>
            <a:r>
              <a:rPr lang="en-US" sz="2400" dirty="0" err="1">
                <a:latin typeface="Corbel" pitchFamily="34" charset="0"/>
              </a:rPr>
              <a:t>Swasta</a:t>
            </a:r>
            <a:r>
              <a:rPr lang="en-US" sz="2400" dirty="0">
                <a:latin typeface="Corbel" pitchFamily="34" charset="0"/>
              </a:rPr>
              <a:t>/</a:t>
            </a:r>
            <a:r>
              <a:rPr lang="en-US" sz="2400" dirty="0" err="1">
                <a:latin typeface="Corbel" pitchFamily="34" charset="0"/>
              </a:rPr>
              <a:t>dunia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usaha</a:t>
            </a:r>
            <a:r>
              <a:rPr lang="en-US" sz="2400" dirty="0">
                <a:latin typeface="Corbel" pitchFamily="34" charset="0"/>
              </a:rPr>
              <a:t>/</a:t>
            </a:r>
            <a:r>
              <a:rPr lang="en-US" sz="2400" dirty="0" err="1">
                <a:latin typeface="Corbel" pitchFamily="34" charset="0"/>
              </a:rPr>
              <a:t>industri</a:t>
            </a:r>
            <a:endParaRPr lang="en-US" sz="2400" dirty="0">
              <a:latin typeface="Corbel" pitchFamily="34" charset="0"/>
            </a:endParaRPr>
          </a:p>
          <a:p>
            <a:pPr marL="273050" indent="-273050">
              <a:buFont typeface="Arial" charset="0"/>
              <a:buChar char="•"/>
            </a:pPr>
            <a:r>
              <a:rPr lang="en-US" sz="2400" dirty="0" err="1">
                <a:latin typeface="Corbel" pitchFamily="34" charset="0"/>
              </a:rPr>
              <a:t>Masy</a:t>
            </a:r>
            <a:r>
              <a:rPr lang="en-US" sz="2400" dirty="0">
                <a:latin typeface="Corbel" pitchFamily="34" charset="0"/>
              </a:rPr>
              <a:t>.</a:t>
            </a:r>
          </a:p>
        </p:txBody>
      </p:sp>
      <p:sp>
        <p:nvSpPr>
          <p:cNvPr id="32773" name="TextBox 7"/>
          <p:cNvSpPr txBox="1">
            <a:spLocks noChangeArrowheads="1"/>
          </p:cNvSpPr>
          <p:nvPr/>
        </p:nvSpPr>
        <p:spPr bwMode="auto">
          <a:xfrm>
            <a:off x="8305800" y="1397000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Corbel" pitchFamily="34" charset="0"/>
              </a:rPr>
              <a:t>UU No. 18/2002</a:t>
            </a:r>
          </a:p>
        </p:txBody>
      </p:sp>
      <p:sp>
        <p:nvSpPr>
          <p:cNvPr id="11" name="Notched Right Arrow 10"/>
          <p:cNvSpPr/>
          <p:nvPr/>
        </p:nvSpPr>
        <p:spPr>
          <a:xfrm>
            <a:off x="7315200" y="1387475"/>
            <a:ext cx="1066800" cy="471488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775" name="TextBox 11"/>
          <p:cNvSpPr txBox="1">
            <a:spLocks noChangeArrowheads="1"/>
          </p:cNvSpPr>
          <p:nvPr/>
        </p:nvSpPr>
        <p:spPr bwMode="auto">
          <a:xfrm>
            <a:off x="2209800" y="2682875"/>
            <a:ext cx="3962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Prinsip :      </a:t>
            </a:r>
            <a:r>
              <a:rPr lang="en-US" sz="2400" i="1">
                <a:latin typeface="Corbel" pitchFamily="34" charset="0"/>
              </a:rPr>
              <a:t>Irreversible Flow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1409701" y="1714500"/>
            <a:ext cx="2057400" cy="3175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3429000" y="2682875"/>
            <a:ext cx="2590800" cy="533400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778" name="TextBox 15"/>
          <p:cNvSpPr txBox="1">
            <a:spLocks noChangeArrowheads="1"/>
          </p:cNvSpPr>
          <p:nvPr/>
        </p:nvSpPr>
        <p:spPr bwMode="auto">
          <a:xfrm>
            <a:off x="3352800" y="3581400"/>
            <a:ext cx="6858000" cy="12001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>
              <a:buFont typeface="Courier New" pitchFamily="49" charset="0"/>
              <a:buChar char="o"/>
            </a:pPr>
            <a:r>
              <a:rPr lang="en-US" sz="2400">
                <a:latin typeface="Corbel" pitchFamily="34" charset="0"/>
              </a:rPr>
              <a:t>Kebutuhan pengguna (masy., swasta, pemerintah)</a:t>
            </a:r>
          </a:p>
          <a:p>
            <a:pPr marL="365125" indent="-365125">
              <a:buFont typeface="Courier New" pitchFamily="49" charset="0"/>
              <a:buChar char="o"/>
            </a:pPr>
            <a:r>
              <a:rPr lang="en-US" sz="2400">
                <a:latin typeface="Corbel" pitchFamily="34" charset="0"/>
              </a:rPr>
              <a:t>Hsl2 lembaga riset</a:t>
            </a:r>
          </a:p>
          <a:p>
            <a:pPr marL="365125" indent="-365125">
              <a:buFont typeface="Courier New" pitchFamily="49" charset="0"/>
              <a:buChar char="o"/>
            </a:pPr>
            <a:r>
              <a:rPr lang="en-US" sz="2400">
                <a:latin typeface="Corbel" pitchFamily="34" charset="0"/>
              </a:rPr>
              <a:t>Peneliti</a:t>
            </a:r>
          </a:p>
        </p:txBody>
      </p:sp>
      <p:sp>
        <p:nvSpPr>
          <p:cNvPr id="32779" name="TextBox 16"/>
          <p:cNvSpPr txBox="1">
            <a:spLocks noChangeArrowheads="1"/>
          </p:cNvSpPr>
          <p:nvPr/>
        </p:nvSpPr>
        <p:spPr bwMode="auto">
          <a:xfrm>
            <a:off x="914400" y="4708525"/>
            <a:ext cx="129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Siklus:</a:t>
            </a:r>
          </a:p>
        </p:txBody>
      </p:sp>
      <p:sp>
        <p:nvSpPr>
          <p:cNvPr id="18" name="Flowchart: Terminator 17"/>
          <p:cNvSpPr/>
          <p:nvPr/>
        </p:nvSpPr>
        <p:spPr>
          <a:xfrm>
            <a:off x="990600" y="5181600"/>
            <a:ext cx="4191000" cy="7620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/>
              <a:t>Penjaringan</a:t>
            </a:r>
            <a:endParaRPr lang="en-US" dirty="0"/>
          </a:p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/>
              <a:t>Penggayutan</a:t>
            </a:r>
            <a:r>
              <a:rPr lang="en-US" dirty="0"/>
              <a:t> </a:t>
            </a:r>
            <a:r>
              <a:rPr lang="en-US" dirty="0" err="1"/>
              <a:t>masalah</a:t>
            </a:r>
            <a:r>
              <a:rPr lang="en-US" dirty="0"/>
              <a:t> </a:t>
            </a:r>
            <a:r>
              <a:rPr lang="en-US" dirty="0" err="1"/>
              <a:t>lapangan</a:t>
            </a:r>
            <a:endParaRPr lang="en-US" dirty="0"/>
          </a:p>
        </p:txBody>
      </p:sp>
      <p:sp>
        <p:nvSpPr>
          <p:cNvPr id="21" name="Flowchart: Terminator 20"/>
          <p:cNvSpPr/>
          <p:nvPr/>
        </p:nvSpPr>
        <p:spPr>
          <a:xfrm>
            <a:off x="6553200" y="5165725"/>
            <a:ext cx="2819400" cy="7620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/>
              <a:t>Agenda </a:t>
            </a:r>
            <a:r>
              <a:rPr lang="en-US" dirty="0" err="1"/>
              <a:t>penelitian</a:t>
            </a:r>
            <a:endParaRPr lang="en-US" dirty="0"/>
          </a:p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/>
              <a:t>Temuan</a:t>
            </a:r>
            <a:r>
              <a:rPr lang="en-US" dirty="0"/>
              <a:t>/</a:t>
            </a:r>
            <a:r>
              <a:rPr lang="en-US" dirty="0" err="1"/>
              <a:t>inovasi</a:t>
            </a:r>
            <a:endParaRPr lang="en-US" dirty="0"/>
          </a:p>
        </p:txBody>
      </p:sp>
      <p:sp>
        <p:nvSpPr>
          <p:cNvPr id="32782" name="TextBox 21"/>
          <p:cNvSpPr txBox="1">
            <a:spLocks noChangeArrowheads="1"/>
          </p:cNvSpPr>
          <p:nvPr/>
        </p:nvSpPr>
        <p:spPr bwMode="auto">
          <a:xfrm>
            <a:off x="5486400" y="5345113"/>
            <a:ext cx="76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rbel" pitchFamily="34" charset="0"/>
              </a:rPr>
              <a:t>VS</a:t>
            </a:r>
          </a:p>
        </p:txBody>
      </p:sp>
      <p:cxnSp>
        <p:nvCxnSpPr>
          <p:cNvPr id="24" name="Shape 23"/>
          <p:cNvCxnSpPr>
            <a:stCxn id="32778" idx="1"/>
            <a:endCxn id="32779" idx="0"/>
          </p:cNvCxnSpPr>
          <p:nvPr/>
        </p:nvCxnSpPr>
        <p:spPr>
          <a:xfrm rot="10800000" flipV="1">
            <a:off x="1562100" y="4181475"/>
            <a:ext cx="1790700" cy="527050"/>
          </a:xfrm>
          <a:prstGeom prst="curvedConnector2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4533107" y="3405981"/>
            <a:ext cx="381000" cy="158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>
            <a:off x="229394" y="2056606"/>
            <a:ext cx="2743200" cy="1588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6" name="TextBox 27"/>
          <p:cNvSpPr txBox="1">
            <a:spLocks noChangeArrowheads="1"/>
          </p:cNvSpPr>
          <p:nvPr/>
        </p:nvSpPr>
        <p:spPr bwMode="auto">
          <a:xfrm>
            <a:off x="669925" y="3352800"/>
            <a:ext cx="1905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Diseminasi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HaKI</a:t>
            </a:r>
          </a:p>
        </p:txBody>
      </p:sp>
      <p:sp>
        <p:nvSpPr>
          <p:cNvPr id="29" name="Left Bracket 28"/>
          <p:cNvSpPr/>
          <p:nvPr/>
        </p:nvSpPr>
        <p:spPr>
          <a:xfrm rot="16200000">
            <a:off x="5410200" y="944563"/>
            <a:ext cx="533400" cy="9982200"/>
          </a:xfrm>
          <a:prstGeom prst="leftBracket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ounded Rectangle 30"/>
          <p:cNvSpPr/>
          <p:nvPr/>
        </p:nvSpPr>
        <p:spPr>
          <a:xfrm>
            <a:off x="3505200" y="6827838"/>
            <a:ext cx="4648200" cy="457200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/>
              <a:t>Menuju</a:t>
            </a:r>
            <a:r>
              <a:rPr lang="en-US" sz="2800" b="1" dirty="0"/>
              <a:t> </a:t>
            </a:r>
            <a:r>
              <a:rPr lang="en-US" sz="2800" b="1" dirty="0" err="1"/>
              <a:t>Inovasi</a:t>
            </a:r>
            <a:r>
              <a:rPr lang="en-US" sz="2800" b="1" dirty="0"/>
              <a:t> &amp; </a:t>
            </a:r>
            <a:r>
              <a:rPr lang="en-US" sz="2800" b="1" dirty="0" err="1"/>
              <a:t>Produksi</a:t>
            </a:r>
            <a:endParaRPr lang="en-US" sz="2800" b="1" dirty="0"/>
          </a:p>
        </p:txBody>
      </p:sp>
      <p:sp>
        <p:nvSpPr>
          <p:cNvPr id="32" name="Striped Right Arrow 31"/>
          <p:cNvSpPr/>
          <p:nvPr/>
        </p:nvSpPr>
        <p:spPr>
          <a:xfrm rot="5400000">
            <a:off x="5578475" y="5981700"/>
            <a:ext cx="533400" cy="1066800"/>
          </a:xfrm>
          <a:prstGeom prst="stripedRightArrow">
            <a:avLst/>
          </a:prstGeom>
          <a:solidFill>
            <a:srgbClr val="FF0000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55FCD9D6-7A8A-44B2-AEF5-C5595BA710FE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609600" y="228600"/>
            <a:ext cx="7924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10"/>
            </a:pPr>
            <a:r>
              <a:rPr lang="en-US" sz="2400" b="1">
                <a:latin typeface="Corbel" pitchFamily="34" charset="0"/>
              </a:rPr>
              <a:t>SISTEM DISEMINASI HASIL2 PENELITIAN NASIONAL</a:t>
            </a:r>
          </a:p>
        </p:txBody>
      </p:sp>
      <p:sp>
        <p:nvSpPr>
          <p:cNvPr id="7" name="Flowchart: Terminator 6"/>
          <p:cNvSpPr/>
          <p:nvPr/>
        </p:nvSpPr>
        <p:spPr>
          <a:xfrm>
            <a:off x="3886200" y="838200"/>
            <a:ext cx="3276600" cy="6096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Hsl2 </a:t>
            </a:r>
            <a:r>
              <a:rPr lang="en-US" sz="2800" dirty="0" err="1"/>
              <a:t>Penelitian</a:t>
            </a:r>
            <a:r>
              <a:rPr lang="en-US" sz="2800" dirty="0"/>
              <a:t> PT</a:t>
            </a:r>
          </a:p>
        </p:txBody>
      </p:sp>
      <p:sp>
        <p:nvSpPr>
          <p:cNvPr id="33797" name="TextBox 7"/>
          <p:cNvSpPr txBox="1">
            <a:spLocks noChangeArrowheads="1"/>
          </p:cNvSpPr>
          <p:nvPr/>
        </p:nvSpPr>
        <p:spPr bwMode="auto">
          <a:xfrm>
            <a:off x="5334000" y="1524000"/>
            <a:ext cx="1828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Diseminasi</a:t>
            </a:r>
          </a:p>
        </p:txBody>
      </p:sp>
      <p:sp>
        <p:nvSpPr>
          <p:cNvPr id="33798" name="TextBox 8"/>
          <p:cNvSpPr txBox="1">
            <a:spLocks noChangeArrowheads="1"/>
          </p:cNvSpPr>
          <p:nvPr/>
        </p:nvSpPr>
        <p:spPr bwMode="auto">
          <a:xfrm>
            <a:off x="4419600" y="2133600"/>
            <a:ext cx="2438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Akademis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Sesama Peneliti</a:t>
            </a:r>
          </a:p>
        </p:txBody>
      </p:sp>
      <p:sp>
        <p:nvSpPr>
          <p:cNvPr id="10" name="Right Bracket 9"/>
          <p:cNvSpPr/>
          <p:nvPr/>
        </p:nvSpPr>
        <p:spPr>
          <a:xfrm>
            <a:off x="6735763" y="2149475"/>
            <a:ext cx="228600" cy="838200"/>
          </a:xfrm>
          <a:prstGeom prst="rightBracke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077200" y="2011363"/>
            <a:ext cx="2514600" cy="1112837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Jurnal</a:t>
            </a:r>
            <a:r>
              <a:rPr lang="en-US" sz="2400" dirty="0"/>
              <a:t> &amp; </a:t>
            </a:r>
            <a:r>
              <a:rPr lang="en-US" sz="2400" dirty="0" err="1"/>
              <a:t>pertemuan</a:t>
            </a:r>
            <a:r>
              <a:rPr lang="en-US" sz="2400" dirty="0"/>
              <a:t> </a:t>
            </a:r>
            <a:r>
              <a:rPr lang="en-US" sz="2400" dirty="0" err="1"/>
              <a:t>ilmiah</a:t>
            </a:r>
            <a:endParaRPr lang="en-US" sz="24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80238" y="2574925"/>
            <a:ext cx="1096962" cy="1588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14400" y="3448050"/>
            <a:ext cx="3581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+mn-lt"/>
              </a:rPr>
              <a:t>Berafiliasi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vs</a:t>
            </a:r>
            <a:endParaRPr lang="en-US" sz="2400" dirty="0">
              <a:latin typeface="+mn-lt"/>
            </a:endParaRPr>
          </a:p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dirty="0" err="1">
                <a:latin typeface="+mn-lt"/>
              </a:rPr>
              <a:t>Organisasi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profesi</a:t>
            </a:r>
            <a:r>
              <a:rPr lang="en-US" sz="2400" dirty="0">
                <a:latin typeface="+mn-lt"/>
              </a:rPr>
              <a:t> (OPI)</a:t>
            </a:r>
          </a:p>
          <a:p>
            <a:pPr marL="182880" indent="-182880" defTabSz="992764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dirty="0" err="1">
                <a:latin typeface="+mn-lt"/>
              </a:rPr>
              <a:t>Organisasi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ilmiah</a:t>
            </a:r>
            <a:endParaRPr lang="en-US" sz="2400" dirty="0">
              <a:latin typeface="+mn-lt"/>
            </a:endParaRPr>
          </a:p>
        </p:txBody>
      </p:sp>
      <p:sp>
        <p:nvSpPr>
          <p:cNvPr id="17" name="Left Bracket 16"/>
          <p:cNvSpPr/>
          <p:nvPr/>
        </p:nvSpPr>
        <p:spPr>
          <a:xfrm>
            <a:off x="930275" y="3932238"/>
            <a:ext cx="76200" cy="685800"/>
          </a:xfrm>
          <a:prstGeom prst="leftBracke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804" name="TextBox 17"/>
          <p:cNvSpPr txBox="1">
            <a:spLocks noChangeArrowheads="1"/>
          </p:cNvSpPr>
          <p:nvPr/>
        </p:nvSpPr>
        <p:spPr bwMode="auto">
          <a:xfrm>
            <a:off x="1219200" y="4746625"/>
            <a:ext cx="19812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Di Indonesia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Di LN</a:t>
            </a:r>
          </a:p>
        </p:txBody>
      </p:sp>
      <p:cxnSp>
        <p:nvCxnSpPr>
          <p:cNvPr id="20" name="Curved Connector 19"/>
          <p:cNvCxnSpPr>
            <a:stCxn id="17" idx="1"/>
            <a:endCxn id="33804" idx="1"/>
          </p:cNvCxnSpPr>
          <p:nvPr/>
        </p:nvCxnSpPr>
        <p:spPr>
          <a:xfrm rot="10800000" flipH="1" flipV="1">
            <a:off x="930275" y="4275138"/>
            <a:ext cx="288925" cy="887412"/>
          </a:xfrm>
          <a:prstGeom prst="curvedConnector3">
            <a:avLst>
              <a:gd name="adj1" fmla="val -78947"/>
            </a:avLst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6019800" y="4572000"/>
            <a:ext cx="2133600" cy="1143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i="1" dirty="0"/>
              <a:t>Best Practices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rot="10800000">
            <a:off x="3124200" y="5029200"/>
            <a:ext cx="2895600" cy="114300"/>
          </a:xfrm>
          <a:prstGeom prst="straightConnector1">
            <a:avLst/>
          </a:prstGeom>
          <a:ln w="158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22" idx="2"/>
          </p:cNvCxnSpPr>
          <p:nvPr/>
        </p:nvCxnSpPr>
        <p:spPr>
          <a:xfrm rot="10800000" flipV="1">
            <a:off x="3124200" y="5143500"/>
            <a:ext cx="2895600" cy="190500"/>
          </a:xfrm>
          <a:prstGeom prst="straightConnector1">
            <a:avLst/>
          </a:prstGeom>
          <a:ln w="158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lowchart: Terminator 28"/>
          <p:cNvSpPr/>
          <p:nvPr/>
        </p:nvSpPr>
        <p:spPr>
          <a:xfrm>
            <a:off x="3276600" y="6400800"/>
            <a:ext cx="5486400" cy="12192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telaah</a:t>
            </a:r>
            <a:endParaRPr lang="en-US" sz="2400" dirty="0"/>
          </a:p>
          <a:p>
            <a:pPr algn="ctr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dirty="0"/>
              <a:t>Panel editor</a:t>
            </a:r>
          </a:p>
          <a:p>
            <a:pPr algn="ctr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en-US" sz="2400" dirty="0" err="1"/>
              <a:t>Terbit</a:t>
            </a:r>
            <a:r>
              <a:rPr lang="en-US" sz="2400" dirty="0"/>
              <a:t> </a:t>
            </a:r>
            <a:r>
              <a:rPr lang="en-US" sz="2400" dirty="0" err="1"/>
              <a:t>berkala</a:t>
            </a:r>
            <a:r>
              <a:rPr lang="en-US" sz="2400" dirty="0"/>
              <a:t> (</a:t>
            </a:r>
            <a:r>
              <a:rPr lang="en-US" sz="2400" dirty="0" err="1"/>
              <a:t>cetak</a:t>
            </a:r>
            <a:r>
              <a:rPr lang="en-US" sz="2400" dirty="0"/>
              <a:t>/</a:t>
            </a:r>
            <a:r>
              <a:rPr lang="en-US" sz="2400" dirty="0" err="1"/>
              <a:t>elektronik</a:t>
            </a:r>
            <a:r>
              <a:rPr lang="en-US" sz="2400" dirty="0"/>
              <a:t>)</a:t>
            </a:r>
          </a:p>
        </p:txBody>
      </p:sp>
      <p:sp>
        <p:nvSpPr>
          <p:cNvPr id="30" name="Up Arrow 29"/>
          <p:cNvSpPr/>
          <p:nvPr/>
        </p:nvSpPr>
        <p:spPr>
          <a:xfrm>
            <a:off x="6781800" y="5791200"/>
            <a:ext cx="609600" cy="533400"/>
          </a:xfrm>
          <a:prstGeom prst="up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36" name="Elbow Connector 35"/>
          <p:cNvCxnSpPr>
            <a:stCxn id="11" idx="4"/>
            <a:endCxn id="16" idx="0"/>
          </p:cNvCxnSpPr>
          <p:nvPr/>
        </p:nvCxnSpPr>
        <p:spPr>
          <a:xfrm rot="5400000">
            <a:off x="5857875" y="-28575"/>
            <a:ext cx="323850" cy="662940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363"/>
            <a:ext cx="9829800" cy="103663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  <a:t>BAG. III</a:t>
            </a:r>
            <a:br>
              <a:rPr lang="en-US" sz="3600" b="1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SISTEM MUTU PENELITIAN DI PERGURUAN TINGGI</a:t>
            </a:r>
            <a:endParaRPr lang="en-US" sz="3600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F227F66F-0367-4FAF-875B-0AC837445CA7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  <p:sp>
        <p:nvSpPr>
          <p:cNvPr id="5" name="TextBox 4"/>
          <p:cNvSpPr txBox="1"/>
          <p:nvPr/>
        </p:nvSpPr>
        <p:spPr>
          <a:xfrm>
            <a:off x="838200" y="1524000"/>
            <a:ext cx="8991600" cy="4832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dirty="0" err="1">
                <a:latin typeface="+mn-lt"/>
              </a:rPr>
              <a:t>Tujuan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Penjaminan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Mutu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Penelitian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di</a:t>
            </a:r>
            <a:r>
              <a:rPr lang="en-US" sz="2800" b="1" dirty="0">
                <a:latin typeface="+mn-lt"/>
              </a:rPr>
              <a:t> PT</a:t>
            </a: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Mendorong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mengakomodasi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memfasilitasi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pengembangan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nasional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internasional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Mendorong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dikembangkannya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bermanfaat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bagi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pengembangan</a:t>
            </a:r>
            <a:r>
              <a:rPr lang="en-US" sz="2400" dirty="0">
                <a:latin typeface="+mn-lt"/>
              </a:rPr>
              <a:t> IPTEKSB </a:t>
            </a:r>
            <a:r>
              <a:rPr lang="en-US" sz="2400" dirty="0" err="1">
                <a:latin typeface="+mn-lt"/>
              </a:rPr>
              <a:t>serta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masy</a:t>
            </a:r>
            <a:r>
              <a:rPr lang="en-US" sz="2400" dirty="0">
                <a:latin typeface="+mn-lt"/>
              </a:rPr>
              <a:t>.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upaya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membentuk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kompetensi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inti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institusi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Mendorong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pengembangan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relevan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dgn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permasalahan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kebutuhan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masy</a:t>
            </a:r>
            <a:r>
              <a:rPr lang="en-US" sz="2400" dirty="0">
                <a:latin typeface="+mn-lt"/>
              </a:rPr>
              <a:t>. &amp; </a:t>
            </a:r>
            <a:r>
              <a:rPr lang="en-US" sz="2400" dirty="0" err="1">
                <a:latin typeface="+mn-lt"/>
              </a:rPr>
              <a:t>pembangunan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bangsa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Mendorong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interdisipliner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tumbuh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kembangnya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kelompok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bidang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ilmu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tumbuhnya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berorientasi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produk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dimanfaatkan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masy</a:t>
            </a:r>
            <a:r>
              <a:rPr lang="en-US" sz="2400" dirty="0">
                <a:latin typeface="+mn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BEBFCA89-99D9-4C74-AF52-F21E673F5905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  <p:sp>
        <p:nvSpPr>
          <p:cNvPr id="5" name="TextBox 4"/>
          <p:cNvSpPr txBox="1"/>
          <p:nvPr/>
        </p:nvSpPr>
        <p:spPr>
          <a:xfrm>
            <a:off x="609600" y="76200"/>
            <a:ext cx="10134600" cy="739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b="1" dirty="0" err="1">
                <a:latin typeface="+mn-lt"/>
              </a:rPr>
              <a:t>Pengembangan</a:t>
            </a:r>
            <a:r>
              <a:rPr lang="en-US" sz="2800" b="1" dirty="0">
                <a:latin typeface="+mn-lt"/>
              </a:rPr>
              <a:t> &amp; Pembangunan </a:t>
            </a:r>
            <a:r>
              <a:rPr lang="en-US" sz="2800" b="1" dirty="0" err="1">
                <a:latin typeface="+mn-lt"/>
              </a:rPr>
              <a:t>Sistem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Penjaminan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Mutu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Penelitian</a:t>
            </a:r>
            <a:r>
              <a:rPr lang="en-US" sz="2800" b="1" dirty="0">
                <a:latin typeface="+mn-lt"/>
              </a:rPr>
              <a:t> </a:t>
            </a:r>
            <a:r>
              <a:rPr lang="en-US" sz="2800" b="1" dirty="0" err="1">
                <a:latin typeface="+mn-lt"/>
              </a:rPr>
              <a:t>di</a:t>
            </a:r>
            <a:r>
              <a:rPr lang="en-US" sz="2800" b="1" dirty="0">
                <a:latin typeface="+mn-lt"/>
              </a:rPr>
              <a:t> PT</a:t>
            </a:r>
          </a:p>
          <a:p>
            <a:pPr defTabSz="992764" fontAlgn="auto">
              <a:spcBef>
                <a:spcPts val="200"/>
              </a:spcBef>
              <a:spcAft>
                <a:spcPts val="200"/>
              </a:spcAft>
              <a:defRPr/>
            </a:pPr>
            <a:r>
              <a:rPr lang="en-US" dirty="0" err="1">
                <a:latin typeface="+mn-lt"/>
              </a:rPr>
              <a:t>Secara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umum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tahapan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dilakukan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mengembangkan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(SPMP)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setiap</a:t>
            </a:r>
            <a:r>
              <a:rPr lang="en-US" dirty="0">
                <a:latin typeface="+mn-lt"/>
              </a:rPr>
              <a:t> PT,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meliputi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langkah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berikut</a:t>
            </a:r>
            <a:r>
              <a:rPr lang="en-US" dirty="0">
                <a:latin typeface="+mn-lt"/>
              </a:rPr>
              <a:t>:</a:t>
            </a: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Inisiasi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kegiatan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(Tim </a:t>
            </a:r>
            <a:r>
              <a:rPr lang="en-US" dirty="0" err="1">
                <a:latin typeface="+mn-lt"/>
              </a:rPr>
              <a:t>Inisiator</a:t>
            </a:r>
            <a:r>
              <a:rPr lang="en-US" dirty="0">
                <a:latin typeface="+mn-lt"/>
              </a:rPr>
              <a:t>)</a:t>
            </a: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Perencanaan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sumberdaya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diperlukan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Pembentukan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tim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Pemahaman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tentang</a:t>
            </a:r>
            <a:r>
              <a:rPr lang="en-US" dirty="0">
                <a:latin typeface="+mn-lt"/>
              </a:rPr>
              <a:t> program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bagi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tim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pengembang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segenap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staf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pengelola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kegiatan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PT</a:t>
            </a: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i="1" dirty="0">
                <a:latin typeface="+mn-lt"/>
              </a:rPr>
              <a:t>Benchmarking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PT/</a:t>
            </a:r>
            <a:r>
              <a:rPr lang="en-US" dirty="0" err="1">
                <a:latin typeface="+mn-lt"/>
              </a:rPr>
              <a:t>insitusi</a:t>
            </a:r>
            <a:r>
              <a:rPr lang="en-US" dirty="0">
                <a:latin typeface="+mn-lt"/>
              </a:rPr>
              <a:t> lain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lebih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maju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pengelolaan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Pengembangan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rancangan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melalui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pendampingan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oleh</a:t>
            </a:r>
            <a:r>
              <a:rPr lang="en-US" dirty="0">
                <a:latin typeface="+mn-lt"/>
              </a:rPr>
              <a:t> TA </a:t>
            </a:r>
            <a:r>
              <a:rPr lang="en-US" dirty="0" err="1">
                <a:latin typeface="+mn-lt"/>
              </a:rPr>
              <a:t>dari</a:t>
            </a:r>
            <a:r>
              <a:rPr lang="en-US" dirty="0">
                <a:latin typeface="+mn-lt"/>
              </a:rPr>
              <a:t> PT/</a:t>
            </a:r>
            <a:r>
              <a:rPr lang="en-US" dirty="0" err="1">
                <a:latin typeface="+mn-lt"/>
              </a:rPr>
              <a:t>instansi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telah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maju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pengelolaan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Validasi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telah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dibangun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Pembentukan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gugus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Penetapan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gugus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Sosialisasi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lingkungan</a:t>
            </a:r>
            <a:r>
              <a:rPr lang="en-US" dirty="0">
                <a:latin typeface="+mn-lt"/>
              </a:rPr>
              <a:t> internal PT</a:t>
            </a: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Implementasi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penjaminan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endParaRPr lang="en-US" dirty="0">
              <a:latin typeface="+mn-lt"/>
            </a:endParaRP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Dokumentasi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umpan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balik</a:t>
            </a:r>
            <a:r>
              <a:rPr lang="en-US" dirty="0">
                <a:latin typeface="+mn-lt"/>
              </a:rPr>
              <a:t> (</a:t>
            </a:r>
            <a:r>
              <a:rPr lang="en-US" i="1" dirty="0">
                <a:latin typeface="+mn-lt"/>
              </a:rPr>
              <a:t>feed back</a:t>
            </a:r>
            <a:r>
              <a:rPr lang="en-US" dirty="0">
                <a:latin typeface="+mn-lt"/>
              </a:rPr>
              <a:t>)</a:t>
            </a: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Penanganan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keluhan</a:t>
            </a:r>
            <a:r>
              <a:rPr lang="en-US" dirty="0">
                <a:latin typeface="+mn-lt"/>
              </a:rPr>
              <a:t> (</a:t>
            </a:r>
            <a:r>
              <a:rPr lang="en-US" i="1" dirty="0">
                <a:latin typeface="+mn-lt"/>
              </a:rPr>
              <a:t>complaint handling</a:t>
            </a:r>
            <a:r>
              <a:rPr lang="en-US" dirty="0">
                <a:latin typeface="+mn-lt"/>
              </a:rPr>
              <a:t>)</a:t>
            </a:r>
          </a:p>
          <a:p>
            <a:pPr marL="365760" indent="-365760" defTabSz="992764" fontAlgn="auto">
              <a:spcBef>
                <a:spcPts val="200"/>
              </a:spcBef>
              <a:spcAft>
                <a:spcPts val="2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Pembentukan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Komisi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Etika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36525"/>
            <a:ext cx="9326563" cy="777875"/>
          </a:xfrm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PT		</a:t>
            </a: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Lembaga</a:t>
            </a: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Utama</a:t>
            </a: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Pencipta</a:t>
            </a:r>
            <a:r>
              <a:rPr lang="en-US" sz="3200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sz="3200" dirty="0" err="1" smtClean="0">
                <a:solidFill>
                  <a:schemeClr val="tx2">
                    <a:satMod val="200000"/>
                  </a:schemeClr>
                </a:solidFill>
              </a:rPr>
              <a:t>Inovasi</a:t>
            </a:r>
            <a:endParaRPr lang="en-US" sz="3200" dirty="0">
              <a:solidFill>
                <a:schemeClr val="tx2">
                  <a:satMod val="200000"/>
                </a:schemeClr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362200" y="533400"/>
            <a:ext cx="914400" cy="1588"/>
          </a:xfrm>
          <a:prstGeom prst="straightConnector1">
            <a:avLst/>
          </a:prstGeom>
          <a:ln w="508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8047038" y="1371600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Tridharma</a:t>
            </a:r>
          </a:p>
        </p:txBody>
      </p:sp>
      <p:sp>
        <p:nvSpPr>
          <p:cNvPr id="7" name="Down Arrow 6"/>
          <p:cNvSpPr/>
          <p:nvPr/>
        </p:nvSpPr>
        <p:spPr>
          <a:xfrm>
            <a:off x="8610600" y="838200"/>
            <a:ext cx="762000" cy="533400"/>
          </a:xfrm>
          <a:prstGeom prst="downArrow">
            <a:avLst/>
          </a:prstGeom>
          <a:solidFill>
            <a:srgbClr val="FF000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2590800" y="1325563"/>
            <a:ext cx="2590800" cy="1676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74320" indent="-640080" algn="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SDM </a:t>
            </a:r>
            <a:r>
              <a:rPr lang="en-US" sz="2400" dirty="0" err="1"/>
              <a:t>mandiri</a:t>
            </a:r>
            <a:endParaRPr lang="en-US" sz="2400" dirty="0"/>
          </a:p>
          <a:p>
            <a:pPr indent="-640080" algn="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Unggul</a:t>
            </a:r>
            <a:endParaRPr lang="en-US" sz="2400" dirty="0"/>
          </a:p>
          <a:p>
            <a:pPr indent="-640080" algn="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Kreatif</a:t>
            </a:r>
            <a:endParaRPr lang="en-US" sz="2400" dirty="0"/>
          </a:p>
          <a:p>
            <a:pPr indent="-640080" algn="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Inovatif</a:t>
            </a:r>
            <a:endParaRPr lang="en-US" sz="2400" dirty="0"/>
          </a:p>
        </p:txBody>
      </p:sp>
      <p:sp>
        <p:nvSpPr>
          <p:cNvPr id="9" name="Left Arrow 8"/>
          <p:cNvSpPr/>
          <p:nvPr/>
        </p:nvSpPr>
        <p:spPr>
          <a:xfrm>
            <a:off x="5165725" y="1417638"/>
            <a:ext cx="2895600" cy="457200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2743994" y="1691482"/>
            <a:ext cx="365125" cy="274637"/>
          </a:xfrm>
          <a:prstGeom prst="straightConnector1">
            <a:avLst/>
          </a:prstGeom>
          <a:ln w="2540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9" name="TextBox 11"/>
          <p:cNvSpPr txBox="1">
            <a:spLocks noChangeArrowheads="1"/>
          </p:cNvSpPr>
          <p:nvPr/>
        </p:nvSpPr>
        <p:spPr bwMode="auto">
          <a:xfrm>
            <a:off x="1143000" y="715803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Gambar. Pertumbuhan Publikasi Ilmiah di Beberapa Negara ASEAN</a:t>
            </a:r>
          </a:p>
        </p:txBody>
      </p:sp>
      <p:sp>
        <p:nvSpPr>
          <p:cNvPr id="10250" name="Slide Number Placeholder 1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E33A78B9-F3F7-4697-8A7B-2B8C46D397F8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pic>
        <p:nvPicPr>
          <p:cNvPr id="10251" name="Picture 11" descr="E:\My Documents\My Pictures\2011-10-11\SPMPPT 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3400" y="3200400"/>
            <a:ext cx="5394325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994B0655-59CA-4FB7-A681-041CC9354656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  <p:sp>
        <p:nvSpPr>
          <p:cNvPr id="36867" name="TextBox 4"/>
          <p:cNvSpPr txBox="1">
            <a:spLocks noChangeArrowheads="1"/>
          </p:cNvSpPr>
          <p:nvPr/>
        </p:nvSpPr>
        <p:spPr bwMode="auto">
          <a:xfrm>
            <a:off x="838200" y="152400"/>
            <a:ext cx="350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orbel" pitchFamily="34" charset="0"/>
              </a:rPr>
              <a:t>KERANGKA SPMPPT</a:t>
            </a:r>
          </a:p>
        </p:txBody>
      </p:sp>
      <p:sp>
        <p:nvSpPr>
          <p:cNvPr id="36868" name="TextBox 6"/>
          <p:cNvSpPr txBox="1">
            <a:spLocks noChangeArrowheads="1"/>
          </p:cNvSpPr>
          <p:nvPr/>
        </p:nvSpPr>
        <p:spPr bwMode="auto">
          <a:xfrm>
            <a:off x="2286000" y="6853238"/>
            <a:ext cx="670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rbel" pitchFamily="34" charset="0"/>
              </a:rPr>
              <a:t>Gambar. Sistem Dokumentasi Penjaminan Mutu</a:t>
            </a:r>
          </a:p>
        </p:txBody>
      </p:sp>
      <p:pic>
        <p:nvPicPr>
          <p:cNvPr id="36869" name="Picture 6" descr="E:\My Documents\My Pictures\2011-10-11\SPMPPT 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685800"/>
            <a:ext cx="680720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D4E56A-EDE4-4979-9098-F77D46B42EC8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37891" name="TextBox 7"/>
          <p:cNvSpPr txBox="1">
            <a:spLocks noChangeArrowheads="1"/>
          </p:cNvSpPr>
          <p:nvPr/>
        </p:nvSpPr>
        <p:spPr bwMode="auto">
          <a:xfrm>
            <a:off x="2362200" y="7005638"/>
            <a:ext cx="6705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latin typeface="Corbel" pitchFamily="34" charset="0"/>
              </a:rPr>
              <a:t>Gambar. Siklus Penjaminan Mutu Penelitian PT</a:t>
            </a:r>
          </a:p>
        </p:txBody>
      </p:sp>
      <p:pic>
        <p:nvPicPr>
          <p:cNvPr id="37892" name="Picture 2" descr="E:\My Documents\My Pictures\2011-10-11\SPMPPT 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98438"/>
            <a:ext cx="7913688" cy="665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29E0B78F-1FC2-4B19-8709-29CBC5C50B3F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  <p:sp>
        <p:nvSpPr>
          <p:cNvPr id="38915" name="TextBox 4"/>
          <p:cNvSpPr txBox="1">
            <a:spLocks noChangeArrowheads="1"/>
          </p:cNvSpPr>
          <p:nvPr/>
        </p:nvSpPr>
        <p:spPr bwMode="auto">
          <a:xfrm>
            <a:off x="685800" y="152400"/>
            <a:ext cx="419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orbel" pitchFamily="34" charset="0"/>
              </a:rPr>
              <a:t>MANUAL MUTU SPMPPT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838200"/>
            <a:ext cx="10134600" cy="6132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Pendahuluan</a:t>
            </a:r>
            <a:r>
              <a:rPr lang="en-US" sz="2400" dirty="0">
                <a:latin typeface="+mn-lt"/>
              </a:rPr>
              <a:t> 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	</a:t>
            </a:r>
            <a:r>
              <a:rPr lang="en-US" sz="2400" dirty="0" err="1">
                <a:latin typeface="+mn-lt"/>
              </a:rPr>
              <a:t>Latar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belakang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sasaran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tujuan</a:t>
            </a:r>
            <a:r>
              <a:rPr lang="en-US" sz="2400" dirty="0">
                <a:latin typeface="+mn-lt"/>
              </a:rPr>
              <a:t> 		</a:t>
            </a:r>
            <a:r>
              <a:rPr lang="en-US" sz="2400" dirty="0" err="1">
                <a:latin typeface="+mn-lt"/>
              </a:rPr>
              <a:t>Gugus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PT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  <a:defRPr/>
            </a:pPr>
            <a:r>
              <a:rPr lang="en-US" sz="2400" dirty="0" err="1">
                <a:latin typeface="+mn-lt"/>
              </a:rPr>
              <a:t>Visi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	</a:t>
            </a:r>
            <a:r>
              <a:rPr lang="en-US" sz="2400" dirty="0" err="1">
                <a:latin typeface="+mn-lt"/>
              </a:rPr>
              <a:t>Berisi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pernyataan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visi</a:t>
            </a:r>
            <a:r>
              <a:rPr lang="en-US" sz="2400" dirty="0">
                <a:latin typeface="+mn-lt"/>
              </a:rPr>
              <a:t> PT &amp; </a:t>
            </a:r>
            <a:r>
              <a:rPr lang="en-US" sz="2400" dirty="0" err="1">
                <a:latin typeface="+mn-lt"/>
              </a:rPr>
              <a:t>visi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PT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3"/>
              <a:defRPr/>
            </a:pPr>
            <a:r>
              <a:rPr lang="en-US" sz="2400" dirty="0" err="1">
                <a:latin typeface="+mn-lt"/>
              </a:rPr>
              <a:t>Misi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	</a:t>
            </a:r>
            <a:r>
              <a:rPr lang="en-US" sz="2400" dirty="0" err="1">
                <a:latin typeface="+mn-lt"/>
              </a:rPr>
              <a:t>Berisi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pernyataan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misi</a:t>
            </a:r>
            <a:r>
              <a:rPr lang="en-US" sz="2400" dirty="0">
                <a:latin typeface="+mn-lt"/>
              </a:rPr>
              <a:t> PT &amp; </a:t>
            </a:r>
            <a:r>
              <a:rPr lang="en-US" sz="2400" dirty="0" err="1">
                <a:latin typeface="+mn-lt"/>
              </a:rPr>
              <a:t>misi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PT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/>
            </a:pPr>
            <a:r>
              <a:rPr lang="en-US" sz="2400" dirty="0" err="1">
                <a:latin typeface="+mn-lt"/>
              </a:rPr>
              <a:t>Kebijakan</a:t>
            </a:r>
            <a:r>
              <a:rPr lang="en-US" sz="2400" dirty="0">
                <a:latin typeface="+mn-lt"/>
              </a:rPr>
              <a:t> PT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bidang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914400" indent="-36576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400" i="1" dirty="0">
                <a:latin typeface="+mn-lt"/>
              </a:rPr>
              <a:t>Roadmap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tema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topik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dilakukan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baik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tkt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universitas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fakultas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jurusan</a:t>
            </a:r>
            <a:r>
              <a:rPr lang="en-US" sz="2400" dirty="0">
                <a:latin typeface="+mn-lt"/>
              </a:rPr>
              <a:t>/</a:t>
            </a:r>
            <a:r>
              <a:rPr lang="en-US" sz="2400" dirty="0" err="1">
                <a:latin typeface="+mn-lt"/>
              </a:rPr>
              <a:t>departemen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serta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satuan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koordinasi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pemangku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lainnya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PT</a:t>
            </a:r>
          </a:p>
          <a:p>
            <a:pPr marL="914400" indent="-36576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400" dirty="0" err="1">
                <a:latin typeface="+mn-lt"/>
              </a:rPr>
              <a:t>Orientasi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pelaksanaan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914400" indent="-36576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400" dirty="0" err="1">
                <a:latin typeface="+mn-lt"/>
              </a:rPr>
              <a:t>Kepatuhan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thd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profesi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etika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914400" indent="-36576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400" dirty="0" err="1">
                <a:latin typeface="+mn-lt"/>
              </a:rPr>
              <a:t>Kepatuhan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thd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keaslian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inovasi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914400" indent="-36576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400" dirty="0" err="1">
                <a:latin typeface="+mn-lt"/>
              </a:rPr>
              <a:t>Proses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prosedur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914400" indent="-365760" defTabSz="992764" fontAlgn="auto">
              <a:spcBef>
                <a:spcPts val="0"/>
              </a:spcBef>
              <a:spcAft>
                <a:spcPts val="300"/>
              </a:spcAft>
              <a:buFont typeface="+mj-lt"/>
              <a:buAutoNum type="alphaLcPeriod"/>
              <a:defRPr/>
            </a:pPr>
            <a:r>
              <a:rPr lang="en-US" sz="2400" dirty="0" err="1">
                <a:latin typeface="+mn-lt"/>
              </a:rPr>
              <a:t>Penghargaan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sangsi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5546725" y="1477963"/>
            <a:ext cx="9144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DCCC9432-5CFF-4CB8-9ECC-B6AF5AFAD6E3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  <p:sp>
        <p:nvSpPr>
          <p:cNvPr id="39939" name="TextBox 4"/>
          <p:cNvSpPr txBox="1">
            <a:spLocks noChangeArrowheads="1"/>
          </p:cNvSpPr>
          <p:nvPr/>
        </p:nvSpPr>
        <p:spPr bwMode="auto">
          <a:xfrm>
            <a:off x="685800" y="76200"/>
            <a:ext cx="419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Corbel" pitchFamily="34" charset="0"/>
              </a:rPr>
              <a:t>Roadmap</a:t>
            </a:r>
            <a:r>
              <a:rPr lang="en-US" sz="2400" b="1">
                <a:latin typeface="Corbel" pitchFamily="34" charset="0"/>
              </a:rPr>
              <a:t> Penelitian di 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5800" y="533400"/>
            <a:ext cx="9906000" cy="2016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00" dirty="0" err="1">
                <a:latin typeface="+mn-lt"/>
              </a:rPr>
              <a:t>Dlm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menyusun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kebijakan</a:t>
            </a:r>
            <a:r>
              <a:rPr lang="en-US" sz="1800" dirty="0">
                <a:latin typeface="+mn-lt"/>
              </a:rPr>
              <a:t> </a:t>
            </a:r>
            <a:r>
              <a:rPr lang="en-US" sz="1800" i="1" dirty="0">
                <a:latin typeface="+mn-lt"/>
              </a:rPr>
              <a:t>roadmap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</a:t>
            </a:r>
            <a:r>
              <a:rPr lang="en-US" sz="1800" dirty="0">
                <a:latin typeface="+mn-lt"/>
              </a:rPr>
              <a:t> PT, </a:t>
            </a:r>
            <a:r>
              <a:rPr lang="en-US" sz="1800" dirty="0" err="1">
                <a:latin typeface="+mn-lt"/>
              </a:rPr>
              <a:t>perlu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diperhatikan</a:t>
            </a:r>
            <a:r>
              <a:rPr lang="en-US" sz="1800" dirty="0">
                <a:latin typeface="+mn-lt"/>
              </a:rPr>
              <a:t> hal2 </a:t>
            </a:r>
            <a:r>
              <a:rPr lang="en-US" sz="1800" dirty="0" err="1">
                <a:latin typeface="+mn-lt"/>
              </a:rPr>
              <a:t>berikut</a:t>
            </a:r>
            <a:r>
              <a:rPr lang="en-US" sz="1800" dirty="0">
                <a:latin typeface="+mn-lt"/>
              </a:rPr>
              <a:t>:</a:t>
            </a: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dirty="0" err="1">
                <a:latin typeface="+mn-lt"/>
              </a:rPr>
              <a:t>Pimpinan</a:t>
            </a:r>
            <a:r>
              <a:rPr lang="en-US" sz="1800" dirty="0">
                <a:latin typeface="+mn-lt"/>
              </a:rPr>
              <a:t> PT </a:t>
            </a:r>
            <a:r>
              <a:rPr lang="en-US" sz="1800" dirty="0" err="1">
                <a:latin typeface="+mn-lt"/>
              </a:rPr>
              <a:t>melalui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Lembaga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merencanakan</a:t>
            </a:r>
            <a:r>
              <a:rPr lang="en-US" sz="1800" dirty="0">
                <a:latin typeface="+mn-lt"/>
              </a:rPr>
              <a:t>, </a:t>
            </a:r>
            <a:r>
              <a:rPr lang="en-US" sz="1800" dirty="0" err="1">
                <a:latin typeface="+mn-lt"/>
              </a:rPr>
              <a:t>mengarahkan</a:t>
            </a:r>
            <a:r>
              <a:rPr lang="en-US" sz="1800" dirty="0">
                <a:latin typeface="+mn-lt"/>
              </a:rPr>
              <a:t> &amp; </a:t>
            </a:r>
            <a:r>
              <a:rPr lang="en-US" sz="1800" dirty="0" err="1">
                <a:latin typeface="+mn-lt"/>
              </a:rPr>
              <a:t>mengendalikan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</a:t>
            </a:r>
            <a:r>
              <a:rPr lang="en-US" sz="1800" dirty="0">
                <a:latin typeface="+mn-lt"/>
              </a:rPr>
              <a:t> PT </a:t>
            </a:r>
            <a:r>
              <a:rPr lang="en-US" sz="1800" dirty="0" err="1">
                <a:latin typeface="+mn-lt"/>
              </a:rPr>
              <a:t>sesuai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dgn</a:t>
            </a:r>
            <a:r>
              <a:rPr lang="en-US" sz="1800" dirty="0">
                <a:latin typeface="+mn-lt"/>
              </a:rPr>
              <a:t> </a:t>
            </a:r>
            <a:r>
              <a:rPr lang="en-US" sz="1800" i="1" dirty="0">
                <a:latin typeface="+mn-lt"/>
              </a:rPr>
              <a:t>roadmap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yg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ditetapkan</a:t>
            </a:r>
            <a:endParaRPr lang="en-US" sz="1800" dirty="0">
              <a:latin typeface="+mn-lt"/>
            </a:endParaRP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i="1" dirty="0">
                <a:latin typeface="+mn-lt"/>
              </a:rPr>
              <a:t>Roadmap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memberikan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arah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, </a:t>
            </a:r>
            <a:r>
              <a:rPr lang="en-US" sz="1800" dirty="0" err="1">
                <a:latin typeface="+mn-lt"/>
              </a:rPr>
              <a:t>baik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individu</a:t>
            </a:r>
            <a:r>
              <a:rPr lang="en-US" sz="1800" dirty="0">
                <a:latin typeface="+mn-lt"/>
              </a:rPr>
              <a:t>/</a:t>
            </a:r>
            <a:r>
              <a:rPr lang="en-US" sz="1800" dirty="0" err="1">
                <a:latin typeface="+mn-lt"/>
              </a:rPr>
              <a:t>mandiri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atau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insitusi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yg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melibatkan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antardisiplin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serta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mensinergikan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</a:t>
            </a:r>
            <a:r>
              <a:rPr lang="en-US" sz="1800" dirty="0">
                <a:latin typeface="+mn-lt"/>
              </a:rPr>
              <a:t> PT agar </a:t>
            </a:r>
            <a:r>
              <a:rPr lang="en-US" sz="1800" dirty="0" err="1">
                <a:latin typeface="+mn-lt"/>
              </a:rPr>
              <a:t>relevan</a:t>
            </a:r>
            <a:r>
              <a:rPr lang="en-US" sz="1800" dirty="0">
                <a:latin typeface="+mn-lt"/>
              </a:rPr>
              <a:t> &amp; </a:t>
            </a:r>
            <a:r>
              <a:rPr lang="en-US" sz="1800" dirty="0" err="1">
                <a:latin typeface="+mn-lt"/>
              </a:rPr>
              <a:t>berkesinambungan</a:t>
            </a:r>
            <a:endParaRPr lang="en-US" sz="1800" dirty="0">
              <a:latin typeface="+mn-lt"/>
            </a:endParaRP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i="1" dirty="0">
                <a:latin typeface="+mn-lt"/>
              </a:rPr>
              <a:t>Roadmap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bersifat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fleksibel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tdh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perkembangan</a:t>
            </a:r>
            <a:r>
              <a:rPr lang="en-US" sz="1800" dirty="0">
                <a:latin typeface="+mn-lt"/>
              </a:rPr>
              <a:t> IPTEKSB </a:t>
            </a:r>
            <a:r>
              <a:rPr lang="en-US" sz="1800" dirty="0" err="1">
                <a:latin typeface="+mn-lt"/>
              </a:rPr>
              <a:t>serta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dinamika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masy</a:t>
            </a:r>
            <a:r>
              <a:rPr lang="en-US" sz="1800" dirty="0">
                <a:latin typeface="+mn-lt"/>
              </a:rPr>
              <a:t>.</a:t>
            </a:r>
          </a:p>
        </p:txBody>
      </p:sp>
      <p:sp>
        <p:nvSpPr>
          <p:cNvPr id="39941" name="TextBox 6"/>
          <p:cNvSpPr txBox="1">
            <a:spLocks noChangeArrowheads="1"/>
          </p:cNvSpPr>
          <p:nvPr/>
        </p:nvSpPr>
        <p:spPr bwMode="auto">
          <a:xfrm>
            <a:off x="685800" y="3043238"/>
            <a:ext cx="419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orbel" pitchFamily="34" charset="0"/>
              </a:rPr>
              <a:t>Orientasi</a:t>
            </a:r>
            <a:r>
              <a:rPr lang="en-US" sz="2400" b="1" i="1">
                <a:latin typeface="Corbel" pitchFamily="34" charset="0"/>
              </a:rPr>
              <a:t> </a:t>
            </a:r>
            <a:r>
              <a:rPr lang="en-US" sz="2400" b="1">
                <a:latin typeface="Corbel" pitchFamily="34" charset="0"/>
              </a:rPr>
              <a:t>Penelitian di PT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3594100"/>
            <a:ext cx="9829800" cy="3800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00" dirty="0" err="1">
                <a:latin typeface="+mn-lt"/>
              </a:rPr>
              <a:t>Kebijakan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orientasi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dpt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dibangun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dgn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memperhatikan</a:t>
            </a:r>
            <a:r>
              <a:rPr lang="en-US" sz="1800" dirty="0">
                <a:latin typeface="+mn-lt"/>
              </a:rPr>
              <a:t> hal2 </a:t>
            </a:r>
            <a:r>
              <a:rPr lang="en-US" sz="1800" dirty="0" err="1">
                <a:latin typeface="+mn-lt"/>
              </a:rPr>
              <a:t>berikut</a:t>
            </a:r>
            <a:r>
              <a:rPr lang="en-US" sz="1800" dirty="0">
                <a:latin typeface="+mn-lt"/>
              </a:rPr>
              <a:t>:</a:t>
            </a: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dasar</a:t>
            </a:r>
            <a:r>
              <a:rPr lang="en-US" sz="1800" dirty="0">
                <a:latin typeface="+mn-lt"/>
              </a:rPr>
              <a:t> &amp; </a:t>
            </a:r>
            <a:r>
              <a:rPr lang="en-US" sz="1800" dirty="0" err="1">
                <a:latin typeface="+mn-lt"/>
              </a:rPr>
              <a:t>terapan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diarahkan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utk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kemajuan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ilmu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pengetahuan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dan</a:t>
            </a:r>
            <a:r>
              <a:rPr lang="en-US" sz="1800" dirty="0">
                <a:latin typeface="+mn-lt"/>
              </a:rPr>
              <a:t>/</a:t>
            </a:r>
            <a:r>
              <a:rPr lang="en-US" sz="1800" dirty="0" err="1">
                <a:latin typeface="+mn-lt"/>
              </a:rPr>
              <a:t>atau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perolehan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hak</a:t>
            </a:r>
            <a:r>
              <a:rPr lang="en-US" sz="1800" dirty="0">
                <a:latin typeface="+mn-lt"/>
              </a:rPr>
              <a:t> paten, </a:t>
            </a:r>
            <a:r>
              <a:rPr lang="en-US" sz="1800" dirty="0" err="1">
                <a:latin typeface="+mn-lt"/>
              </a:rPr>
              <a:t>publikasi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ilmiah</a:t>
            </a:r>
            <a:r>
              <a:rPr lang="en-US" sz="1800" dirty="0">
                <a:latin typeface="+mn-lt"/>
              </a:rPr>
              <a:t>, </a:t>
            </a:r>
            <a:r>
              <a:rPr lang="en-US" sz="1800" dirty="0" err="1">
                <a:latin typeface="+mn-lt"/>
              </a:rPr>
              <a:t>dan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teknologi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tepat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guna</a:t>
            </a:r>
            <a:endParaRPr lang="en-US" sz="1800" dirty="0">
              <a:latin typeface="+mn-lt"/>
            </a:endParaRP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mencakup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tugas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akhir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mahasiswa</a:t>
            </a:r>
            <a:r>
              <a:rPr lang="en-US" sz="1800" dirty="0">
                <a:latin typeface="+mn-lt"/>
              </a:rPr>
              <a:t> (S1, S2 </a:t>
            </a:r>
            <a:r>
              <a:rPr lang="en-US" sz="1800" dirty="0" err="1">
                <a:latin typeface="+mn-lt"/>
              </a:rPr>
              <a:t>atau</a:t>
            </a:r>
            <a:r>
              <a:rPr lang="en-US" sz="1800" dirty="0">
                <a:latin typeface="+mn-lt"/>
              </a:rPr>
              <a:t> S3), </a:t>
            </a:r>
            <a:r>
              <a:rPr lang="en-US" sz="1800" dirty="0" err="1">
                <a:latin typeface="+mn-lt"/>
              </a:rPr>
              <a:t>dan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sebaliknya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tugas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akhir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mhs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diarahkan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utk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mendukung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kerangka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besar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PT spy </a:t>
            </a:r>
            <a:r>
              <a:rPr lang="en-US" sz="1800" dirty="0" err="1">
                <a:latin typeface="+mn-lt"/>
              </a:rPr>
              <a:t>tercapai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efisiensi</a:t>
            </a:r>
            <a:r>
              <a:rPr lang="en-US" sz="1800" dirty="0">
                <a:latin typeface="+mn-lt"/>
              </a:rPr>
              <a:t> &amp; </a:t>
            </a:r>
            <a:r>
              <a:rPr lang="en-US" sz="1800" dirty="0" err="1">
                <a:latin typeface="+mn-lt"/>
              </a:rPr>
              <a:t>sinergi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dgn</a:t>
            </a:r>
            <a:r>
              <a:rPr lang="en-US" sz="1800" dirty="0">
                <a:latin typeface="+mn-lt"/>
              </a:rPr>
              <a:t> dharma </a:t>
            </a:r>
            <a:r>
              <a:rPr lang="en-US" sz="1800" dirty="0" err="1">
                <a:latin typeface="+mn-lt"/>
              </a:rPr>
              <a:t>pendidikan</a:t>
            </a:r>
            <a:endParaRPr lang="en-US" sz="1800" dirty="0">
              <a:latin typeface="+mn-lt"/>
            </a:endParaRP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dirty="0">
                <a:latin typeface="+mn-lt"/>
              </a:rPr>
              <a:t>PT hrs </a:t>
            </a:r>
            <a:r>
              <a:rPr lang="en-US" sz="1800" dirty="0" err="1">
                <a:latin typeface="+mn-lt"/>
              </a:rPr>
              <a:t>proaktif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membina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kolaborasi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dgn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institusi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luar</a:t>
            </a:r>
            <a:r>
              <a:rPr lang="en-US" sz="1800" dirty="0">
                <a:latin typeface="+mn-lt"/>
              </a:rPr>
              <a:t> PT </a:t>
            </a:r>
            <a:r>
              <a:rPr lang="en-US" sz="1800" dirty="0" err="1">
                <a:latin typeface="+mn-lt"/>
              </a:rPr>
              <a:t>baik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domestik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maupun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internasional</a:t>
            </a:r>
            <a:endParaRPr lang="en-US" sz="1800" dirty="0">
              <a:latin typeface="+mn-lt"/>
            </a:endParaRP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dirty="0">
                <a:latin typeface="+mn-lt"/>
              </a:rPr>
              <a:t>PT </a:t>
            </a:r>
            <a:r>
              <a:rPr lang="en-US" sz="1800" dirty="0" err="1">
                <a:latin typeface="+mn-lt"/>
              </a:rPr>
              <a:t>berupaya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aktif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mendapatkan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sumber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pendanaan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bagi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pengembangan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kegiatan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yg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dipandang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kompetitif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tingkat</a:t>
            </a:r>
            <a:r>
              <a:rPr lang="en-US" sz="1800" dirty="0">
                <a:latin typeface="+mn-lt"/>
              </a:rPr>
              <a:t> global </a:t>
            </a:r>
            <a:r>
              <a:rPr lang="en-US" sz="1800" dirty="0" err="1">
                <a:latin typeface="+mn-lt"/>
              </a:rPr>
              <a:t>serta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memfasilitasi</a:t>
            </a:r>
            <a:r>
              <a:rPr lang="en-US" sz="1800" dirty="0">
                <a:latin typeface="+mn-lt"/>
              </a:rPr>
              <a:t> &amp; </a:t>
            </a:r>
            <a:r>
              <a:rPr lang="en-US" sz="1800" dirty="0" err="1">
                <a:latin typeface="+mn-lt"/>
              </a:rPr>
              <a:t>mengkoordinasi</a:t>
            </a:r>
            <a:r>
              <a:rPr lang="en-US" sz="1800" dirty="0">
                <a:latin typeface="+mn-lt"/>
              </a:rPr>
              <a:t> penelitian2 </a:t>
            </a:r>
            <a:r>
              <a:rPr lang="en-US" sz="1800" dirty="0" err="1">
                <a:latin typeface="+mn-lt"/>
              </a:rPr>
              <a:t>terpadu</a:t>
            </a:r>
            <a:endParaRPr lang="en-US" sz="1800" dirty="0">
              <a:latin typeface="+mn-lt"/>
            </a:endParaRPr>
          </a:p>
          <a:p>
            <a:pPr marL="457200" indent="-457200" defTabSz="992764" fontAlgn="auto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sz="1800" dirty="0" err="1">
                <a:latin typeface="+mn-lt"/>
              </a:rPr>
              <a:t>Penelitian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diarahkan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utk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menjawab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tantangan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internasional</a:t>
            </a:r>
            <a:r>
              <a:rPr lang="en-US" sz="1800" dirty="0">
                <a:latin typeface="+mn-lt"/>
              </a:rPr>
              <a:t> (</a:t>
            </a:r>
            <a:r>
              <a:rPr lang="en-US" sz="1800" dirty="0" err="1">
                <a:latin typeface="+mn-lt"/>
              </a:rPr>
              <a:t>mis</a:t>
            </a:r>
            <a:r>
              <a:rPr lang="en-US" sz="1800" dirty="0">
                <a:latin typeface="+mn-lt"/>
              </a:rPr>
              <a:t>: ACFTA, AEC 2015), </a:t>
            </a:r>
            <a:r>
              <a:rPr lang="en-US" sz="1800" dirty="0" err="1">
                <a:latin typeface="+mn-lt"/>
              </a:rPr>
              <a:t>nasional</a:t>
            </a:r>
            <a:r>
              <a:rPr lang="en-US" sz="1800" dirty="0">
                <a:latin typeface="+mn-lt"/>
              </a:rPr>
              <a:t> (</a:t>
            </a:r>
            <a:r>
              <a:rPr lang="en-US" sz="1800" dirty="0" err="1">
                <a:latin typeface="+mn-lt"/>
              </a:rPr>
              <a:t>mis</a:t>
            </a:r>
            <a:r>
              <a:rPr lang="en-US" sz="1800" dirty="0">
                <a:latin typeface="+mn-lt"/>
              </a:rPr>
              <a:t>: </a:t>
            </a:r>
            <a:r>
              <a:rPr lang="en-US" sz="1800" dirty="0" err="1">
                <a:latin typeface="+mn-lt"/>
              </a:rPr>
              <a:t>ketahanan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pangan</a:t>
            </a:r>
            <a:r>
              <a:rPr lang="en-US" sz="1800" dirty="0">
                <a:latin typeface="+mn-lt"/>
              </a:rPr>
              <a:t> &amp; </a:t>
            </a:r>
            <a:r>
              <a:rPr lang="en-US" sz="1800" dirty="0" err="1">
                <a:latin typeface="+mn-lt"/>
              </a:rPr>
              <a:t>energi</a:t>
            </a:r>
            <a:r>
              <a:rPr lang="en-US" sz="1800" dirty="0">
                <a:latin typeface="+mn-lt"/>
              </a:rPr>
              <a:t>) </a:t>
            </a:r>
            <a:r>
              <a:rPr lang="en-US" sz="1800" dirty="0" err="1">
                <a:latin typeface="+mn-lt"/>
              </a:rPr>
              <a:t>dan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daerah</a:t>
            </a:r>
            <a:r>
              <a:rPr lang="en-US" sz="1800" dirty="0">
                <a:latin typeface="+mn-lt"/>
              </a:rPr>
              <a:t> (</a:t>
            </a:r>
            <a:r>
              <a:rPr lang="en-US" sz="1800" dirty="0" err="1">
                <a:latin typeface="+mn-lt"/>
              </a:rPr>
              <a:t>mis</a:t>
            </a:r>
            <a:r>
              <a:rPr lang="en-US" sz="1800" dirty="0">
                <a:latin typeface="+mn-lt"/>
              </a:rPr>
              <a:t>: </a:t>
            </a:r>
            <a:r>
              <a:rPr lang="en-US" sz="1800" dirty="0" err="1">
                <a:latin typeface="+mn-lt"/>
              </a:rPr>
              <a:t>akselerasi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pembangunan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daerah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tertinggal</a:t>
            </a:r>
            <a:r>
              <a:rPr lang="en-US" sz="1800" dirty="0">
                <a:latin typeface="+mn-lt"/>
              </a:rPr>
              <a:t>/</a:t>
            </a:r>
            <a:r>
              <a:rPr lang="en-US" sz="1800" dirty="0" err="1">
                <a:latin typeface="+mn-lt"/>
              </a:rPr>
              <a:t>perbatasan</a:t>
            </a:r>
            <a:r>
              <a:rPr lang="en-US" sz="1800" dirty="0">
                <a:latin typeface="+mn-lt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8AEEF9F3-555B-4E63-B0E1-0603D2B30417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  <p:sp>
        <p:nvSpPr>
          <p:cNvPr id="40963" name="TextBox 4"/>
          <p:cNvSpPr txBox="1">
            <a:spLocks noChangeArrowheads="1"/>
          </p:cNvSpPr>
          <p:nvPr/>
        </p:nvSpPr>
        <p:spPr bwMode="auto">
          <a:xfrm>
            <a:off x="762000" y="390525"/>
            <a:ext cx="5029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latin typeface="Corbel" pitchFamily="34" charset="0"/>
              </a:rPr>
              <a:t>STANDAR MUTU PENELITIAN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971550"/>
            <a:ext cx="9677400" cy="5200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mencakup</a:t>
            </a:r>
            <a:r>
              <a:rPr lang="en-US" sz="2400" dirty="0">
                <a:latin typeface="+mn-lt"/>
              </a:rPr>
              <a:t> :</a:t>
            </a:r>
          </a:p>
          <a:p>
            <a:pPr marL="457200" indent="-457200"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arah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	agar </a:t>
            </a:r>
            <a:r>
              <a:rPr lang="en-US" sz="2400" dirty="0" err="1">
                <a:latin typeface="+mn-lt"/>
              </a:rPr>
              <a:t>kegiatan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dilaksanakan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searah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dgn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visi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serta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kebijakan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telah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ditetapkan</a:t>
            </a:r>
            <a:r>
              <a:rPr lang="en-US" sz="2400" dirty="0">
                <a:latin typeface="+mn-lt"/>
              </a:rPr>
              <a:t> masing2 PT</a:t>
            </a:r>
          </a:p>
          <a:p>
            <a:pPr marL="457200" indent="-457200">
              <a:buFont typeface="+mj-lt"/>
              <a:buAutoNum type="arabicPeriod" startAt="2"/>
              <a:defRPr/>
            </a:pP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input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	</a:t>
            </a:r>
            <a:r>
              <a:rPr lang="en-US" sz="2400" dirty="0" err="1">
                <a:latin typeface="+mn-lt"/>
              </a:rPr>
              <a:t>Mencakup</a:t>
            </a:r>
            <a:r>
              <a:rPr lang="en-US" sz="2400" dirty="0">
                <a:latin typeface="+mn-lt"/>
              </a:rPr>
              <a:t>:  </a:t>
            </a:r>
            <a:r>
              <a:rPr lang="en-US" sz="2400" dirty="0" err="1">
                <a:latin typeface="+mn-lt"/>
              </a:rPr>
              <a:t>sumberdaya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</a:t>
            </a:r>
            <a:r>
              <a:rPr lang="en-US" sz="2400" dirty="0">
                <a:latin typeface="+mn-lt"/>
              </a:rPr>
              <a:t> (</a:t>
            </a:r>
            <a:r>
              <a:rPr lang="en-US" sz="2400" dirty="0" err="1">
                <a:latin typeface="+mn-lt"/>
              </a:rPr>
              <a:t>kuantitas</a:t>
            </a:r>
            <a:r>
              <a:rPr lang="en-US" sz="2400" dirty="0">
                <a:latin typeface="+mn-lt"/>
              </a:rPr>
              <a:t> SDM, </a:t>
            </a:r>
            <a:r>
              <a:rPr lang="en-US" sz="2400" dirty="0" err="1">
                <a:latin typeface="+mn-lt"/>
              </a:rPr>
              <a:t>kompetensi</a:t>
            </a:r>
            <a:r>
              <a:rPr lang="en-US" sz="2400" dirty="0">
                <a:latin typeface="+mn-lt"/>
              </a:rPr>
              <a:t>/</a:t>
            </a:r>
            <a:r>
              <a:rPr lang="en-US" sz="2400" dirty="0" err="1">
                <a:latin typeface="+mn-lt"/>
              </a:rPr>
              <a:t>kualifikasi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akademik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perilaku</a:t>
            </a:r>
            <a:r>
              <a:rPr lang="en-US" sz="2400" dirty="0">
                <a:latin typeface="+mn-lt"/>
              </a:rPr>
              <a:t>), program, </a:t>
            </a:r>
            <a:r>
              <a:rPr lang="en-US" sz="2400" dirty="0" err="1">
                <a:latin typeface="+mn-lt"/>
              </a:rPr>
              <a:t>maupun</a:t>
            </a:r>
            <a:r>
              <a:rPr lang="en-US" sz="2400" dirty="0">
                <a:latin typeface="+mn-lt"/>
              </a:rPr>
              <a:t> proposal </a:t>
            </a:r>
            <a:r>
              <a:rPr lang="en-US" sz="2400" dirty="0" err="1">
                <a:latin typeface="+mn-lt"/>
              </a:rPr>
              <a:t>dan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dana</a:t>
            </a:r>
            <a:endParaRPr lang="en-US" sz="2400" dirty="0">
              <a:latin typeface="+mn-lt"/>
            </a:endParaRPr>
          </a:p>
          <a:p>
            <a:pPr marL="457200" indent="-457200">
              <a:buFont typeface="+mj-lt"/>
              <a:buAutoNum type="arabicPeriod" startAt="3"/>
              <a:defRPr/>
            </a:pP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proses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	</a:t>
            </a:r>
            <a:r>
              <a:rPr lang="en-US" sz="2400" dirty="0" err="1">
                <a:latin typeface="+mn-lt"/>
              </a:rPr>
              <a:t>Mencakup</a:t>
            </a:r>
            <a:r>
              <a:rPr lang="en-US" sz="2400" dirty="0">
                <a:latin typeface="+mn-lt"/>
              </a:rPr>
              <a:t>: </a:t>
            </a:r>
            <a:r>
              <a:rPr lang="en-US" sz="2400" dirty="0" err="1">
                <a:latin typeface="+mn-lt"/>
              </a:rPr>
              <a:t>perencanaan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pelaksanaan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evaluasi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pemantauan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maupun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pelaporan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hasil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buFont typeface="+mj-lt"/>
              <a:buAutoNum type="arabicPeriod" startAt="4"/>
              <a:defRPr/>
            </a:pP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i="1" dirty="0">
                <a:latin typeface="+mn-lt"/>
              </a:rPr>
              <a:t>output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i="1" dirty="0">
                <a:latin typeface="+mn-lt"/>
              </a:rPr>
              <a:t>outcome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defRPr/>
            </a:pPr>
            <a:r>
              <a:rPr lang="en-US" sz="2400" dirty="0">
                <a:latin typeface="+mn-lt"/>
              </a:rPr>
              <a:t>	</a:t>
            </a:r>
            <a:r>
              <a:rPr lang="en-US" sz="2400" dirty="0" err="1">
                <a:latin typeface="+mn-lt"/>
              </a:rPr>
              <a:t>Mecakup</a:t>
            </a:r>
            <a:r>
              <a:rPr lang="en-US" sz="2400" dirty="0">
                <a:latin typeface="+mn-lt"/>
              </a:rPr>
              <a:t>: HKI, </a:t>
            </a:r>
            <a:r>
              <a:rPr lang="en-US" sz="2400" dirty="0" err="1">
                <a:latin typeface="+mn-lt"/>
              </a:rPr>
              <a:t>publikasi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ilmiah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teknologi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penerbitan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buku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dll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F366F-625E-4EC4-9A5E-3F733A66E694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223838"/>
            <a:ext cx="4724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65760" indent="-365760">
              <a:buFont typeface="Wingdings" pitchFamily="2" charset="2"/>
              <a:buChar char="v"/>
              <a:defRPr/>
            </a:pPr>
            <a:r>
              <a:rPr lang="en-US" sz="2400" b="1" dirty="0" err="1">
                <a:latin typeface="+mn-lt"/>
              </a:rPr>
              <a:t>Mekanisme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Penetapan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Standar</a:t>
            </a:r>
            <a:endParaRPr lang="en-US" sz="2400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95800" y="838200"/>
            <a:ext cx="3886200" cy="83026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err="1">
                <a:latin typeface="+mn-lt"/>
              </a:rPr>
              <a:t>Meramu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visi</a:t>
            </a:r>
            <a:r>
              <a:rPr lang="en-US" sz="2400" dirty="0">
                <a:latin typeface="+mn-lt"/>
              </a:rPr>
              <a:t> PT &amp; </a:t>
            </a:r>
            <a:r>
              <a:rPr lang="en-US" sz="2400" dirty="0" err="1">
                <a:latin typeface="+mn-lt"/>
              </a:rPr>
              <a:t>kebutuhan</a:t>
            </a:r>
            <a:r>
              <a:rPr lang="en-US" sz="2400" dirty="0">
                <a:latin typeface="+mn-lt"/>
              </a:rPr>
              <a:t> stakeholders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400" y="1847850"/>
            <a:ext cx="5334000" cy="1200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Menghimpun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masukan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pemangku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kepentingan</a:t>
            </a:r>
            <a:r>
              <a:rPr lang="en-US" sz="2400" dirty="0">
                <a:latin typeface="+mn-lt"/>
              </a:rPr>
              <a:t> internal &amp; stakeholder, </a:t>
            </a:r>
            <a:r>
              <a:rPr lang="en-US" sz="2400" dirty="0" err="1">
                <a:latin typeface="+mn-lt"/>
              </a:rPr>
              <a:t>masy</a:t>
            </a:r>
            <a:r>
              <a:rPr lang="en-US" sz="2400" dirty="0">
                <a:latin typeface="+mn-lt"/>
              </a:rPr>
              <a:t>. </a:t>
            </a:r>
            <a:r>
              <a:rPr lang="en-US" sz="2400" dirty="0" err="1">
                <a:latin typeface="+mn-lt"/>
              </a:rPr>
              <a:t>Umum</a:t>
            </a:r>
            <a:r>
              <a:rPr lang="en-US" sz="2400" dirty="0">
                <a:latin typeface="+mn-lt"/>
              </a:rPr>
              <a:t>, &amp; </a:t>
            </a:r>
            <a:r>
              <a:rPr lang="en-US" sz="2400" dirty="0" err="1">
                <a:latin typeface="+mn-lt"/>
              </a:rPr>
              <a:t>dunia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usaha</a:t>
            </a:r>
            <a:r>
              <a:rPr lang="en-US" sz="2400" dirty="0">
                <a:latin typeface="+mn-lt"/>
              </a:rPr>
              <a:t>/</a:t>
            </a:r>
            <a:r>
              <a:rPr lang="en-US" sz="2400" dirty="0" err="1">
                <a:latin typeface="+mn-lt"/>
              </a:rPr>
              <a:t>industri</a:t>
            </a:r>
            <a:endParaRPr lang="en-US" sz="2400" dirty="0">
              <a:latin typeface="+mn-lt"/>
            </a:endParaRPr>
          </a:p>
        </p:txBody>
      </p:sp>
      <p:cxnSp>
        <p:nvCxnSpPr>
          <p:cNvPr id="9" name="Shape 8"/>
          <p:cNvCxnSpPr>
            <a:stCxn id="5" idx="2"/>
            <a:endCxn id="6" idx="1"/>
          </p:cNvCxnSpPr>
          <p:nvPr/>
        </p:nvCxnSpPr>
        <p:spPr>
          <a:xfrm rot="16200000" flipH="1">
            <a:off x="3563937" y="322263"/>
            <a:ext cx="568325" cy="1295400"/>
          </a:xfrm>
          <a:prstGeom prst="bentConnector2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>
            <a:off x="2377282" y="1280319"/>
            <a:ext cx="118745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38200" y="3276600"/>
            <a:ext cx="5181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65760" indent="-365760">
              <a:buFont typeface="Wingdings" pitchFamily="2" charset="2"/>
              <a:buChar char="v"/>
              <a:defRPr/>
            </a:pPr>
            <a:r>
              <a:rPr lang="en-US" sz="2400" b="1" dirty="0" err="1">
                <a:latin typeface="+mn-lt"/>
              </a:rPr>
              <a:t>Manajemen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Pengendalian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Standar</a:t>
            </a:r>
            <a:endParaRPr lang="en-US" sz="2400" b="1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24600" y="3894138"/>
            <a:ext cx="2895600" cy="8302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n-lt"/>
              </a:rPr>
              <a:t>Di tkt. PT, </a:t>
            </a:r>
            <a:r>
              <a:rPr lang="en-US" sz="2400" dirty="0" err="1">
                <a:latin typeface="+mn-lt"/>
              </a:rPr>
              <a:t>fakultas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departemen</a:t>
            </a:r>
            <a:r>
              <a:rPr lang="en-US" sz="2400" dirty="0">
                <a:latin typeface="+mn-lt"/>
              </a:rPr>
              <a:t>/</a:t>
            </a:r>
            <a:r>
              <a:rPr lang="en-US" sz="2400" dirty="0" err="1">
                <a:latin typeface="+mn-lt"/>
              </a:rPr>
              <a:t>jurusan</a:t>
            </a:r>
            <a:endParaRPr lang="en-US" sz="24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05200" y="4876800"/>
            <a:ext cx="4876800" cy="83026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err="1">
                <a:latin typeface="+mn-lt"/>
              </a:rPr>
              <a:t>Dinyatakan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kebijakan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akademik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standar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akademik</a:t>
            </a:r>
            <a:endParaRPr lang="en-US" sz="2400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" y="5867400"/>
            <a:ext cx="6172200" cy="6461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Pengendalian</a:t>
            </a:r>
            <a:r>
              <a:rPr lang="en-US" sz="2400" dirty="0">
                <a:latin typeface="+mn-lt"/>
              </a:rPr>
              <a:t>  </a:t>
            </a:r>
            <a:r>
              <a:rPr lang="en-US" sz="3600" dirty="0">
                <a:latin typeface="+mn-lt"/>
              </a:rPr>
              <a:t>~</a:t>
            </a:r>
            <a:r>
              <a:rPr lang="en-US" sz="2400" dirty="0">
                <a:latin typeface="+mn-lt"/>
              </a:rPr>
              <a:t>  </a:t>
            </a:r>
            <a:r>
              <a:rPr lang="en-US" sz="2400" dirty="0" err="1">
                <a:latin typeface="+mn-lt"/>
              </a:rPr>
              <a:t>siklus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PT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95400" y="6858000"/>
            <a:ext cx="6324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</a:rPr>
              <a:t>Pemantauan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evaluasi</a:t>
            </a:r>
            <a:r>
              <a:rPr lang="en-US" sz="2400" dirty="0">
                <a:latin typeface="+mn-lt"/>
              </a:rPr>
              <a:t> internal (</a:t>
            </a:r>
            <a:r>
              <a:rPr lang="en-US" sz="2400" dirty="0" err="1">
                <a:latin typeface="+mn-lt"/>
              </a:rPr>
              <a:t>Monev</a:t>
            </a:r>
            <a:r>
              <a:rPr lang="en-US" sz="2400" dirty="0">
                <a:latin typeface="+mn-lt"/>
              </a:rPr>
              <a:t> In)</a:t>
            </a:r>
          </a:p>
        </p:txBody>
      </p:sp>
      <p:cxnSp>
        <p:nvCxnSpPr>
          <p:cNvPr id="23" name="Shape 22"/>
          <p:cNvCxnSpPr>
            <a:stCxn id="13" idx="2"/>
            <a:endCxn id="14" idx="1"/>
          </p:cNvCxnSpPr>
          <p:nvPr/>
        </p:nvCxnSpPr>
        <p:spPr>
          <a:xfrm rot="16200000" flipH="1">
            <a:off x="4591844" y="2575719"/>
            <a:ext cx="569912" cy="2895600"/>
          </a:xfrm>
          <a:prstGeom prst="bentConnector2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hape 24"/>
          <p:cNvCxnSpPr/>
          <p:nvPr/>
        </p:nvCxnSpPr>
        <p:spPr>
          <a:xfrm rot="16200000" flipH="1">
            <a:off x="2537619" y="4325144"/>
            <a:ext cx="1554162" cy="381000"/>
          </a:xfrm>
          <a:prstGeom prst="bentConnector2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5400000">
            <a:off x="1692275" y="4784725"/>
            <a:ext cx="210343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1219201" y="6781800"/>
            <a:ext cx="457200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23825"/>
            <a:ext cx="5837238" cy="561975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PENGEMBANGAN BUDAYA PENELITIAN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FEB7B0-867B-4877-968A-39C7CC4DD6CD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17838" y="922338"/>
            <a:ext cx="40386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err="1">
                <a:latin typeface="+mn-lt"/>
              </a:rPr>
              <a:t>Rencana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langkah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strategis</a:t>
            </a:r>
            <a:endParaRPr lang="en-US" sz="2400" dirty="0">
              <a:latin typeface="+mn-lt"/>
            </a:endParaRPr>
          </a:p>
          <a:p>
            <a:pPr>
              <a:defRPr/>
            </a:pPr>
            <a:r>
              <a:rPr lang="en-US" sz="2400" dirty="0">
                <a:latin typeface="+mn-lt"/>
              </a:rPr>
              <a:t>(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kondisi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riil</a:t>
            </a:r>
            <a:r>
              <a:rPr lang="en-US" sz="2400" dirty="0">
                <a:latin typeface="+mn-lt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04038" y="1752600"/>
            <a:ext cx="28956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Kompetensi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inti</a:t>
            </a:r>
            <a:r>
              <a:rPr lang="en-US" sz="2400" dirty="0">
                <a:latin typeface="+mn-lt"/>
              </a:rPr>
              <a:t> PT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93838" y="2509838"/>
            <a:ext cx="5943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Seluruh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pemangku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kepentingan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</p:txBody>
      </p:sp>
      <p:cxnSp>
        <p:nvCxnSpPr>
          <p:cNvPr id="9" name="Shape 8"/>
          <p:cNvCxnSpPr>
            <a:stCxn id="5" idx="1"/>
          </p:cNvCxnSpPr>
          <p:nvPr/>
        </p:nvCxnSpPr>
        <p:spPr>
          <a:xfrm rot="10800000">
            <a:off x="2255838" y="533400"/>
            <a:ext cx="762000" cy="803275"/>
          </a:xfrm>
          <a:prstGeom prst="bentConnector2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hape 10"/>
          <p:cNvCxnSpPr>
            <a:stCxn id="5" idx="2"/>
            <a:endCxn id="6" idx="1"/>
          </p:cNvCxnSpPr>
          <p:nvPr/>
        </p:nvCxnSpPr>
        <p:spPr>
          <a:xfrm rot="16200000" flipH="1">
            <a:off x="5855494" y="934244"/>
            <a:ext cx="230188" cy="1866900"/>
          </a:xfrm>
          <a:prstGeom prst="bentConnector2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hape 12"/>
          <p:cNvCxnSpPr>
            <a:stCxn id="6" idx="0"/>
            <a:endCxn id="2" idx="3"/>
          </p:cNvCxnSpPr>
          <p:nvPr/>
        </p:nvCxnSpPr>
        <p:spPr>
          <a:xfrm rot="16200000" flipV="1">
            <a:off x="6992144" y="392907"/>
            <a:ext cx="1347787" cy="1371600"/>
          </a:xfrm>
          <a:prstGeom prst="bentConnector2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7" idx="1"/>
          </p:cNvCxnSpPr>
          <p:nvPr/>
        </p:nvCxnSpPr>
        <p:spPr>
          <a:xfrm rot="10800000" flipH="1">
            <a:off x="1493838" y="1443038"/>
            <a:ext cx="1524000" cy="1298575"/>
          </a:xfrm>
          <a:prstGeom prst="bentConnector3">
            <a:avLst>
              <a:gd name="adj1" fmla="val -15000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95400" y="1905000"/>
            <a:ext cx="16764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 err="1">
                <a:latin typeface="+mn-lt"/>
              </a:rPr>
              <a:t>melibatkan</a:t>
            </a:r>
            <a:endParaRPr lang="en-US" sz="1800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10400" y="3276600"/>
            <a:ext cx="2971800" cy="4619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+mn-lt"/>
              </a:rPr>
              <a:t>Komponen2 </a:t>
            </a:r>
            <a:r>
              <a:rPr lang="en-US" sz="2400" dirty="0" err="1">
                <a:latin typeface="+mn-lt"/>
              </a:rPr>
              <a:t>Strategis</a:t>
            </a:r>
            <a:endParaRPr lang="en-US" sz="2400" dirty="0"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9800" y="3733800"/>
            <a:ext cx="3962400" cy="16319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182880" indent="-182880">
              <a:buFont typeface="Arial" pitchFamily="34" charset="0"/>
              <a:buChar char="•"/>
              <a:defRPr/>
            </a:pPr>
            <a:r>
              <a:rPr lang="en-US" dirty="0" err="1">
                <a:latin typeface="+mn-lt"/>
              </a:rPr>
              <a:t>Fasilitas</a:t>
            </a:r>
            <a:endParaRPr lang="en-US" dirty="0">
              <a:latin typeface="+mn-lt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dirty="0" err="1">
                <a:latin typeface="+mn-lt"/>
              </a:rPr>
              <a:t>Pengembangan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payung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klaster</a:t>
            </a:r>
            <a:endParaRPr lang="en-US" dirty="0">
              <a:latin typeface="+mn-lt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dirty="0">
                <a:latin typeface="+mn-lt"/>
              </a:rPr>
              <a:t>Networking</a:t>
            </a: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dirty="0">
                <a:latin typeface="+mn-lt"/>
              </a:rPr>
              <a:t>Resource sharing</a:t>
            </a: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dirty="0" err="1">
                <a:latin typeface="+mn-lt"/>
              </a:rPr>
              <a:t>Pembinaan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pelatihan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</a:t>
            </a:r>
            <a:endParaRPr lang="en-US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3400" y="4019550"/>
            <a:ext cx="4953000" cy="2000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 err="1">
                <a:latin typeface="+mn-lt"/>
              </a:rPr>
              <a:t>Insentif</a:t>
            </a:r>
            <a:r>
              <a:rPr lang="en-US" sz="2400" b="1" dirty="0">
                <a:latin typeface="+mn-lt"/>
              </a:rPr>
              <a:t> :</a:t>
            </a:r>
          </a:p>
          <a:p>
            <a:pPr marL="274320" indent="-274320">
              <a:buFont typeface="Wingdings" pitchFamily="2" charset="2"/>
              <a:buChar char="§"/>
              <a:defRPr/>
            </a:pPr>
            <a:r>
              <a:rPr lang="en-US" dirty="0" err="1">
                <a:latin typeface="+mn-lt"/>
              </a:rPr>
              <a:t>Penghargaan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waktu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dialokasikan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sbg</a:t>
            </a:r>
            <a:r>
              <a:rPr lang="en-US" dirty="0">
                <a:latin typeface="+mn-lt"/>
              </a:rPr>
              <a:t> bag. </a:t>
            </a:r>
            <a:r>
              <a:rPr lang="en-US" dirty="0" err="1">
                <a:latin typeface="+mn-lt"/>
              </a:rPr>
              <a:t>Utama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pelaksanaan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Tridharma</a:t>
            </a:r>
            <a:r>
              <a:rPr lang="en-US" dirty="0">
                <a:latin typeface="+mn-lt"/>
              </a:rPr>
              <a:t> PT</a:t>
            </a:r>
          </a:p>
          <a:p>
            <a:pPr marL="274320" indent="-274320">
              <a:buFont typeface="Wingdings" pitchFamily="2" charset="2"/>
              <a:buChar char="§"/>
              <a:defRPr/>
            </a:pPr>
            <a:r>
              <a:rPr lang="en-US" dirty="0" err="1">
                <a:latin typeface="+mn-lt"/>
              </a:rPr>
              <a:t>misal</a:t>
            </a:r>
            <a:r>
              <a:rPr lang="en-US" dirty="0">
                <a:latin typeface="+mn-lt"/>
              </a:rPr>
              <a:t>: EWMP (</a:t>
            </a:r>
            <a:r>
              <a:rPr lang="en-US" dirty="0" err="1">
                <a:latin typeface="+mn-lt"/>
              </a:rPr>
              <a:t>Ekuivalen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Waktu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Mengabdi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Penuh</a:t>
            </a:r>
            <a:r>
              <a:rPr lang="en-US" dirty="0">
                <a:latin typeface="+mn-lt"/>
              </a:rPr>
              <a:t>)</a:t>
            </a:r>
          </a:p>
        </p:txBody>
      </p:sp>
      <p:cxnSp>
        <p:nvCxnSpPr>
          <p:cNvPr id="24" name="Shape 23"/>
          <p:cNvCxnSpPr>
            <a:endCxn id="2" idx="1"/>
          </p:cNvCxnSpPr>
          <p:nvPr/>
        </p:nvCxnSpPr>
        <p:spPr>
          <a:xfrm rot="5400000" flipH="1" flipV="1">
            <a:off x="-864394" y="2031207"/>
            <a:ext cx="3633787" cy="381000"/>
          </a:xfrm>
          <a:prstGeom prst="bentConnector2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638" y="381000"/>
            <a:ext cx="8716962" cy="1035050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STRUKTUR ORGANISASI &amp; PENGELOLAAN PENJAMINAN MUTU &amp; SUMBERDAYA PENELITIAN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34147-1629-4965-B763-220C489A133B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667000" y="2057400"/>
            <a:ext cx="6172200" cy="5238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 err="1">
                <a:latin typeface="+mn-lt"/>
              </a:rPr>
              <a:t>Disusun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sesuai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kondisi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akademik</a:t>
            </a:r>
            <a:r>
              <a:rPr lang="en-US" sz="2800" dirty="0">
                <a:latin typeface="+mn-lt"/>
              </a:rPr>
              <a:t> ‘a PT</a:t>
            </a:r>
          </a:p>
        </p:txBody>
      </p:sp>
      <p:sp>
        <p:nvSpPr>
          <p:cNvPr id="6" name="Up Arrow 5"/>
          <p:cNvSpPr/>
          <p:nvPr/>
        </p:nvSpPr>
        <p:spPr>
          <a:xfrm>
            <a:off x="2819400" y="1295400"/>
            <a:ext cx="457200" cy="60960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971800" y="3429000"/>
            <a:ext cx="55626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 err="1">
                <a:latin typeface="+mn-lt"/>
              </a:rPr>
              <a:t>Dikembangkan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ke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arah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kondisi</a:t>
            </a:r>
            <a:r>
              <a:rPr lang="en-US" sz="2800" dirty="0">
                <a:latin typeface="+mn-lt"/>
              </a:rPr>
              <a:t> ideal </a:t>
            </a:r>
            <a:r>
              <a:rPr lang="en-US" sz="2800" dirty="0" err="1">
                <a:latin typeface="+mn-lt"/>
              </a:rPr>
              <a:t>pengelolaan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mutu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penelitian</a:t>
            </a:r>
            <a:endParaRPr lang="en-US" sz="2800" dirty="0">
              <a:latin typeface="+mn-lt"/>
            </a:endParaRPr>
          </a:p>
        </p:txBody>
      </p:sp>
      <p:cxnSp>
        <p:nvCxnSpPr>
          <p:cNvPr id="9" name="Straight Arrow Connector 8"/>
          <p:cNvCxnSpPr>
            <a:stCxn id="5" idx="2"/>
            <a:endCxn id="7" idx="0"/>
          </p:cNvCxnSpPr>
          <p:nvPr/>
        </p:nvCxnSpPr>
        <p:spPr>
          <a:xfrm rot="5400000">
            <a:off x="5328444" y="3004344"/>
            <a:ext cx="849313" cy="317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Terminator 10"/>
          <p:cNvSpPr/>
          <p:nvPr/>
        </p:nvSpPr>
        <p:spPr>
          <a:xfrm>
            <a:off x="1600200" y="5257800"/>
            <a:ext cx="5257800" cy="1295400"/>
          </a:xfrm>
          <a:prstGeom prst="flowChartTerminator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/>
              <a:t>Struktur</a:t>
            </a:r>
            <a:r>
              <a:rPr lang="en-US" sz="2800" dirty="0"/>
              <a:t> </a:t>
            </a:r>
            <a:r>
              <a:rPr lang="en-US" sz="2800" dirty="0" err="1"/>
              <a:t>organisasi</a:t>
            </a:r>
            <a:r>
              <a:rPr lang="en-US" sz="2800" dirty="0"/>
              <a:t> </a:t>
            </a:r>
            <a:r>
              <a:rPr lang="en-US" sz="2800" dirty="0" err="1"/>
              <a:t>dilengkapi</a:t>
            </a:r>
            <a:r>
              <a:rPr lang="en-US" sz="2800" dirty="0"/>
              <a:t> </a:t>
            </a:r>
            <a:r>
              <a:rPr lang="en-US" sz="2800" dirty="0" err="1"/>
              <a:t>dgn</a:t>
            </a:r>
            <a:r>
              <a:rPr lang="en-US" sz="2800" dirty="0"/>
              <a:t> </a:t>
            </a:r>
            <a:r>
              <a:rPr lang="en-US" sz="2800" dirty="0" err="1"/>
              <a:t>tupoksi</a:t>
            </a:r>
            <a:r>
              <a:rPr lang="en-US" sz="2800" dirty="0"/>
              <a:t> ‘a unit </a:t>
            </a:r>
            <a:r>
              <a:rPr lang="en-US" sz="2800" dirty="0" err="1"/>
              <a:t>dlm</a:t>
            </a:r>
            <a:r>
              <a:rPr lang="en-US" sz="2800" dirty="0"/>
              <a:t> </a:t>
            </a:r>
            <a:r>
              <a:rPr lang="en-US" sz="2800" dirty="0" err="1"/>
              <a:t>sistem</a:t>
            </a:r>
            <a:r>
              <a:rPr lang="en-US" sz="2800" dirty="0"/>
              <a:t> </a:t>
            </a:r>
            <a:r>
              <a:rPr lang="en-US" sz="2800" dirty="0" err="1"/>
              <a:t>pengelolaan</a:t>
            </a:r>
            <a:r>
              <a:rPr lang="en-US" sz="2800" dirty="0"/>
              <a:t> </a:t>
            </a:r>
            <a:r>
              <a:rPr lang="en-US" sz="2800" dirty="0" err="1"/>
              <a:t>mutu</a:t>
            </a:r>
            <a:endParaRPr lang="en-US" sz="2800" dirty="0"/>
          </a:p>
        </p:txBody>
      </p:sp>
      <p:cxnSp>
        <p:nvCxnSpPr>
          <p:cNvPr id="13" name="Elbow Connector 12"/>
          <p:cNvCxnSpPr>
            <a:stCxn id="11" idx="1"/>
            <a:endCxn id="2" idx="1"/>
          </p:cNvCxnSpPr>
          <p:nvPr/>
        </p:nvCxnSpPr>
        <p:spPr>
          <a:xfrm rot="10800000">
            <a:off x="1036638" y="898525"/>
            <a:ext cx="563562" cy="5006975"/>
          </a:xfrm>
          <a:prstGeom prst="bentConnector3">
            <a:avLst>
              <a:gd name="adj1" fmla="val 140563"/>
            </a:avLst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0763" y="200025"/>
            <a:ext cx="5761037" cy="561975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AUDIT INTERNAL MUTU PENELITIAN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FCA972-CA43-4E90-83C9-31D303FA75CB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38400" y="1295400"/>
            <a:ext cx="6781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Dibangun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sbg</a:t>
            </a:r>
            <a:r>
              <a:rPr lang="en-US" sz="2400" dirty="0">
                <a:latin typeface="+mn-lt"/>
              </a:rPr>
              <a:t> bag.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endParaRPr lang="en-US" sz="24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2128838"/>
            <a:ext cx="1600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baik</a:t>
            </a:r>
            <a:r>
              <a:rPr lang="en-US" sz="2400" dirty="0">
                <a:latin typeface="+mn-lt"/>
              </a:rPr>
              <a:t> 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76600" y="2133600"/>
            <a:ext cx="46482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mendeteksi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perkembangan</a:t>
            </a:r>
            <a:r>
              <a:rPr lang="en-US" sz="2400" dirty="0">
                <a:latin typeface="+mn-lt"/>
              </a:rPr>
              <a:t> :</a:t>
            </a:r>
          </a:p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i="1" dirty="0">
                <a:latin typeface="+mn-lt"/>
              </a:rPr>
              <a:t>Strength</a:t>
            </a:r>
          </a:p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i="1" dirty="0">
                <a:latin typeface="+mn-lt"/>
              </a:rPr>
              <a:t>Weakness</a:t>
            </a:r>
          </a:p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i="1" dirty="0">
                <a:latin typeface="+mn-lt"/>
              </a:rPr>
              <a:t>Opportunities</a:t>
            </a:r>
          </a:p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i="1" dirty="0">
                <a:latin typeface="+mn-lt"/>
              </a:rPr>
              <a:t>Threats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530475" y="2408238"/>
            <a:ext cx="7620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ight Bracket 9"/>
          <p:cNvSpPr/>
          <p:nvPr/>
        </p:nvSpPr>
        <p:spPr>
          <a:xfrm>
            <a:off x="5349875" y="2667000"/>
            <a:ext cx="228600" cy="1295400"/>
          </a:xfrm>
          <a:prstGeom prst="rightBracke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867400" y="3119438"/>
            <a:ext cx="1371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+mn-lt"/>
              </a:rPr>
              <a:t>SWOT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53000" y="4191000"/>
            <a:ext cx="32004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PT</a:t>
            </a:r>
          </a:p>
          <a:p>
            <a:pPr algn="ctr">
              <a:defRPr/>
            </a:pPr>
            <a:r>
              <a:rPr lang="en-US" sz="2400" dirty="0" err="1">
                <a:latin typeface="+mn-lt"/>
              </a:rPr>
              <a:t>scr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berkesinambungan</a:t>
            </a:r>
            <a:endParaRPr lang="en-US" sz="24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5875338"/>
            <a:ext cx="5486400" cy="83026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Memberikan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umpan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balik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Siklus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Penyempurnaan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endParaRPr lang="en-US" sz="2400" dirty="0">
              <a:latin typeface="+mn-lt"/>
            </a:endParaRPr>
          </a:p>
        </p:txBody>
      </p:sp>
      <p:cxnSp>
        <p:nvCxnSpPr>
          <p:cNvPr id="15" name="Elbow Connector 14"/>
          <p:cNvCxnSpPr>
            <a:stCxn id="12" idx="2"/>
            <a:endCxn id="13" idx="0"/>
          </p:cNvCxnSpPr>
          <p:nvPr/>
        </p:nvCxnSpPr>
        <p:spPr>
          <a:xfrm rot="5400000">
            <a:off x="4868862" y="4191001"/>
            <a:ext cx="854075" cy="2514600"/>
          </a:xfrm>
          <a:prstGeom prst="bentConnector3">
            <a:avLst>
              <a:gd name="adj1" fmla="val 50000"/>
            </a:avLst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1066801" y="1371600"/>
            <a:ext cx="1371600" cy="317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2590801" y="1050925"/>
            <a:ext cx="609600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743200" y="838200"/>
            <a:ext cx="12192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800" dirty="0" err="1">
                <a:latin typeface="+mn-lt"/>
              </a:rPr>
              <a:t>Sistem</a:t>
            </a:r>
            <a:endParaRPr lang="en-US" sz="1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5410200" cy="609600"/>
          </a:xfrm>
        </p:spPr>
        <p:txBody>
          <a:bodyPr/>
          <a:lstStyle/>
          <a:p>
            <a:pPr algn="ctr">
              <a:defRPr/>
            </a:pPr>
            <a:r>
              <a:rPr lang="en-US" sz="2800" b="1" dirty="0" smtClean="0"/>
              <a:t>PENGELOLAAN HASIL PENELITIAN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BDF9E-69C5-4BB9-A740-7A7CF9006C40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219200" y="1152525"/>
            <a:ext cx="22860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 err="1">
                <a:latin typeface="+mn-lt"/>
              </a:rPr>
              <a:t>Kualitas</a:t>
            </a:r>
            <a:r>
              <a:rPr lang="en-US" sz="2800" dirty="0">
                <a:latin typeface="+mn-lt"/>
              </a:rPr>
              <a:t> PT</a:t>
            </a:r>
          </a:p>
        </p:txBody>
      </p:sp>
      <p:cxnSp>
        <p:nvCxnSpPr>
          <p:cNvPr id="7" name="Elbow Connector 6"/>
          <p:cNvCxnSpPr>
            <a:stCxn id="2" idx="3"/>
            <a:endCxn id="5" idx="3"/>
          </p:cNvCxnSpPr>
          <p:nvPr/>
        </p:nvCxnSpPr>
        <p:spPr>
          <a:xfrm flipH="1">
            <a:off x="3505200" y="381000"/>
            <a:ext cx="2819400" cy="1033463"/>
          </a:xfrm>
          <a:prstGeom prst="bentConnector3">
            <a:avLst>
              <a:gd name="adj1" fmla="val -8108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705600" y="685800"/>
            <a:ext cx="2362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Kontribusi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besar</a:t>
            </a:r>
            <a:endParaRPr lang="en-US" sz="2400" dirty="0">
              <a:latin typeface="+mn-lt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5400000">
            <a:off x="1714501" y="876300"/>
            <a:ext cx="533400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24600" y="1676400"/>
            <a:ext cx="3505200" cy="8302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</a:rPr>
              <a:t>Pemasukan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dana</a:t>
            </a:r>
            <a:r>
              <a:rPr lang="en-US" sz="2400" dirty="0">
                <a:latin typeface="+mn-lt"/>
              </a:rPr>
              <a:t> (HKI)</a:t>
            </a:r>
          </a:p>
          <a:p>
            <a:pPr marL="274320" indent="-274320"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Bentuk2 lain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90800" y="1828800"/>
            <a:ext cx="2209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baik</a:t>
            </a:r>
            <a:endParaRPr lang="en-US" sz="2400" dirty="0">
              <a:latin typeface="+mn-lt"/>
            </a:endParaRPr>
          </a:p>
        </p:txBody>
      </p:sp>
      <p:sp>
        <p:nvSpPr>
          <p:cNvPr id="13" name="Left Arrow 12"/>
          <p:cNvSpPr/>
          <p:nvPr/>
        </p:nvSpPr>
        <p:spPr>
          <a:xfrm>
            <a:off x="4953000" y="1905000"/>
            <a:ext cx="914400" cy="381000"/>
          </a:xfrm>
          <a:prstGeom prst="lef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38400" y="2598738"/>
            <a:ext cx="25146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Siklus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intelektual</a:t>
            </a:r>
            <a:endParaRPr lang="en-US" sz="2400" dirty="0">
              <a:latin typeface="+mn-lt"/>
            </a:endParaRPr>
          </a:p>
          <a:p>
            <a:pPr algn="ctr">
              <a:defRPr/>
            </a:pPr>
            <a:r>
              <a:rPr lang="en-US" sz="2400" dirty="0">
                <a:latin typeface="+mn-lt"/>
              </a:rPr>
              <a:t>(</a:t>
            </a:r>
            <a:r>
              <a:rPr lang="en-US" sz="2400" i="1" dirty="0" err="1">
                <a:latin typeface="+mn-lt"/>
              </a:rPr>
              <a:t>Intelectual</a:t>
            </a:r>
            <a:r>
              <a:rPr lang="en-US" sz="2400" i="1" dirty="0">
                <a:latin typeface="+mn-lt"/>
              </a:rPr>
              <a:t> cycle</a:t>
            </a:r>
            <a:r>
              <a:rPr lang="en-US" sz="2400" dirty="0">
                <a:latin typeface="+mn-lt"/>
              </a:rPr>
              <a:t>)</a:t>
            </a:r>
          </a:p>
        </p:txBody>
      </p:sp>
      <p:sp>
        <p:nvSpPr>
          <p:cNvPr id="15" name="Down Arrow 14"/>
          <p:cNvSpPr/>
          <p:nvPr/>
        </p:nvSpPr>
        <p:spPr>
          <a:xfrm>
            <a:off x="3200400" y="2301875"/>
            <a:ext cx="1066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743200" y="7081838"/>
            <a:ext cx="5486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 err="1">
                <a:latin typeface="+mn-lt"/>
              </a:rPr>
              <a:t>Tabel</a:t>
            </a:r>
            <a:r>
              <a:rPr lang="en-US" sz="2400" b="1" dirty="0">
                <a:latin typeface="+mn-lt"/>
              </a:rPr>
              <a:t>. </a:t>
            </a:r>
            <a:r>
              <a:rPr lang="en-US" sz="2400" b="1" dirty="0" err="1">
                <a:latin typeface="+mn-lt"/>
              </a:rPr>
              <a:t>Ragam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alternatif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penerapan</a:t>
            </a:r>
            <a:r>
              <a:rPr lang="en-US" sz="2400" b="1" dirty="0">
                <a:latin typeface="+mn-lt"/>
              </a:rPr>
              <a:t> HKI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7620000" y="1143000"/>
            <a:ext cx="685800" cy="3810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46095" name="Picture 14" descr="E:\My Documents\My Pictures\2011-10-11\SPMPPT 2 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570288"/>
            <a:ext cx="5659438" cy="351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8732838" cy="685800"/>
          </a:xfrm>
          <a:ln w="25400">
            <a:solidFill>
              <a:schemeClr val="tx1"/>
            </a:solidFill>
          </a:ln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2">
                    <a:satMod val="200000"/>
                  </a:schemeClr>
                </a:solidFill>
              </a:rPr>
              <a:t>KEBIJAKAN DASAR PENGEMBANGAN PENELITIAN</a:t>
            </a:r>
            <a:endParaRPr lang="en-US" sz="3200" b="1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494723D8-C0EA-4A1D-8224-9A0DB7E2914D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685800" y="960438"/>
            <a:ext cx="15240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365125">
              <a:buFont typeface="Consolas" pitchFamily="49" charset="0"/>
              <a:buAutoNum type="alphaLcPeriod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Tujuan</a:t>
            </a:r>
            <a:r>
              <a:rPr lang="en-US" sz="2400" b="1" dirty="0">
                <a:latin typeface="Corbel" pitchFamily="34" charset="0"/>
              </a:rPr>
              <a:t> 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1082675" y="1524000"/>
            <a:ext cx="6477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/>
            </a:pPr>
            <a:r>
              <a:rPr lang="en-US" dirty="0" err="1">
                <a:latin typeface="Corbel" pitchFamily="34" charset="0"/>
              </a:rPr>
              <a:t>Mengembangkan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inovasi</a:t>
            </a:r>
            <a:r>
              <a:rPr lang="en-US" dirty="0">
                <a:latin typeface="Corbel" pitchFamily="34" charset="0"/>
              </a:rPr>
              <a:t>		IPTEKSB</a:t>
            </a:r>
          </a:p>
          <a:p>
            <a:pPr marL="457200" indent="-457200"/>
            <a:r>
              <a:rPr lang="en-US" dirty="0">
                <a:latin typeface="Corbel" pitchFamily="34" charset="0"/>
              </a:rPr>
              <a:t>		</a:t>
            </a:r>
            <a:r>
              <a:rPr lang="en-US" i="1" dirty="0" err="1">
                <a:latin typeface="Corbel" pitchFamily="34" charset="0"/>
              </a:rPr>
              <a:t>Millenium</a:t>
            </a:r>
            <a:r>
              <a:rPr lang="en-US" i="1" dirty="0">
                <a:latin typeface="Corbel" pitchFamily="34" charset="0"/>
              </a:rPr>
              <a:t> Development Goals </a:t>
            </a:r>
            <a:r>
              <a:rPr lang="en-US" dirty="0">
                <a:latin typeface="Corbel" pitchFamily="34" charset="0"/>
              </a:rPr>
              <a:t>(MDGs)</a:t>
            </a:r>
          </a:p>
          <a:p>
            <a:pPr marL="457200" indent="-457200"/>
            <a:r>
              <a:rPr lang="en-US" dirty="0">
                <a:latin typeface="Corbel" pitchFamily="34" charset="0"/>
              </a:rPr>
              <a:t>		</a:t>
            </a:r>
            <a:r>
              <a:rPr lang="en-US" dirty="0" err="1">
                <a:latin typeface="Corbel" pitchFamily="34" charset="0"/>
              </a:rPr>
              <a:t>Indeks</a:t>
            </a:r>
            <a:r>
              <a:rPr lang="en-US" dirty="0">
                <a:latin typeface="Corbel" pitchFamily="34" charset="0"/>
              </a:rPr>
              <a:t> Pembangunan </a:t>
            </a:r>
            <a:r>
              <a:rPr lang="en-US" dirty="0" err="1">
                <a:latin typeface="Corbel" pitchFamily="34" charset="0"/>
              </a:rPr>
              <a:t>Manusia</a:t>
            </a:r>
            <a:r>
              <a:rPr lang="en-US" dirty="0">
                <a:latin typeface="Corbel" pitchFamily="34" charset="0"/>
              </a:rPr>
              <a:t> (HDI)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692275" y="2362200"/>
            <a:ext cx="381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692275" y="2057400"/>
            <a:ext cx="3810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4572000" y="1736725"/>
            <a:ext cx="13716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TextBox 10"/>
          <p:cNvSpPr txBox="1">
            <a:spLocks noChangeArrowheads="1"/>
          </p:cNvSpPr>
          <p:nvPr/>
        </p:nvSpPr>
        <p:spPr bwMode="auto">
          <a:xfrm>
            <a:off x="4618038" y="1360488"/>
            <a:ext cx="1295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>
                <a:latin typeface="Corbel" pitchFamily="34" charset="0"/>
              </a:rPr>
              <a:t>kontribusi</a:t>
            </a:r>
          </a:p>
        </p:txBody>
      </p:sp>
      <p:sp>
        <p:nvSpPr>
          <p:cNvPr id="11274" name="TextBox 11"/>
          <p:cNvSpPr txBox="1">
            <a:spLocks noChangeArrowheads="1"/>
          </p:cNvSpPr>
          <p:nvPr/>
        </p:nvSpPr>
        <p:spPr bwMode="auto">
          <a:xfrm>
            <a:off x="1752600" y="2606675"/>
            <a:ext cx="3429000" cy="708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orbel" pitchFamily="34" charset="0"/>
              </a:rPr>
              <a:t>Pembangunan Berkelanjutan</a:t>
            </a:r>
          </a:p>
          <a:p>
            <a:pPr algn="ctr"/>
            <a:r>
              <a:rPr lang="en-US">
                <a:latin typeface="Corbel" pitchFamily="34" charset="0"/>
              </a:rPr>
              <a:t>(</a:t>
            </a:r>
            <a:r>
              <a:rPr lang="en-US" i="1">
                <a:latin typeface="Corbel" pitchFamily="34" charset="0"/>
              </a:rPr>
              <a:t>Sustainable Development</a:t>
            </a:r>
            <a:r>
              <a:rPr lang="en-US">
                <a:latin typeface="Corbel" pitchFamily="34" charset="0"/>
              </a:rPr>
              <a:t>)</a:t>
            </a:r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1350169" y="2231231"/>
            <a:ext cx="533400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U-Turn Arrow 14"/>
          <p:cNvSpPr/>
          <p:nvPr/>
        </p:nvSpPr>
        <p:spPr>
          <a:xfrm rot="16200000">
            <a:off x="876300" y="2187575"/>
            <a:ext cx="990600" cy="762000"/>
          </a:xfrm>
          <a:prstGeom prst="uturnArrow">
            <a:avLst>
              <a:gd name="adj1" fmla="val 30000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277" name="TextBox 15"/>
          <p:cNvSpPr txBox="1">
            <a:spLocks noChangeArrowheads="1"/>
          </p:cNvSpPr>
          <p:nvPr/>
        </p:nvSpPr>
        <p:spPr bwMode="auto">
          <a:xfrm>
            <a:off x="1082675" y="3371850"/>
            <a:ext cx="8823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2"/>
            </a:pPr>
            <a:r>
              <a:rPr lang="en-US" dirty="0" err="1">
                <a:latin typeface="Corbel" pitchFamily="34" charset="0"/>
              </a:rPr>
              <a:t>Membangun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kapasitas</a:t>
            </a:r>
            <a:r>
              <a:rPr lang="en-US" dirty="0">
                <a:latin typeface="Corbel" pitchFamily="34" charset="0"/>
              </a:rPr>
              <a:t> 		</a:t>
            </a:r>
            <a:r>
              <a:rPr lang="en-US" dirty="0" err="1">
                <a:latin typeface="Corbel" pitchFamily="34" charset="0"/>
              </a:rPr>
              <a:t>mengelola</a:t>
            </a:r>
            <a:r>
              <a:rPr lang="en-US" dirty="0">
                <a:latin typeface="Corbel" pitchFamily="34" charset="0"/>
              </a:rPr>
              <a:t> &amp; </a:t>
            </a:r>
            <a:r>
              <a:rPr lang="en-US" dirty="0" err="1">
                <a:latin typeface="Corbel" pitchFamily="34" charset="0"/>
              </a:rPr>
              <a:t>memperbanyak</a:t>
            </a:r>
            <a:r>
              <a:rPr lang="en-US" dirty="0">
                <a:latin typeface="Corbel" pitchFamily="34" charset="0"/>
              </a:rPr>
              <a:t> SDA &amp; SDM </a:t>
            </a:r>
            <a:r>
              <a:rPr lang="en-US" dirty="0" err="1">
                <a:latin typeface="Corbel" pitchFamily="34" charset="0"/>
              </a:rPr>
              <a:t>mandiri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dlm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lingkungan</a:t>
            </a:r>
            <a:r>
              <a:rPr lang="en-US" dirty="0">
                <a:latin typeface="Corbel" pitchFamily="34" charset="0"/>
              </a:rPr>
              <a:t> global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4327525" y="3621088"/>
            <a:ext cx="641350" cy="1587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9" name="TextBox 17"/>
          <p:cNvSpPr txBox="1">
            <a:spLocks noChangeArrowheads="1"/>
          </p:cNvSpPr>
          <p:nvPr/>
        </p:nvSpPr>
        <p:spPr bwMode="auto">
          <a:xfrm>
            <a:off x="4343400" y="3257550"/>
            <a:ext cx="533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>
                <a:latin typeface="Corbel" pitchFamily="34" charset="0"/>
              </a:rPr>
              <a:t>utk</a:t>
            </a:r>
          </a:p>
        </p:txBody>
      </p:sp>
      <p:sp>
        <p:nvSpPr>
          <p:cNvPr id="11280" name="TextBox 18"/>
          <p:cNvSpPr txBox="1">
            <a:spLocks noChangeArrowheads="1"/>
          </p:cNvSpPr>
          <p:nvPr/>
        </p:nvSpPr>
        <p:spPr bwMode="auto">
          <a:xfrm>
            <a:off x="1082675" y="4117975"/>
            <a:ext cx="8823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3"/>
            </a:pPr>
            <a:r>
              <a:rPr lang="en-US" dirty="0" err="1">
                <a:latin typeface="Corbel" pitchFamily="34" charset="0"/>
              </a:rPr>
              <a:t>Mengurangi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ketergantungan</a:t>
            </a:r>
            <a:r>
              <a:rPr lang="en-US" dirty="0">
                <a:latin typeface="Corbel" pitchFamily="34" charset="0"/>
              </a:rPr>
              <a:t> pd </a:t>
            </a:r>
            <a:r>
              <a:rPr lang="en-US" dirty="0" err="1">
                <a:latin typeface="Corbel" pitchFamily="34" charset="0"/>
              </a:rPr>
              <a:t>teknologi</a:t>
            </a:r>
            <a:r>
              <a:rPr lang="en-US" dirty="0">
                <a:latin typeface="Corbel" pitchFamily="34" charset="0"/>
              </a:rPr>
              <a:t> &amp; TA. </a:t>
            </a:r>
            <a:r>
              <a:rPr lang="en-US" dirty="0" err="1">
                <a:latin typeface="Corbel" pitchFamily="34" charset="0"/>
              </a:rPr>
              <a:t>Asing</a:t>
            </a:r>
            <a:r>
              <a:rPr lang="en-US" dirty="0">
                <a:latin typeface="Corbel" pitchFamily="34" charset="0"/>
              </a:rPr>
              <a:t> +       </a:t>
            </a:r>
            <a:r>
              <a:rPr lang="en-US" dirty="0" err="1">
                <a:latin typeface="Corbel" pitchFamily="34" charset="0"/>
              </a:rPr>
              <a:t>kepercayaan</a:t>
            </a:r>
            <a:r>
              <a:rPr lang="en-US" dirty="0">
                <a:latin typeface="Corbel" pitchFamily="34" charset="0"/>
              </a:rPr>
              <a:t> pd </a:t>
            </a:r>
            <a:r>
              <a:rPr lang="en-US" dirty="0" err="1">
                <a:latin typeface="Corbel" pitchFamily="34" charset="0"/>
              </a:rPr>
              <a:t>kemampuan</a:t>
            </a:r>
            <a:r>
              <a:rPr lang="en-US" dirty="0">
                <a:latin typeface="Corbel" pitchFamily="34" charset="0"/>
              </a:rPr>
              <a:t> TA. Indonesia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rot="5400000" flipH="1" flipV="1">
            <a:off x="7467600" y="4191000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2" name="TextBox 21"/>
          <p:cNvSpPr txBox="1">
            <a:spLocks noChangeArrowheads="1"/>
          </p:cNvSpPr>
          <p:nvPr/>
        </p:nvSpPr>
        <p:spPr bwMode="auto">
          <a:xfrm>
            <a:off x="1066800" y="4854575"/>
            <a:ext cx="9067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4"/>
            </a:pPr>
            <a:r>
              <a:rPr lang="en-US" dirty="0" err="1">
                <a:latin typeface="Corbel" pitchFamily="34" charset="0"/>
              </a:rPr>
              <a:t>Mengembangkan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kemampuan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Corbel" pitchFamily="34" charset="0"/>
              </a:rPr>
              <a:t>a</a:t>
            </a:r>
            <a:r>
              <a:rPr lang="en-US" dirty="0" err="1">
                <a:latin typeface="Corbel" pitchFamily="34" charset="0"/>
              </a:rPr>
              <a:t>daptasi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pengetahuan</a:t>
            </a:r>
            <a:r>
              <a:rPr lang="en-US" dirty="0">
                <a:latin typeface="Corbel" pitchFamily="34" charset="0"/>
              </a:rPr>
              <a:t> &amp; </a:t>
            </a:r>
            <a:r>
              <a:rPr lang="en-US" dirty="0" err="1">
                <a:latin typeface="Corbel" pitchFamily="34" charset="0"/>
              </a:rPr>
              <a:t>teknologi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untuk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pembangunan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daerah</a:t>
            </a:r>
            <a:r>
              <a:rPr lang="en-US" dirty="0">
                <a:latin typeface="Corbel" pitchFamily="34" charset="0"/>
              </a:rPr>
              <a:t> &amp; </a:t>
            </a:r>
            <a:r>
              <a:rPr lang="en-US" dirty="0" err="1">
                <a:latin typeface="Corbel" pitchFamily="34" charset="0"/>
              </a:rPr>
              <a:t>nasional</a:t>
            </a:r>
            <a:endParaRPr lang="en-US" dirty="0">
              <a:latin typeface="Corbel" pitchFamily="34" charset="0"/>
            </a:endParaRPr>
          </a:p>
        </p:txBody>
      </p:sp>
      <p:sp>
        <p:nvSpPr>
          <p:cNvPr id="11283" name="TextBox 22"/>
          <p:cNvSpPr txBox="1">
            <a:spLocks noChangeArrowheads="1"/>
          </p:cNvSpPr>
          <p:nvPr/>
        </p:nvSpPr>
        <p:spPr bwMode="auto">
          <a:xfrm>
            <a:off x="1066800" y="5622925"/>
            <a:ext cx="8382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 startAt="5"/>
            </a:pPr>
            <a:r>
              <a:rPr lang="en-US">
                <a:latin typeface="Corbel" pitchFamily="34" charset="0"/>
              </a:rPr>
              <a:t>Mengembangkan IPTEKSB		industri</a:t>
            </a:r>
          </a:p>
          <a:p>
            <a:pPr marL="457200" indent="-457200"/>
            <a:r>
              <a:rPr lang="en-US">
                <a:latin typeface="Corbel" pitchFamily="34" charset="0"/>
              </a:rPr>
              <a:t>	(        ketergantungan produk impor)</a:t>
            </a:r>
          </a:p>
          <a:p>
            <a:pPr marL="457200" indent="-457200"/>
            <a:r>
              <a:rPr lang="en-US">
                <a:latin typeface="Corbel" pitchFamily="34" charset="0"/>
              </a:rPr>
              <a:t>	        	     nilai tambah &amp; daya saing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678363" y="5821363"/>
            <a:ext cx="914400" cy="1587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5837238" y="5684838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 flipH="1" flipV="1">
            <a:off x="2087563" y="6340475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6200000" flipH="1" flipV="1">
            <a:off x="1782763" y="6080125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8" name="TextBox 27"/>
          <p:cNvSpPr txBox="1">
            <a:spLocks noChangeArrowheads="1"/>
          </p:cNvSpPr>
          <p:nvPr/>
        </p:nvSpPr>
        <p:spPr bwMode="auto">
          <a:xfrm>
            <a:off x="1066800" y="6705600"/>
            <a:ext cx="731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lvl="1" indent="-457200">
              <a:buFont typeface="Consolas" pitchFamily="49" charset="0"/>
              <a:buAutoNum type="arabicPeriod" startAt="6"/>
            </a:pPr>
            <a:r>
              <a:rPr lang="en-US" dirty="0">
                <a:latin typeface="Corbel" pitchFamily="34" charset="0"/>
              </a:rPr>
              <a:t>       </a:t>
            </a:r>
            <a:r>
              <a:rPr lang="en-US" dirty="0" err="1">
                <a:latin typeface="Corbel" pitchFamily="34" charset="0"/>
              </a:rPr>
              <a:t>Kualitas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pendidikan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prasekolah</a:t>
            </a:r>
            <a:r>
              <a:rPr lang="en-US" dirty="0">
                <a:latin typeface="Corbel" pitchFamily="34" charset="0"/>
              </a:rPr>
              <a:t>	PT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rot="5400000" flipH="1" flipV="1">
            <a:off x="1646238" y="6781800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5364163" y="6934200"/>
            <a:ext cx="639762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0025"/>
            <a:ext cx="6218238" cy="561975"/>
          </a:xfrm>
        </p:spPr>
        <p:txBody>
          <a:bodyPr/>
          <a:lstStyle/>
          <a:p>
            <a:pPr algn="ctr">
              <a:defRPr/>
            </a:pPr>
            <a:r>
              <a:rPr lang="en-US" sz="2800" b="1" dirty="0" smtClean="0"/>
              <a:t>PROSEDUR OPERASIONAL STANDAR(POS)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F32093-6A95-4513-8F32-5F6110DEE90E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762000"/>
            <a:ext cx="9677400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400" dirty="0">
                <a:latin typeface="+mn-lt"/>
              </a:rPr>
              <a:t>POS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terdiri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kelengkapan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operasional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diantaranya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seperti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berikut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ini</a:t>
            </a:r>
            <a:r>
              <a:rPr lang="en-US" sz="2400" dirty="0">
                <a:latin typeface="+mn-lt"/>
              </a:rPr>
              <a:t>: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Kerangka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perencanaan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Pengelolaan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administrasi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Pengajuan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usulan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i="1" dirty="0">
                <a:latin typeface="+mn-lt"/>
              </a:rPr>
              <a:t>Recruitment evaluator </a:t>
            </a:r>
            <a:r>
              <a:rPr lang="en-US" sz="2400" dirty="0">
                <a:latin typeface="+mn-lt"/>
              </a:rPr>
              <a:t>internal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Seleksi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usulan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Seminar/</a:t>
            </a:r>
            <a:r>
              <a:rPr lang="en-US" sz="2400" dirty="0" err="1">
                <a:latin typeface="+mn-lt"/>
              </a:rPr>
              <a:t>lokakarya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desain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operasional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Pemantauan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evaluasi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pelaksanaan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Pelaporan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hasil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Audit internal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Pemberian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penghargaan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Pemberian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sanksi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Tindak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lanjut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hasil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428625"/>
            <a:ext cx="6446837" cy="561975"/>
          </a:xfrm>
        </p:spPr>
        <p:txBody>
          <a:bodyPr/>
          <a:lstStyle/>
          <a:p>
            <a:pPr>
              <a:defRPr/>
            </a:pPr>
            <a:r>
              <a:rPr lang="en-US" sz="2800" b="1" dirty="0" smtClean="0"/>
              <a:t>FORMAT2 PENJAMINAN MUTU PENELITIAN</a:t>
            </a:r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152AAD-060B-4F84-A3DC-2A31A724BBAA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143000" y="1371600"/>
            <a:ext cx="9448800" cy="4648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>
                <a:latin typeface="+mn-lt"/>
              </a:rPr>
              <a:t>Format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disusun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setidaknya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mencakup</a:t>
            </a:r>
            <a:r>
              <a:rPr lang="en-US" sz="2400" dirty="0">
                <a:latin typeface="+mn-lt"/>
              </a:rPr>
              <a:t>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Administrasi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Sistematika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usulan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Seleksi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usulan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instrumen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Pembahasan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desain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operasional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Pedoman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monev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instrumen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monev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Sistematika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laporan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hasil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Artikel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ilmiah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publikasi</a:t>
            </a:r>
            <a:r>
              <a:rPr lang="en-US" sz="2400" dirty="0">
                <a:latin typeface="+mn-lt"/>
              </a:rPr>
              <a:t> pd </a:t>
            </a:r>
            <a:r>
              <a:rPr lang="en-US" sz="2400" dirty="0" err="1">
                <a:latin typeface="+mn-lt"/>
              </a:rPr>
              <a:t>jurnal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ilmiah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sz="2400" dirty="0">
                <a:latin typeface="+mn-lt"/>
              </a:rPr>
              <a:t>Proposal HKI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152400"/>
            <a:ext cx="9326562" cy="1524000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>
              <a:defRPr/>
            </a:pPr>
            <a:r>
              <a:rPr lang="en-US" sz="3200" b="1" dirty="0" smtClean="0"/>
              <a:t>BAG. IV</a:t>
            </a:r>
            <a:br>
              <a:rPr lang="en-US" sz="3200" b="1" dirty="0" smtClean="0"/>
            </a:br>
            <a:r>
              <a:rPr lang="en-US" sz="2800" b="1" dirty="0" smtClean="0"/>
              <a:t>BEST PRACTICES PELAKSANAAN KEGIATAN PENELITIAN BERMUTU DI PERGURUAN TINGGI</a:t>
            </a:r>
            <a:endParaRPr lang="en-US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98C97A-E6D7-4793-8C66-881D04456BBF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1927225"/>
            <a:ext cx="9067800" cy="3940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b="1" dirty="0">
                <a:latin typeface="+mn-lt"/>
              </a:rPr>
              <a:t>PENDAHULUAN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US" dirty="0" err="1">
                <a:latin typeface="+mn-lt"/>
              </a:rPr>
              <a:t>Pelaksanaan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kegiatan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PT </a:t>
            </a:r>
            <a:r>
              <a:rPr lang="en-US" dirty="0" err="1">
                <a:latin typeface="+mn-lt"/>
              </a:rPr>
              <a:t>perlu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didukung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oleh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beberapa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pertimbangan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diantaranya</a:t>
            </a:r>
            <a:r>
              <a:rPr lang="en-US" dirty="0">
                <a:latin typeface="+mn-lt"/>
              </a:rPr>
              <a:t> :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Principal proposal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Kode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etik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dirty="0">
                <a:latin typeface="+mn-lt"/>
              </a:rPr>
              <a:t>Target &amp; </a:t>
            </a:r>
            <a:r>
              <a:rPr lang="en-US" dirty="0" err="1">
                <a:latin typeface="+mn-lt"/>
              </a:rPr>
              <a:t>tujuan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Kolaborasi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Diseminasi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</a:rPr>
              <a:t>Nilai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tambah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20C5F6-8055-4494-A6A3-B27792AAF64E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38200" y="425450"/>
            <a:ext cx="9525000" cy="6356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400" b="1" dirty="0">
                <a:latin typeface="+mn-lt"/>
              </a:rPr>
              <a:t>PENYIAPAN PROPOSAL PENELITIAN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dimulai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dari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pencarian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masalah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setelah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didukung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oleh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kajian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pustaka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dll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dirumuskan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proposal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>
                <a:latin typeface="+mn-lt"/>
              </a:rPr>
              <a:t>Proposal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merupakan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bentuk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singkat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dari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tulisan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ilmiah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bbrp</a:t>
            </a:r>
            <a:r>
              <a:rPr lang="en-US" dirty="0">
                <a:latin typeface="+mn-lt"/>
              </a:rPr>
              <a:t> bag.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belum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ada</a:t>
            </a:r>
            <a:r>
              <a:rPr lang="en-US" dirty="0">
                <a:latin typeface="+mn-lt"/>
              </a:rPr>
              <a:t>)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Sbg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tulisan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ilmiah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telah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sistematika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standar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diikuti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meskipun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tdk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menutup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kemungkinan</a:t>
            </a:r>
            <a:r>
              <a:rPr lang="en-US" dirty="0">
                <a:latin typeface="+mn-lt"/>
              </a:rPr>
              <a:t> masing2 </a:t>
            </a:r>
            <a:r>
              <a:rPr lang="en-US" dirty="0" err="1">
                <a:latin typeface="+mn-lt"/>
              </a:rPr>
              <a:t>institusi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mengembangkan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bbrp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variasi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>
                <a:latin typeface="+mn-lt"/>
              </a:rPr>
              <a:t>Proposal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ditelaah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oleh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peer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obyektif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bertanggung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jawab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Penyiapan</a:t>
            </a:r>
            <a:r>
              <a:rPr lang="en-US" dirty="0">
                <a:latin typeface="+mn-lt"/>
              </a:rPr>
              <a:t> proposal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melalui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kegiatan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lokakarya</a:t>
            </a:r>
            <a:r>
              <a:rPr lang="en-US" dirty="0">
                <a:latin typeface="+mn-lt"/>
              </a:rPr>
              <a:t> (</a:t>
            </a:r>
            <a:r>
              <a:rPr lang="en-US" i="1" dirty="0">
                <a:latin typeface="+mn-lt"/>
              </a:rPr>
              <a:t>workshop</a:t>
            </a:r>
            <a:r>
              <a:rPr lang="en-US" dirty="0">
                <a:latin typeface="+mn-lt"/>
              </a:rPr>
              <a:t>)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defRPr/>
            </a:pPr>
            <a:endParaRPr lang="en-US" sz="2400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400" b="1" dirty="0">
                <a:latin typeface="+mn-lt"/>
              </a:rPr>
              <a:t>KODE ETIK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Setiap</a:t>
            </a:r>
            <a:r>
              <a:rPr lang="en-US" dirty="0">
                <a:latin typeface="+mn-lt"/>
              </a:rPr>
              <a:t> PT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memiliki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kode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etik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berlaku</a:t>
            </a:r>
            <a:r>
              <a:rPr lang="en-US" dirty="0">
                <a:latin typeface="+mn-lt"/>
              </a:rPr>
              <a:t> internal, </a:t>
            </a:r>
            <a:r>
              <a:rPr lang="en-US" dirty="0" err="1">
                <a:latin typeface="+mn-lt"/>
              </a:rPr>
              <a:t>termasuk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dalamnya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kode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etik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memuat</a:t>
            </a:r>
            <a:r>
              <a:rPr lang="en-US" dirty="0">
                <a:latin typeface="+mn-lt"/>
              </a:rPr>
              <a:t> rambu2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termasuk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plagiarism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dan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copyright abuse</a:t>
            </a:r>
            <a:r>
              <a:rPr lang="en-US" dirty="0">
                <a:latin typeface="+mn-lt"/>
              </a:rPr>
              <a:t>)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Semua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pihak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terkait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mematuhi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kode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etik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</a:t>
            </a:r>
            <a:r>
              <a:rPr lang="en-US" dirty="0">
                <a:latin typeface="+mn-lt"/>
              </a:rPr>
              <a:t>, </a:t>
            </a:r>
            <a:r>
              <a:rPr lang="en-US" i="1" dirty="0">
                <a:latin typeface="+mn-lt"/>
              </a:rPr>
              <a:t>reviewer</a:t>
            </a:r>
            <a:r>
              <a:rPr lang="en-US" dirty="0">
                <a:latin typeface="+mn-lt"/>
              </a:rPr>
              <a:t>, editor </a:t>
            </a:r>
            <a:r>
              <a:rPr lang="en-US" dirty="0" err="1">
                <a:latin typeface="+mn-lt"/>
              </a:rPr>
              <a:t>jurnal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lembaga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penerbit</a:t>
            </a:r>
            <a:r>
              <a:rPr lang="en-US" dirty="0">
                <a:latin typeface="+mn-lt"/>
              </a:rPr>
              <a:t> PT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Semua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pihak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menghormati</a:t>
            </a:r>
            <a:r>
              <a:rPr lang="en-US" dirty="0">
                <a:latin typeface="+mn-lt"/>
              </a:rPr>
              <a:t> batas2 domain </a:t>
            </a:r>
            <a:r>
              <a:rPr lang="en-US" dirty="0" err="1">
                <a:latin typeface="+mn-lt"/>
              </a:rPr>
              <a:t>keahlian</a:t>
            </a:r>
            <a:r>
              <a:rPr lang="en-US" dirty="0">
                <a:latin typeface="+mn-lt"/>
              </a:rPr>
              <a:t> formal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masing2 PT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Sanksi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etika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akademik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perlu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diterapkan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asas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keadilan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86546-D9B1-4114-843D-0E93B6AB7F20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5800" y="152400"/>
            <a:ext cx="2819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latin typeface="+mn-lt"/>
              </a:rPr>
              <a:t>TARGET &amp; TUJUAN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0" y="609600"/>
            <a:ext cx="2057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en-US" sz="2400" b="1" i="1" dirty="0">
                <a:latin typeface="+mn-lt"/>
              </a:rPr>
              <a:t>Roadmap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19200" y="990600"/>
            <a:ext cx="9448800" cy="2041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Penyusunan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roadmap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disesuaikan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kapasitas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ketersediaan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sumberdaya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PT</a:t>
            </a: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i="1" dirty="0">
                <a:latin typeface="+mn-lt"/>
              </a:rPr>
              <a:t>Roadmap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dibangun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memperhatikan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track record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dimiliki</a:t>
            </a:r>
            <a:r>
              <a:rPr lang="en-US" dirty="0">
                <a:latin typeface="+mn-lt"/>
              </a:rPr>
              <a:t> PT, </a:t>
            </a:r>
            <a:r>
              <a:rPr lang="en-US" dirty="0" err="1">
                <a:latin typeface="+mn-lt"/>
              </a:rPr>
              <a:t>permasalahan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dinamika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masy</a:t>
            </a:r>
            <a:r>
              <a:rPr lang="en-US" dirty="0">
                <a:latin typeface="+mn-lt"/>
              </a:rPr>
              <a:t>.</a:t>
            </a: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Kelompok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setiap</a:t>
            </a:r>
            <a:r>
              <a:rPr lang="en-US" dirty="0">
                <a:latin typeface="+mn-lt"/>
              </a:rPr>
              <a:t> unit </a:t>
            </a:r>
            <a:r>
              <a:rPr lang="en-US" dirty="0" err="1">
                <a:latin typeface="+mn-lt"/>
              </a:rPr>
              <a:t>terkecil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mis</a:t>
            </a:r>
            <a:r>
              <a:rPr lang="en-US" dirty="0">
                <a:latin typeface="+mn-lt"/>
              </a:rPr>
              <a:t>: </a:t>
            </a:r>
            <a:r>
              <a:rPr lang="en-US" dirty="0" err="1">
                <a:latin typeface="+mn-lt"/>
              </a:rPr>
              <a:t>laboratorium</a:t>
            </a:r>
            <a:r>
              <a:rPr lang="en-US" dirty="0">
                <a:latin typeface="+mn-lt"/>
              </a:rPr>
              <a:t>),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mampu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scr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kontinyu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mengidentifikasi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trend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perkembangan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bidangnya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dan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mendorong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arah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trend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tsb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disesuaikan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prioritas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kebutuhan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Indonesia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3119438"/>
            <a:ext cx="2819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sz="2400" b="1" dirty="0" err="1">
                <a:latin typeface="+mn-lt"/>
              </a:rPr>
              <a:t>Telaah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Sejawat</a:t>
            </a:r>
            <a:endParaRPr lang="en-US" sz="24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9200" y="3559175"/>
            <a:ext cx="8991600" cy="758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Telaah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sejawat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diperlukan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membangun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i="1" dirty="0">
                <a:latin typeface="+mn-lt"/>
              </a:rPr>
              <a:t>Reviewer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harus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obyektif</a:t>
            </a:r>
            <a:r>
              <a:rPr lang="en-US" dirty="0">
                <a:latin typeface="+mn-lt"/>
              </a:rPr>
              <a:t>, </a:t>
            </a:r>
            <a:r>
              <a:rPr lang="en-US" i="1" dirty="0">
                <a:latin typeface="+mn-lt"/>
              </a:rPr>
              <a:t>independent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bertanggungjawab</a:t>
            </a:r>
            <a:r>
              <a:rPr lang="en-US" dirty="0">
                <a:latin typeface="+mn-lt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4338638"/>
            <a:ext cx="6248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3"/>
              <a:defRPr/>
            </a:pPr>
            <a:r>
              <a:rPr lang="en-US" sz="2400" b="1" dirty="0" err="1">
                <a:latin typeface="+mn-lt"/>
              </a:rPr>
              <a:t>Pengawasan</a:t>
            </a:r>
            <a:r>
              <a:rPr lang="en-US" sz="2400" b="1" dirty="0">
                <a:latin typeface="+mn-lt"/>
              </a:rPr>
              <a:t>/</a:t>
            </a:r>
            <a:r>
              <a:rPr lang="en-US" sz="2400" b="1" dirty="0" err="1">
                <a:latin typeface="+mn-lt"/>
              </a:rPr>
              <a:t>pengendalian</a:t>
            </a:r>
            <a:r>
              <a:rPr lang="en-US" sz="2400" b="1" dirty="0">
                <a:latin typeface="+mn-lt"/>
              </a:rPr>
              <a:t> (</a:t>
            </a:r>
            <a:r>
              <a:rPr lang="en-US" sz="2400" b="1" dirty="0" err="1">
                <a:latin typeface="+mn-lt"/>
              </a:rPr>
              <a:t>pemantauan</a:t>
            </a:r>
            <a:r>
              <a:rPr lang="en-US" sz="2400" b="1" dirty="0">
                <a:latin typeface="+mn-lt"/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9200" y="4760913"/>
            <a:ext cx="9525000" cy="2708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upaya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menjaga</a:t>
            </a:r>
            <a:r>
              <a:rPr lang="en-US" dirty="0">
                <a:latin typeface="+mn-lt"/>
              </a:rPr>
              <a:t> agar </a:t>
            </a:r>
            <a:r>
              <a:rPr lang="en-US" dirty="0" err="1">
                <a:latin typeface="+mn-lt"/>
              </a:rPr>
              <a:t>pelaksanaan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berjalan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sesuai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target </a:t>
            </a:r>
            <a:r>
              <a:rPr lang="en-US" dirty="0" err="1">
                <a:latin typeface="+mn-lt"/>
              </a:rPr>
              <a:t>jadwal</a:t>
            </a:r>
            <a:r>
              <a:rPr lang="en-US" dirty="0">
                <a:latin typeface="+mn-lt"/>
              </a:rPr>
              <a:t> &amp; target </a:t>
            </a:r>
            <a:r>
              <a:rPr lang="en-US" dirty="0" err="1">
                <a:latin typeface="+mn-lt"/>
              </a:rPr>
              <a:t>capaian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diperlukan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mekanisme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pemantauan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evaluasi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scr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periodik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Pemantauan</a:t>
            </a:r>
            <a:r>
              <a:rPr lang="en-US" dirty="0">
                <a:latin typeface="+mn-lt"/>
              </a:rPr>
              <a:t>/</a:t>
            </a:r>
            <a:r>
              <a:rPr lang="en-US" dirty="0" err="1">
                <a:latin typeface="+mn-lt"/>
              </a:rPr>
              <a:t>evaluasi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dilakukan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oleh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tim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independen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bertanggungjawab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unit </a:t>
            </a:r>
            <a:r>
              <a:rPr lang="en-US" dirty="0" err="1">
                <a:latin typeface="+mn-lt"/>
              </a:rPr>
              <a:t>terkecil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Dimungkinkan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penghentian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apabila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patut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diduga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tdk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dilakukan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atau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terjadi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penyimpangan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dari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ketentuan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berlaku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Alat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pemantauan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berupa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logbook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laporan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kemajuan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serta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hasil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dicapai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E2E7E0-1F9E-4CD4-8A58-E50795DD2AB2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228600"/>
            <a:ext cx="2362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KOLABORASI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749300"/>
            <a:ext cx="8915400" cy="1487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  <a:defRPr/>
            </a:pPr>
            <a:r>
              <a:rPr lang="en-US" sz="2400" dirty="0" err="1">
                <a:latin typeface="+mn-lt"/>
              </a:rPr>
              <a:t>Tujuan</a:t>
            </a:r>
            <a:r>
              <a:rPr lang="en-US" sz="2400" dirty="0">
                <a:latin typeface="+mn-lt"/>
              </a:rPr>
              <a:t> :</a:t>
            </a: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Mengoptimalkan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pemanfaatan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sumberdaya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Mendorong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sinergi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saling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melengkapi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memperkaya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keilmuan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satu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disiplin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antardisiplin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2357438"/>
            <a:ext cx="4800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err="1">
                <a:latin typeface="+mn-lt"/>
              </a:rPr>
              <a:t>Kolaborasi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dilakukan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melalui</a:t>
            </a:r>
            <a:r>
              <a:rPr lang="en-US" sz="2400" dirty="0">
                <a:latin typeface="+mn-lt"/>
              </a:rPr>
              <a:t> 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895600"/>
            <a:ext cx="3200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en-US" sz="2400" dirty="0" err="1">
                <a:latin typeface="+mn-lt"/>
              </a:rPr>
              <a:t>Kolaborasi</a:t>
            </a:r>
            <a:r>
              <a:rPr lang="en-US" sz="2400" dirty="0">
                <a:latin typeface="+mn-lt"/>
              </a:rPr>
              <a:t> internal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3352800"/>
            <a:ext cx="9372600" cy="1425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Kerjasama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tim</a:t>
            </a:r>
            <a:r>
              <a:rPr lang="en-US" dirty="0">
                <a:latin typeface="+mn-lt"/>
              </a:rPr>
              <a:t> (</a:t>
            </a:r>
            <a:r>
              <a:rPr lang="en-US" i="1" dirty="0">
                <a:latin typeface="+mn-lt"/>
              </a:rPr>
              <a:t>team work</a:t>
            </a:r>
            <a:r>
              <a:rPr lang="en-US" dirty="0">
                <a:latin typeface="+mn-lt"/>
              </a:rPr>
              <a:t>)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shg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pelaksanaan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optimal &amp; </a:t>
            </a:r>
            <a:r>
              <a:rPr lang="en-US" dirty="0" err="1">
                <a:latin typeface="+mn-lt"/>
              </a:rPr>
              <a:t>bersinergi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Pelibatan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mahasiswa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S3, S2 </a:t>
            </a:r>
            <a:r>
              <a:rPr lang="en-US" dirty="0" err="1">
                <a:latin typeface="+mn-lt"/>
              </a:rPr>
              <a:t>dan</a:t>
            </a:r>
            <a:r>
              <a:rPr lang="en-US" dirty="0">
                <a:latin typeface="+mn-lt"/>
              </a:rPr>
              <a:t> S1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Pengembangan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suasana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ilmiah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kolaboratif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melalui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diskusi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scr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berkala</a:t>
            </a:r>
            <a:r>
              <a:rPr lang="en-US" dirty="0">
                <a:latin typeface="+mn-lt"/>
              </a:rPr>
              <a:t>, seminar, agar </a:t>
            </a:r>
            <a:r>
              <a:rPr lang="en-US" dirty="0" err="1">
                <a:latin typeface="+mn-lt"/>
              </a:rPr>
              <a:t>mahasiswa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berperan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aktif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forum2 </a:t>
            </a:r>
            <a:r>
              <a:rPr lang="en-US" dirty="0" err="1">
                <a:latin typeface="+mn-lt"/>
              </a:rPr>
              <a:t>ilmiah</a:t>
            </a:r>
            <a:endParaRPr lang="en-US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4800600"/>
            <a:ext cx="3200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sz="2400" dirty="0" err="1">
                <a:latin typeface="+mn-lt"/>
              </a:rPr>
              <a:t>Kolaborasi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eksternal</a:t>
            </a:r>
            <a:endParaRPr lang="en-US" sz="24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5257800"/>
            <a:ext cx="9296400" cy="1682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meningkatkan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relevansi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kebutuhan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industri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masy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perlu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dijalin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kerjasama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berbagai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pihak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spt</a:t>
            </a:r>
            <a:r>
              <a:rPr lang="en-US" dirty="0">
                <a:latin typeface="+mn-lt"/>
              </a:rPr>
              <a:t>: PT, pusat2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Pemda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kementerian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teknis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industri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nasional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internasional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200"/>
              </a:spcBef>
              <a:spcAft>
                <a:spcPts val="2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Bentuk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kerjasama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berupa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kerjasama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pelaksanaan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kerjasama</a:t>
            </a:r>
            <a:r>
              <a:rPr lang="en-US" dirty="0">
                <a:latin typeface="+mn-lt"/>
              </a:rPr>
              <a:t> SDM), sharing </a:t>
            </a:r>
            <a:r>
              <a:rPr lang="en-US" dirty="0" err="1">
                <a:latin typeface="+mn-lt"/>
              </a:rPr>
              <a:t>pendanaan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produksi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pemasaran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hasil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F658D-8E7E-469D-BE68-1BCDA3DF49CF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300038"/>
            <a:ext cx="30480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latin typeface="+mn-lt"/>
              </a:rPr>
              <a:t>BUDAYA  AKADEMIK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05000" y="990600"/>
            <a:ext cx="48768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   </a:t>
            </a:r>
            <a:r>
              <a:rPr lang="en-US" sz="4000" dirty="0">
                <a:latin typeface="+mn-lt"/>
              </a:rPr>
              <a:t>~</a:t>
            </a:r>
            <a:r>
              <a:rPr lang="en-US" sz="2400" dirty="0">
                <a:latin typeface="+mn-lt"/>
              </a:rPr>
              <a:t>  </a:t>
            </a:r>
            <a:r>
              <a:rPr lang="en-US" sz="2400" dirty="0" err="1">
                <a:latin typeface="+mn-lt"/>
              </a:rPr>
              <a:t>Ruh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Tridharma</a:t>
            </a:r>
            <a:r>
              <a:rPr lang="en-US" sz="2400" dirty="0">
                <a:latin typeface="+mn-lt"/>
              </a:rPr>
              <a:t> PT</a:t>
            </a:r>
          </a:p>
        </p:txBody>
      </p:sp>
      <p:sp>
        <p:nvSpPr>
          <p:cNvPr id="7" name="Oval 6"/>
          <p:cNvSpPr/>
          <p:nvPr/>
        </p:nvSpPr>
        <p:spPr>
          <a:xfrm>
            <a:off x="1646238" y="1173163"/>
            <a:ext cx="1828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124200" y="1981200"/>
            <a:ext cx="3733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Mewarnai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budaya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akademik</a:t>
            </a:r>
            <a:endParaRPr lang="en-US" sz="2400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10200" y="2890838"/>
            <a:ext cx="39624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Kewajiban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tinggal</a:t>
            </a:r>
            <a:r>
              <a:rPr lang="en-US" sz="2400" dirty="0">
                <a:latin typeface="+mn-lt"/>
              </a:rPr>
              <a:t> (</a:t>
            </a:r>
            <a:r>
              <a:rPr lang="en-US" sz="2400" i="1" dirty="0">
                <a:latin typeface="+mn-lt"/>
              </a:rPr>
              <a:t>residence</a:t>
            </a:r>
            <a:r>
              <a:rPr lang="en-US" sz="2400" dirty="0">
                <a:latin typeface="+mn-lt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32438" y="3741738"/>
            <a:ext cx="37338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Mahasiswa</a:t>
            </a:r>
            <a:r>
              <a:rPr lang="en-US" sz="2400" dirty="0">
                <a:latin typeface="+mn-lt"/>
              </a:rPr>
              <a:t> (</a:t>
            </a:r>
            <a:r>
              <a:rPr lang="en-US" sz="2400" dirty="0" err="1">
                <a:latin typeface="+mn-lt"/>
              </a:rPr>
              <a:t>khususnya</a:t>
            </a:r>
            <a:r>
              <a:rPr lang="en-US" sz="2400" dirty="0">
                <a:latin typeface="+mn-lt"/>
              </a:rPr>
              <a:t> S3)</a:t>
            </a:r>
          </a:p>
          <a:p>
            <a:pPr algn="ctr">
              <a:defRPr/>
            </a:pPr>
            <a:r>
              <a:rPr lang="en-US" sz="2400" dirty="0" err="1">
                <a:latin typeface="+mn-lt"/>
              </a:rPr>
              <a:t>Berkonsentrasi</a:t>
            </a:r>
            <a:endParaRPr lang="en-US" sz="24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23038" y="4983163"/>
            <a:ext cx="1600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 err="1">
                <a:latin typeface="+mn-lt"/>
              </a:rPr>
              <a:t>Disertasi</a:t>
            </a:r>
            <a:endParaRPr lang="en-US" sz="2400" dirty="0">
              <a:latin typeface="+mn-lt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5400000">
            <a:off x="3352801" y="1828800"/>
            <a:ext cx="457200" cy="3175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hape 14"/>
          <p:cNvCxnSpPr>
            <a:stCxn id="9" idx="1"/>
            <a:endCxn id="8" idx="2"/>
          </p:cNvCxnSpPr>
          <p:nvPr/>
        </p:nvCxnSpPr>
        <p:spPr>
          <a:xfrm rot="10800000">
            <a:off x="4991100" y="2443163"/>
            <a:ext cx="419100" cy="679450"/>
          </a:xfrm>
          <a:prstGeom prst="bentConnector2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rot="5400000">
            <a:off x="7063582" y="3588544"/>
            <a:ext cx="533400" cy="158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>
            <a:off x="7063582" y="4777581"/>
            <a:ext cx="533400" cy="158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hape 23"/>
          <p:cNvCxnSpPr>
            <a:stCxn id="11" idx="1"/>
            <a:endCxn id="7" idx="4"/>
          </p:cNvCxnSpPr>
          <p:nvPr/>
        </p:nvCxnSpPr>
        <p:spPr>
          <a:xfrm rot="10800000">
            <a:off x="2560638" y="1706563"/>
            <a:ext cx="3962400" cy="3508375"/>
          </a:xfrm>
          <a:prstGeom prst="curvedConnector2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114800" y="5181600"/>
            <a:ext cx="2438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latin typeface="+mn-lt"/>
              </a:rPr>
              <a:t>(</a:t>
            </a:r>
            <a:r>
              <a:rPr lang="en-US" i="1" dirty="0">
                <a:latin typeface="+mn-lt"/>
              </a:rPr>
              <a:t>full time student</a:t>
            </a:r>
            <a:r>
              <a:rPr lang="en-US" dirty="0">
                <a:latin typeface="+mn-lt"/>
              </a:rPr>
              <a:t>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5800" y="5083175"/>
            <a:ext cx="3276600" cy="2308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</a:rPr>
              <a:t>Kejujuran</a:t>
            </a:r>
            <a:endParaRPr lang="en-US" sz="2400" dirty="0">
              <a:latin typeface="+mn-lt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</a:rPr>
              <a:t>Pemikiran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kritis</a:t>
            </a:r>
            <a:endParaRPr lang="en-US" sz="2400" dirty="0">
              <a:latin typeface="+mn-lt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Original</a:t>
            </a: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400" dirty="0" err="1">
                <a:latin typeface="+mn-lt"/>
              </a:rPr>
              <a:t>Inovatif</a:t>
            </a:r>
            <a:endParaRPr lang="en-US" sz="2400" dirty="0">
              <a:latin typeface="+mn-lt"/>
            </a:endParaRPr>
          </a:p>
          <a:p>
            <a:pPr marL="182880" indent="-182880">
              <a:buFont typeface="Arial" pitchFamily="34" charset="0"/>
              <a:buChar char="•"/>
              <a:defRPr/>
            </a:pPr>
            <a:r>
              <a:rPr lang="en-US" sz="2400" dirty="0">
                <a:latin typeface="+mn-lt"/>
              </a:rPr>
              <a:t>Terbuka </a:t>
            </a:r>
            <a:r>
              <a:rPr lang="en-US" sz="2400" dirty="0" err="1">
                <a:latin typeface="+mn-lt"/>
              </a:rPr>
              <a:t>tdh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kritikan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masukan</a:t>
            </a:r>
            <a:endParaRPr lang="en-US" sz="2400" dirty="0">
              <a:latin typeface="+mn-lt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 rot="5400000">
            <a:off x="-800099" y="2857500"/>
            <a:ext cx="4038600" cy="3175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181600" y="6019800"/>
            <a:ext cx="2209800" cy="83026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dirty="0">
                <a:latin typeface="+mn-lt"/>
              </a:rPr>
              <a:t>Forum </a:t>
            </a:r>
            <a:r>
              <a:rPr lang="en-US" sz="2400" dirty="0" err="1">
                <a:latin typeface="+mn-lt"/>
              </a:rPr>
              <a:t>Ilmiah</a:t>
            </a:r>
            <a:endParaRPr lang="en-US" sz="2400" dirty="0">
              <a:latin typeface="+mn-lt"/>
            </a:endParaRPr>
          </a:p>
          <a:p>
            <a:pPr algn="ctr">
              <a:defRPr/>
            </a:pPr>
            <a:r>
              <a:rPr lang="en-US" sz="2400" dirty="0">
                <a:latin typeface="+mn-lt"/>
              </a:rPr>
              <a:t>(FGD)</a:t>
            </a:r>
          </a:p>
        </p:txBody>
      </p:sp>
      <p:sp>
        <p:nvSpPr>
          <p:cNvPr id="30" name="Striped Right Arrow 29"/>
          <p:cNvSpPr/>
          <p:nvPr/>
        </p:nvSpPr>
        <p:spPr>
          <a:xfrm rot="10800000">
            <a:off x="4267200" y="6096000"/>
            <a:ext cx="685800" cy="762000"/>
          </a:xfrm>
          <a:prstGeom prst="striped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3EF3FF-05D3-4389-A20C-CAD1F7F54AC8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" y="376238"/>
            <a:ext cx="2133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DISEMINASI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90600" y="985838"/>
            <a:ext cx="2895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en-US" sz="2400" b="1" i="1" dirty="0">
                <a:latin typeface="+mn-lt"/>
              </a:rPr>
              <a:t>Group Discussion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47800" y="1544638"/>
            <a:ext cx="8610600" cy="4094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lphaLcPeriod"/>
              <a:defRPr/>
            </a:pPr>
            <a:r>
              <a:rPr lang="en-US" sz="2400" dirty="0" err="1">
                <a:latin typeface="+mn-lt"/>
              </a:rPr>
              <a:t>Setiap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oleh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kelompok</a:t>
            </a:r>
            <a:r>
              <a:rPr lang="en-US" sz="2400" dirty="0">
                <a:latin typeface="+mn-lt"/>
              </a:rPr>
              <a:t> hrs </a:t>
            </a:r>
            <a:r>
              <a:rPr lang="en-US" sz="2400" dirty="0" err="1">
                <a:latin typeface="+mn-lt"/>
              </a:rPr>
              <a:t>didiskusikan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scr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rutin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kelompok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evaluasi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pemantauan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kemajuan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kesesuaian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hsl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sesuai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dgn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tujuan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lphaLcPeriod"/>
              <a:defRPr/>
            </a:pP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perorangan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juga</a:t>
            </a:r>
            <a:r>
              <a:rPr lang="en-US" sz="2400" dirty="0">
                <a:latin typeface="+mn-lt"/>
              </a:rPr>
              <a:t> hrs </a:t>
            </a:r>
            <a:r>
              <a:rPr lang="en-US" sz="2400" dirty="0" err="1">
                <a:latin typeface="+mn-lt"/>
              </a:rPr>
              <a:t>melakukan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sama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dgn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mengundang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para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ahli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bidang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terkait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lingkungannya</a:t>
            </a:r>
            <a:endParaRPr lang="en-US" sz="2400" dirty="0">
              <a:latin typeface="+mn-lt"/>
            </a:endParaRP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Tx/>
              <a:buAutoNum type="alphaLcPeriod"/>
              <a:defRPr/>
            </a:pPr>
            <a:r>
              <a:rPr lang="en-US" sz="2400" dirty="0" err="1">
                <a:latin typeface="+mn-lt"/>
              </a:rPr>
              <a:t>Scr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periodik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diskusi</a:t>
            </a:r>
            <a:r>
              <a:rPr lang="en-US" sz="2400" dirty="0">
                <a:latin typeface="+mn-lt"/>
              </a:rPr>
              <a:t>/seminar </a:t>
            </a:r>
            <a:r>
              <a:rPr lang="en-US" sz="2400" dirty="0" err="1">
                <a:latin typeface="+mn-lt"/>
              </a:rPr>
              <a:t>terbatas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unit </a:t>
            </a:r>
            <a:r>
              <a:rPr lang="en-US" sz="2400" dirty="0" err="1">
                <a:latin typeface="+mn-lt"/>
              </a:rPr>
              <a:t>terkecil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perlu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dilakukan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mengkomunikasikan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kemajuan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dan</a:t>
            </a:r>
            <a:r>
              <a:rPr lang="en-US" sz="2400" dirty="0">
                <a:latin typeface="+mn-lt"/>
              </a:rPr>
              <a:t>/</a:t>
            </a:r>
            <a:r>
              <a:rPr lang="en-US" sz="2400" dirty="0" err="1">
                <a:latin typeface="+mn-lt"/>
              </a:rPr>
              <a:t>atau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hasil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baik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perorangan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maupun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kelompok</a:t>
            </a:r>
            <a:r>
              <a:rPr lang="en-US" sz="2400" dirty="0">
                <a:latin typeface="+mn-lt"/>
              </a:rPr>
              <a:t>. Hal </a:t>
            </a:r>
            <a:r>
              <a:rPr lang="en-US" sz="2400" dirty="0" err="1">
                <a:latin typeface="+mn-lt"/>
              </a:rPr>
              <a:t>ini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perlu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dilakukan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memperoleh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masukan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seluruh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anggota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unit </a:t>
            </a:r>
            <a:r>
              <a:rPr lang="en-US" sz="2400" dirty="0" err="1">
                <a:latin typeface="+mn-lt"/>
              </a:rPr>
              <a:t>tsb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4389438" cy="638175"/>
          </a:xfrm>
        </p:spPr>
        <p:txBody>
          <a:bodyPr/>
          <a:lstStyle/>
          <a:p>
            <a:pPr>
              <a:defRPr/>
            </a:pPr>
            <a:r>
              <a:rPr lang="en-US" sz="2800" dirty="0" err="1" smtClean="0"/>
              <a:t>Diseminasi</a:t>
            </a:r>
            <a:r>
              <a:rPr lang="en-US" sz="2800" dirty="0" smtClean="0"/>
              <a:t>…… (</a:t>
            </a:r>
            <a:r>
              <a:rPr lang="en-US" sz="2800" dirty="0" err="1" smtClean="0"/>
              <a:t>lanjutan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C387D-E4D4-440F-9D94-C047115B9DF8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914400" y="914400"/>
            <a:ext cx="1981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sz="2400" b="1" dirty="0" err="1">
                <a:latin typeface="+mn-lt"/>
              </a:rPr>
              <a:t>Publikasi</a:t>
            </a:r>
            <a:endParaRPr lang="en-US" sz="2400" b="1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1524000"/>
            <a:ext cx="9144000" cy="1784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hrs </a:t>
            </a:r>
            <a:r>
              <a:rPr lang="en-US" dirty="0" err="1">
                <a:latin typeface="+mn-lt"/>
              </a:rPr>
              <a:t>berujung</a:t>
            </a:r>
            <a:r>
              <a:rPr lang="en-US" dirty="0">
                <a:latin typeface="+mn-lt"/>
              </a:rPr>
              <a:t> pd </a:t>
            </a: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laporan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komprehensif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Hsl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hrs </a:t>
            </a:r>
            <a:r>
              <a:rPr lang="en-US" dirty="0" err="1">
                <a:latin typeface="+mn-lt"/>
              </a:rPr>
              <a:t>dipublikasikan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media </a:t>
            </a:r>
            <a:r>
              <a:rPr lang="en-US" dirty="0" err="1">
                <a:latin typeface="+mn-lt"/>
              </a:rPr>
              <a:t>ilmiah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melalui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jurnal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ilmiah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nasional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internasional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Publikasi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merupakan</a:t>
            </a:r>
            <a:r>
              <a:rPr lang="en-US" dirty="0">
                <a:latin typeface="+mn-lt"/>
              </a:rPr>
              <a:t> media </a:t>
            </a:r>
            <a:r>
              <a:rPr lang="en-US" dirty="0" err="1">
                <a:latin typeface="+mn-lt"/>
              </a:rPr>
              <a:t>publik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sbg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bentuk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tanggung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jawab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tdh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hasil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penelitiannya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3424238"/>
            <a:ext cx="32766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3"/>
              <a:defRPr/>
            </a:pPr>
            <a:r>
              <a:rPr lang="en-US" sz="2400" b="1" dirty="0">
                <a:latin typeface="+mn-lt"/>
              </a:rPr>
              <a:t>Seminar/</a:t>
            </a:r>
            <a:r>
              <a:rPr lang="en-US" sz="2400" b="1" dirty="0" err="1">
                <a:latin typeface="+mn-lt"/>
              </a:rPr>
              <a:t>Konferensi</a:t>
            </a:r>
            <a:endParaRPr lang="en-US" sz="2400" b="1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5400" y="3886200"/>
            <a:ext cx="8991600" cy="240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>
                <a:latin typeface="+mn-lt"/>
              </a:rPr>
              <a:t>Seminar </a:t>
            </a:r>
            <a:r>
              <a:rPr lang="en-US" dirty="0" err="1">
                <a:latin typeface="+mn-lt"/>
              </a:rPr>
              <a:t>lokal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nasional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internasional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sbg</a:t>
            </a:r>
            <a:r>
              <a:rPr lang="en-US" dirty="0">
                <a:latin typeface="+mn-lt"/>
              </a:rPr>
              <a:t> media lain </a:t>
            </a: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melepaskan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hsl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public domain</a:t>
            </a: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Baik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publikasi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bentuk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tulisan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jurnal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prosiding</a:t>
            </a:r>
            <a:r>
              <a:rPr lang="en-US" dirty="0">
                <a:latin typeface="+mn-lt"/>
              </a:rPr>
              <a:t> seminar </a:t>
            </a:r>
            <a:r>
              <a:rPr lang="en-US" dirty="0" err="1">
                <a:latin typeface="+mn-lt"/>
              </a:rPr>
              <a:t>atau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buku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sangat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berarti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menyebarluaskan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hsl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endParaRPr lang="en-US" dirty="0">
              <a:latin typeface="+mn-lt"/>
            </a:endParaRPr>
          </a:p>
          <a:p>
            <a:pPr marL="457200" indent="-457200">
              <a:spcBef>
                <a:spcPts val="300"/>
              </a:spcBef>
              <a:spcAft>
                <a:spcPts val="300"/>
              </a:spcAft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Peneliti</a:t>
            </a:r>
            <a:r>
              <a:rPr lang="en-US" dirty="0">
                <a:latin typeface="+mn-lt"/>
              </a:rPr>
              <a:t> hrs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scr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rutin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mengikuti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perkembangan</a:t>
            </a:r>
            <a:r>
              <a:rPr lang="en-US" dirty="0">
                <a:latin typeface="+mn-lt"/>
              </a:rPr>
              <a:t> IPTEKSB </a:t>
            </a:r>
            <a:r>
              <a:rPr lang="en-US" dirty="0" err="1">
                <a:latin typeface="+mn-lt"/>
              </a:rPr>
              <a:t>dari</a:t>
            </a:r>
            <a:r>
              <a:rPr lang="en-US" dirty="0">
                <a:latin typeface="+mn-lt"/>
              </a:rPr>
              <a:t> media </a:t>
            </a:r>
            <a:r>
              <a:rPr lang="en-US" dirty="0" err="1">
                <a:latin typeface="+mn-lt"/>
              </a:rPr>
              <a:t>jurnal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seminar, agar </a:t>
            </a:r>
            <a:r>
              <a:rPr lang="en-US" dirty="0" err="1">
                <a:latin typeface="+mn-lt"/>
              </a:rPr>
              <a:t>mampu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melihat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perkembangan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bidangnya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melihat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trend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perkembangan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ilmu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C077BB-9FC8-43C0-8521-7D869B2EC9EA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223838"/>
            <a:ext cx="27432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>
                <a:latin typeface="+mn-lt"/>
              </a:rPr>
              <a:t>NILAI TAMBAH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762000"/>
            <a:ext cx="18288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eriod"/>
              <a:defRPr/>
            </a:pPr>
            <a:r>
              <a:rPr lang="en-US" sz="2400" b="1" dirty="0">
                <a:latin typeface="+mn-lt"/>
              </a:rPr>
              <a:t>HKI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187450"/>
            <a:ext cx="914400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mendapatkan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pengakuan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scr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nasional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maupun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internasional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sedapat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mungkin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mampu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menghasilkan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produk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disahkan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sbg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Kekayaan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Intelektual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Hak</a:t>
            </a:r>
            <a:r>
              <a:rPr lang="en-US" dirty="0">
                <a:latin typeface="+mn-lt"/>
              </a:rPr>
              <a:t> Paten</a:t>
            </a:r>
          </a:p>
          <a:p>
            <a:pPr marL="457200" indent="-457200"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Sangat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tergantung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dari</a:t>
            </a:r>
            <a:r>
              <a:rPr lang="en-US" dirty="0">
                <a:latin typeface="+mn-lt"/>
              </a:rPr>
              <a:t> masing2 </a:t>
            </a:r>
            <a:r>
              <a:rPr lang="en-US" dirty="0" err="1">
                <a:latin typeface="+mn-lt"/>
              </a:rPr>
              <a:t>individu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apakah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butir</a:t>
            </a:r>
            <a:r>
              <a:rPr lang="en-US" dirty="0">
                <a:latin typeface="+mn-lt"/>
              </a:rPr>
              <a:t> 1 </a:t>
            </a:r>
            <a:r>
              <a:rPr lang="en-US" dirty="0" err="1">
                <a:latin typeface="+mn-lt"/>
              </a:rPr>
              <a:t>perlu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dilakukan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atau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dirasakan</a:t>
            </a:r>
            <a:r>
              <a:rPr lang="en-US" dirty="0">
                <a:latin typeface="+mn-lt"/>
              </a:rPr>
              <a:t> (</a:t>
            </a:r>
            <a:r>
              <a:rPr lang="en-US" dirty="0" err="1">
                <a:latin typeface="+mn-lt"/>
              </a:rPr>
              <a:t>karena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alasan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tertentu</a:t>
            </a:r>
            <a:r>
              <a:rPr lang="en-US" dirty="0">
                <a:latin typeface="+mn-lt"/>
              </a:rPr>
              <a:t>) </a:t>
            </a:r>
            <a:r>
              <a:rPr lang="en-US" dirty="0" err="1">
                <a:latin typeface="+mn-lt"/>
              </a:rPr>
              <a:t>tdk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diperlukan</a:t>
            </a:r>
            <a:endParaRPr lang="en-US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400" y="2819400"/>
            <a:ext cx="43434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2"/>
              <a:defRPr/>
            </a:pPr>
            <a:r>
              <a:rPr lang="en-US" sz="2400" b="1" dirty="0" err="1">
                <a:latin typeface="+mn-lt"/>
              </a:rPr>
              <a:t>Teknologi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Baru</a:t>
            </a:r>
            <a:r>
              <a:rPr lang="en-US" sz="2400" b="1" dirty="0">
                <a:latin typeface="+mn-lt"/>
              </a:rPr>
              <a:t>/</a:t>
            </a:r>
            <a:r>
              <a:rPr lang="en-US" sz="2400" b="1" dirty="0" err="1">
                <a:latin typeface="+mn-lt"/>
              </a:rPr>
              <a:t>Tepat</a:t>
            </a:r>
            <a:r>
              <a:rPr lang="en-US" sz="2400" b="1" dirty="0">
                <a:latin typeface="+mn-lt"/>
              </a:rPr>
              <a:t> </a:t>
            </a:r>
            <a:r>
              <a:rPr lang="en-US" sz="2400" b="1" dirty="0" err="1">
                <a:latin typeface="+mn-lt"/>
              </a:rPr>
              <a:t>Guna</a:t>
            </a:r>
            <a:endParaRPr lang="en-US" sz="2400" b="1" dirty="0"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71600" y="3243263"/>
            <a:ext cx="9067800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Tujuan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tdk</a:t>
            </a:r>
            <a:r>
              <a:rPr lang="en-US" dirty="0">
                <a:latin typeface="+mn-lt"/>
              </a:rPr>
              <a:t> hrs </a:t>
            </a:r>
            <a:r>
              <a:rPr lang="en-US" dirty="0" err="1">
                <a:latin typeface="+mn-lt"/>
              </a:rPr>
              <a:t>mengejar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berkelanjutan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thd</a:t>
            </a:r>
            <a:r>
              <a:rPr lang="en-US" dirty="0">
                <a:latin typeface="+mn-lt"/>
              </a:rPr>
              <a:t> </a:t>
            </a:r>
            <a:r>
              <a:rPr lang="en-US" i="1" dirty="0">
                <a:latin typeface="+mn-lt"/>
              </a:rPr>
              <a:t>state of the art </a:t>
            </a:r>
            <a:r>
              <a:rPr lang="en-US" dirty="0" err="1">
                <a:latin typeface="+mn-lt"/>
              </a:rPr>
              <a:t>bidang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ilmu</a:t>
            </a:r>
            <a:r>
              <a:rPr lang="en-US" dirty="0">
                <a:latin typeface="+mn-lt"/>
              </a:rPr>
              <a:t> masing2, </a:t>
            </a:r>
            <a:r>
              <a:rPr lang="en-US" dirty="0" err="1">
                <a:latin typeface="+mn-lt"/>
              </a:rPr>
              <a:t>tapi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pula </a:t>
            </a:r>
            <a:r>
              <a:rPr lang="en-US" dirty="0" err="1">
                <a:latin typeface="+mn-lt"/>
              </a:rPr>
              <a:t>dikembangkan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berdasarkan</a:t>
            </a:r>
            <a:r>
              <a:rPr lang="en-US" dirty="0">
                <a:latin typeface="+mn-lt"/>
              </a:rPr>
              <a:t> masalah2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terjadi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masy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sekitarnya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meningkatkan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produktifitas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kualitas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produksi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menciptakan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teknologi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tepat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guna</a:t>
            </a:r>
            <a:endParaRPr lang="en-US" dirty="0">
              <a:latin typeface="+mn-lt"/>
            </a:endParaRPr>
          </a:p>
          <a:p>
            <a:pPr marL="457200" indent="-457200"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Msh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sgt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byk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masalah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industri</a:t>
            </a:r>
            <a:r>
              <a:rPr lang="en-US" dirty="0">
                <a:latin typeface="+mn-lt"/>
              </a:rPr>
              <a:t>/</a:t>
            </a:r>
            <a:r>
              <a:rPr lang="en-US" dirty="0" err="1">
                <a:latin typeface="+mn-lt"/>
              </a:rPr>
              <a:t>produksi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ditingkatkan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kualitas</a:t>
            </a:r>
            <a:r>
              <a:rPr lang="en-US" dirty="0">
                <a:latin typeface="+mn-lt"/>
              </a:rPr>
              <a:t> &amp; </a:t>
            </a:r>
            <a:r>
              <a:rPr lang="en-US" dirty="0" err="1">
                <a:latin typeface="+mn-lt"/>
              </a:rPr>
              <a:t>kuantitasnya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sentuhan</a:t>
            </a:r>
            <a:r>
              <a:rPr lang="en-US" dirty="0">
                <a:latin typeface="+mn-lt"/>
              </a:rPr>
              <a:t> ilmu2 </a:t>
            </a:r>
            <a:r>
              <a:rPr lang="en-US" dirty="0" err="1">
                <a:latin typeface="+mn-lt"/>
              </a:rPr>
              <a:t>terapan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dilakukan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oleh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ahli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bidangnya</a:t>
            </a:r>
            <a:endParaRPr lang="en-US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5253038"/>
            <a:ext cx="1828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3"/>
              <a:defRPr/>
            </a:pPr>
            <a:r>
              <a:rPr lang="en-US" sz="2400" b="1" dirty="0" err="1">
                <a:latin typeface="+mn-lt"/>
              </a:rPr>
              <a:t>Buku</a:t>
            </a:r>
            <a:endParaRPr lang="en-US" sz="24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5791200"/>
            <a:ext cx="929640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Utk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lebih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memperluas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jangkauan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penyebaran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hsl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masy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dan</a:t>
            </a:r>
            <a:r>
              <a:rPr lang="en-US" dirty="0">
                <a:latin typeface="+mn-lt"/>
              </a:rPr>
              <a:t> lebih2 </a:t>
            </a:r>
            <a:r>
              <a:rPr lang="en-US" dirty="0" err="1">
                <a:latin typeface="+mn-lt"/>
              </a:rPr>
              <a:t>ke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mahasiswa</a:t>
            </a:r>
            <a:r>
              <a:rPr lang="en-US" dirty="0">
                <a:latin typeface="+mn-lt"/>
              </a:rPr>
              <a:t>, hsl2 </a:t>
            </a:r>
            <a:r>
              <a:rPr lang="en-US" dirty="0" err="1">
                <a:latin typeface="+mn-lt"/>
              </a:rPr>
              <a:t>penelitianperlu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dikemas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bentuk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buku</a:t>
            </a:r>
            <a:r>
              <a:rPr lang="en-US" dirty="0">
                <a:latin typeface="+mn-lt"/>
              </a:rPr>
              <a:t> ajar, agar </a:t>
            </a:r>
            <a:r>
              <a:rPr lang="en-US" dirty="0" err="1">
                <a:latin typeface="+mn-lt"/>
              </a:rPr>
              <a:t>mahasiswa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tetap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terbawa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khasanah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perkembangan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ilmu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terbaru</a:t>
            </a:r>
            <a:endParaRPr lang="en-US" dirty="0">
              <a:latin typeface="+mn-lt"/>
            </a:endParaRPr>
          </a:p>
          <a:p>
            <a:pPr marL="457200" indent="-457200">
              <a:buFontTx/>
              <a:buAutoNum type="alphaLcPeriod"/>
              <a:defRPr/>
            </a:pP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menggabungkan</a:t>
            </a:r>
            <a:r>
              <a:rPr lang="en-US" dirty="0">
                <a:latin typeface="+mn-lt"/>
              </a:rPr>
              <a:t> hsl2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dgn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berbagai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teori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sudah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ada</a:t>
            </a:r>
            <a:r>
              <a:rPr lang="en-US" dirty="0">
                <a:latin typeface="+mn-lt"/>
              </a:rPr>
              <a:t>, </a:t>
            </a:r>
            <a:r>
              <a:rPr lang="en-US" dirty="0" err="1">
                <a:latin typeface="+mn-lt"/>
              </a:rPr>
              <a:t>dpt</a:t>
            </a:r>
            <a:r>
              <a:rPr lang="en-US" dirty="0">
                <a:latin typeface="+mn-lt"/>
              </a:rPr>
              <a:t> pula </a:t>
            </a:r>
            <a:r>
              <a:rPr lang="en-US" dirty="0" err="1">
                <a:latin typeface="+mn-lt"/>
              </a:rPr>
              <a:t>hsl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penelitian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disatukan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dlm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sebuah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buku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teks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yg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komprehensif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569794CC-8EE0-4FC6-92AF-48A339977F4F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914400" y="228600"/>
            <a:ext cx="190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orbel" pitchFamily="34" charset="0"/>
              </a:rPr>
              <a:t>Sementara,</a:t>
            </a: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2743200" y="228600"/>
            <a:ext cx="6477000" cy="523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latin typeface="Corbel" pitchFamily="34" charset="0"/>
              </a:rPr>
              <a:t>Penelitian dlm Ilmu2 Sosial, Seni &amp; Budaya</a:t>
            </a:r>
          </a:p>
        </p:txBody>
      </p:sp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5943600" y="985838"/>
            <a:ext cx="1600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Diarahkan</a:t>
            </a:r>
          </a:p>
        </p:txBody>
      </p:sp>
      <p:sp>
        <p:nvSpPr>
          <p:cNvPr id="12294" name="TextBox 8"/>
          <p:cNvSpPr txBox="1">
            <a:spLocks noChangeArrowheads="1"/>
          </p:cNvSpPr>
          <p:nvPr/>
        </p:nvSpPr>
        <p:spPr bwMode="auto">
          <a:xfrm>
            <a:off x="1066800" y="1600200"/>
            <a:ext cx="929640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rabicPeriod"/>
            </a:pPr>
            <a:r>
              <a:rPr lang="en-US" sz="2400">
                <a:latin typeface="Corbel" pitchFamily="34" charset="0"/>
              </a:rPr>
              <a:t>Mengembangkan &amp; memperkuat seni &amp; budaya bangsa sbg bagian dari :</a:t>
            </a:r>
          </a:p>
          <a:p>
            <a:pPr marL="457200" indent="-457200"/>
            <a:r>
              <a:rPr lang="en-US" sz="2400">
                <a:latin typeface="Corbel" pitchFamily="34" charset="0"/>
              </a:rPr>
              <a:t>	-  pembangunan karakter &amp; jati diri</a:t>
            </a:r>
          </a:p>
          <a:p>
            <a:pPr marL="457200" indent="-457200"/>
            <a:r>
              <a:rPr lang="en-US" sz="2400">
                <a:latin typeface="Corbel" pitchFamily="34" charset="0"/>
              </a:rPr>
              <a:t>	-  keunggulan bangsa</a:t>
            </a:r>
          </a:p>
          <a:p>
            <a:pPr marL="457200" indent="-457200">
              <a:buFont typeface="Consolas" pitchFamily="49" charset="0"/>
              <a:buAutoNum type="arabicPeriod" startAt="2"/>
            </a:pPr>
            <a:r>
              <a:rPr lang="en-US" sz="2400">
                <a:latin typeface="Corbel" pitchFamily="34" charset="0"/>
              </a:rPr>
              <a:t>Memperkuat kekayaan ragam &amp; warisan seni &amp; budaya, agar diakui dunia internasional (UNESCO)</a:t>
            </a:r>
          </a:p>
          <a:p>
            <a:pPr marL="457200" indent="-457200">
              <a:buFont typeface="Consolas" pitchFamily="49" charset="0"/>
              <a:buAutoNum type="arabicPeriod" startAt="2"/>
            </a:pPr>
            <a:r>
              <a:rPr lang="en-US" sz="2400">
                <a:latin typeface="Corbel" pitchFamily="34" charset="0"/>
              </a:rPr>
              <a:t>Membangun Industri kreatif berbasis riset dgn ragam warisan seni budaya bangsa utk :</a:t>
            </a:r>
          </a:p>
          <a:p>
            <a:pPr marL="457200" indent="-457200"/>
            <a:r>
              <a:rPr lang="en-US" sz="2400">
                <a:latin typeface="Corbel" pitchFamily="34" charset="0"/>
              </a:rPr>
              <a:t>	-  konservasi</a:t>
            </a:r>
          </a:p>
          <a:p>
            <a:pPr marL="457200" indent="-457200"/>
            <a:r>
              <a:rPr lang="en-US" sz="2400">
                <a:latin typeface="Corbel" pitchFamily="34" charset="0"/>
              </a:rPr>
              <a:t>	-  revitalisasi</a:t>
            </a:r>
          </a:p>
          <a:p>
            <a:pPr marL="457200" indent="-457200"/>
            <a:r>
              <a:rPr lang="en-US" sz="2400">
                <a:latin typeface="Corbel" pitchFamily="34" charset="0"/>
              </a:rPr>
              <a:t>	-  </a:t>
            </a:r>
            <a:r>
              <a:rPr lang="en-US" sz="2400" u="sng">
                <a:latin typeface="Corbel" pitchFamily="34" charset="0"/>
              </a:rPr>
              <a:t>nilai tambah</a:t>
            </a:r>
          </a:p>
        </p:txBody>
      </p:sp>
      <p:sp>
        <p:nvSpPr>
          <p:cNvPr id="10" name="Down Arrow 9"/>
          <p:cNvSpPr/>
          <p:nvPr/>
        </p:nvSpPr>
        <p:spPr>
          <a:xfrm>
            <a:off x="5532438" y="854075"/>
            <a:ext cx="457200" cy="762000"/>
          </a:xfrm>
          <a:prstGeom prst="down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296" name="TextBox 10"/>
          <p:cNvSpPr txBox="1">
            <a:spLocks noChangeArrowheads="1"/>
          </p:cNvSpPr>
          <p:nvPr/>
        </p:nvSpPr>
        <p:spPr bwMode="auto">
          <a:xfrm>
            <a:off x="3200400" y="6027738"/>
            <a:ext cx="6858000" cy="8302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en-US" sz="2400" i="1">
                <a:latin typeface="Corbel" pitchFamily="34" charset="0"/>
              </a:rPr>
              <a:t>Intangible</a:t>
            </a:r>
            <a:r>
              <a:rPr lang="en-US" sz="2400">
                <a:latin typeface="Corbel" pitchFamily="34" charset="0"/>
              </a:rPr>
              <a:t> (citra, karakter &amp; pemersatu bangsa)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sz="2400" i="1">
                <a:latin typeface="Corbel" pitchFamily="34" charset="0"/>
              </a:rPr>
              <a:t>Tangible</a:t>
            </a:r>
            <a:r>
              <a:rPr lang="en-US" sz="2400">
                <a:latin typeface="Corbel" pitchFamily="34" charset="0"/>
              </a:rPr>
              <a:t> (industri kreatif)</a:t>
            </a:r>
          </a:p>
        </p:txBody>
      </p:sp>
      <p:cxnSp>
        <p:nvCxnSpPr>
          <p:cNvPr id="19" name="Shape 18"/>
          <p:cNvCxnSpPr>
            <a:endCxn id="12296" idx="1"/>
          </p:cNvCxnSpPr>
          <p:nvPr/>
        </p:nvCxnSpPr>
        <p:spPr>
          <a:xfrm rot="16200000" flipH="1">
            <a:off x="2493962" y="5735638"/>
            <a:ext cx="803275" cy="609600"/>
          </a:xfrm>
          <a:prstGeom prst="bentConnector2">
            <a:avLst/>
          </a:prstGeom>
          <a:ln w="25400">
            <a:solidFill>
              <a:srgbClr val="FF00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0AF1CC-ACBA-4947-875D-4041C77EBE93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25495" y="3424535"/>
            <a:ext cx="394210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d-ID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LAMPIRAN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4B9B1C-C0F0-47B2-814D-F57735A02F33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pic>
        <p:nvPicPr>
          <p:cNvPr id="58371" name="Picture 2" descr="E:\My Documents\My Pictures\2011-10-11\SPMPPT 2 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01600"/>
            <a:ext cx="5562600" cy="759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A92531-0834-4FD4-B885-A8E11C8D8E53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pic>
        <p:nvPicPr>
          <p:cNvPr id="59395" name="Picture 2" descr="E:\My Documents\My Pictures\2011-10-11\SPMPPT 2 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00013"/>
            <a:ext cx="5410200" cy="759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6847A4-6CA3-4ECA-8951-9A083207DAAC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pic>
        <p:nvPicPr>
          <p:cNvPr id="60419" name="Picture 2" descr="E:\My Documents\My Pictures\2011-10-11\SPMPPT 2 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828800"/>
            <a:ext cx="9356725" cy="407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1F66BE-9B3C-4373-950F-BBFCDE1CFE74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pic>
        <p:nvPicPr>
          <p:cNvPr id="61443" name="Picture 2" descr="E:\My Documents\My Pictures\2011-10-11\SPMPPT 2 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36538"/>
            <a:ext cx="5410200" cy="719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61DB98-AAB1-40DE-A1FB-444A3D04DF0B}" type="slidenum">
              <a:rPr lang="en-US" smtClean="0"/>
              <a:pPr>
                <a:defRPr/>
              </a:pPr>
              <a:t>55</a:t>
            </a:fld>
            <a:endParaRPr lang="en-US"/>
          </a:p>
        </p:txBody>
      </p:sp>
      <p:pic>
        <p:nvPicPr>
          <p:cNvPr id="62467" name="Picture 2" descr="E:\My Documents\My Pictures\2011-10-11\SPMPPT 2 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63500"/>
            <a:ext cx="5638800" cy="763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25FC8D-D1DB-4ED0-8034-A92F77F9DCA0}" type="slidenum">
              <a:rPr lang="en-US" smtClean="0"/>
              <a:pPr>
                <a:defRPr/>
              </a:pPr>
              <a:t>56</a:t>
            </a:fld>
            <a:endParaRPr lang="en-US"/>
          </a:p>
        </p:txBody>
      </p:sp>
      <p:pic>
        <p:nvPicPr>
          <p:cNvPr id="63491" name="Picture 2" descr="E:\My Documents\My Pictures\2011-10-11\SPMPPT 2 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6813" y="41275"/>
            <a:ext cx="5868987" cy="765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B04A1-8BD9-4D4A-824F-31474F277FD7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  <p:pic>
        <p:nvPicPr>
          <p:cNvPr id="64515" name="Picture 2" descr="E:\My Documents\My Pictures\2011-10-11\SPMPPT 2 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09538"/>
            <a:ext cx="6096000" cy="743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8A637C-9374-4CBE-B696-9198C7FD4516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  <p:pic>
        <p:nvPicPr>
          <p:cNvPr id="65539" name="Picture 2" descr="E:\My Documents\My Pictures\2011-10-11\SPMPPT 2 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44475"/>
            <a:ext cx="5715000" cy="718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3D6F2-CBE1-416C-A2F7-F1AE4C21F62C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" y="2057400"/>
            <a:ext cx="9144000" cy="2895600"/>
          </a:xfrm>
          <a:prstGeom prst="rect">
            <a:avLst/>
          </a:prstGeom>
          <a:noFill/>
        </p:spPr>
        <p:txBody>
          <a:bodyPr wrap="none">
            <a:prstTxWarp prst="textInflate">
              <a:avLst>
                <a:gd name="adj" fmla="val 20000"/>
              </a:avLst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en-US" sz="7200" b="1" spc="150" dirty="0">
                <a:ln w="11430">
                  <a:solidFill>
                    <a:srgbClr val="FFC000"/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Bernard MT Condensed" pitchFamily="18" charset="0"/>
              </a:rPr>
              <a:t>TERIMA KASIH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F543932F-EBA8-48E5-9AAB-BDB95A79B3C1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838200" y="228600"/>
            <a:ext cx="62484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2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Penelitian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&amp;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Pengembangan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u="sng" dirty="0" err="1">
                <a:solidFill>
                  <a:srgbClr val="FFFF00"/>
                </a:solidFill>
                <a:latin typeface="Corbel" pitchFamily="34" charset="0"/>
              </a:rPr>
              <a:t>Pascasarjana</a:t>
            </a:r>
            <a:endParaRPr lang="en-US" sz="2400" b="1" u="sng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2819400" y="985838"/>
            <a:ext cx="5181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Di negara maju : selalu terkait (S2 &amp; S3)</a:t>
            </a:r>
          </a:p>
        </p:txBody>
      </p:sp>
      <p:sp>
        <p:nvSpPr>
          <p:cNvPr id="7" name="Down Arrow 6"/>
          <p:cNvSpPr/>
          <p:nvPr/>
        </p:nvSpPr>
        <p:spPr>
          <a:xfrm>
            <a:off x="5867400" y="625475"/>
            <a:ext cx="304800" cy="457200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318" name="TextBox 7"/>
          <p:cNvSpPr txBox="1">
            <a:spLocks noChangeArrowheads="1"/>
          </p:cNvSpPr>
          <p:nvPr/>
        </p:nvSpPr>
        <p:spPr bwMode="auto">
          <a:xfrm>
            <a:off x="1539875" y="1524000"/>
            <a:ext cx="2133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2400">
                <a:latin typeface="Corbel" pitchFamily="34" charset="0"/>
              </a:rPr>
              <a:t>2 tujuan dasar :</a:t>
            </a:r>
          </a:p>
        </p:txBody>
      </p:sp>
      <p:sp>
        <p:nvSpPr>
          <p:cNvPr id="13319" name="TextBox 8"/>
          <p:cNvSpPr txBox="1">
            <a:spLocks noChangeArrowheads="1"/>
          </p:cNvSpPr>
          <p:nvPr/>
        </p:nvSpPr>
        <p:spPr bwMode="auto">
          <a:xfrm>
            <a:off x="3733800" y="1562100"/>
            <a:ext cx="5638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       pengetahuan &amp; teknologi</a:t>
            </a:r>
          </a:p>
          <a:p>
            <a:pPr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       SDM peneliti	fungsi pendidikan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3962400" y="1736725"/>
            <a:ext cx="381000" cy="762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 flipH="1" flipV="1">
            <a:off x="3962400" y="2103438"/>
            <a:ext cx="381000" cy="762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6019800" y="2209800"/>
            <a:ext cx="685800" cy="1588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lowchart: Terminator 14"/>
          <p:cNvSpPr/>
          <p:nvPr/>
        </p:nvSpPr>
        <p:spPr>
          <a:xfrm>
            <a:off x="1066800" y="2514600"/>
            <a:ext cx="6858000" cy="533400"/>
          </a:xfrm>
          <a:prstGeom prst="flowChartTermina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Inti</a:t>
            </a:r>
            <a:r>
              <a:rPr lang="en-US" sz="2400" b="1" dirty="0"/>
              <a:t> </a:t>
            </a:r>
            <a:r>
              <a:rPr lang="en-US" sz="2400" b="1" dirty="0" err="1"/>
              <a:t>pengembangan</a:t>
            </a:r>
            <a:r>
              <a:rPr lang="en-US" sz="2400" b="1" dirty="0"/>
              <a:t> </a:t>
            </a:r>
            <a:r>
              <a:rPr lang="en-US" sz="2400" b="1" dirty="0" err="1"/>
              <a:t>kapasitas</a:t>
            </a:r>
            <a:r>
              <a:rPr lang="en-US" sz="2400" b="1" dirty="0"/>
              <a:t> </a:t>
            </a:r>
            <a:r>
              <a:rPr lang="en-US" sz="2400" b="1" dirty="0" err="1"/>
              <a:t>penelitian</a:t>
            </a:r>
            <a:r>
              <a:rPr lang="en-US" sz="2400" b="1" dirty="0"/>
              <a:t> </a:t>
            </a:r>
            <a:r>
              <a:rPr lang="en-US" sz="2400" b="1" dirty="0" err="1"/>
              <a:t>di</a:t>
            </a:r>
            <a:r>
              <a:rPr lang="en-US" sz="2400" b="1" dirty="0"/>
              <a:t> PT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1218406" y="1204119"/>
            <a:ext cx="1006475" cy="1588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137320" y="1691481"/>
            <a:ext cx="2011362" cy="3175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6" name="TextBox 25"/>
          <p:cNvSpPr txBox="1">
            <a:spLocks noChangeArrowheads="1"/>
          </p:cNvSpPr>
          <p:nvPr/>
        </p:nvSpPr>
        <p:spPr bwMode="auto">
          <a:xfrm>
            <a:off x="838200" y="3348038"/>
            <a:ext cx="52578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3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Pengembangan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Unggulan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Spesifik</a:t>
            </a:r>
            <a:endParaRPr lang="en-US" sz="2400" b="1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13327" name="TextBox 26"/>
          <p:cNvSpPr txBox="1">
            <a:spLocks noChangeArrowheads="1"/>
          </p:cNvSpPr>
          <p:nvPr/>
        </p:nvSpPr>
        <p:spPr bwMode="auto">
          <a:xfrm>
            <a:off x="6248400" y="3886200"/>
            <a:ext cx="3276600" cy="12001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Bermuara spesifik, satu arah &amp; jelas, bermakna &amp; berguna bagi masy.</a:t>
            </a:r>
          </a:p>
        </p:txBody>
      </p:sp>
      <p:cxnSp>
        <p:nvCxnSpPr>
          <p:cNvPr id="29" name="Shape 28"/>
          <p:cNvCxnSpPr>
            <a:stCxn id="13326" idx="3"/>
            <a:endCxn id="13327" idx="0"/>
          </p:cNvCxnSpPr>
          <p:nvPr/>
        </p:nvCxnSpPr>
        <p:spPr>
          <a:xfrm>
            <a:off x="6096000" y="3579813"/>
            <a:ext cx="1790700" cy="306387"/>
          </a:xfrm>
          <a:prstGeom prst="bentConnector2">
            <a:avLst/>
          </a:prstGeom>
          <a:ln w="317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990600" y="3962400"/>
            <a:ext cx="25908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Konsistensi</a:t>
            </a:r>
            <a:r>
              <a:rPr lang="en-US" sz="2400" dirty="0"/>
              <a:t> </a:t>
            </a:r>
            <a:r>
              <a:rPr lang="en-US" sz="2400" dirty="0" err="1"/>
              <a:t>dlm</a:t>
            </a:r>
            <a:r>
              <a:rPr lang="en-US" sz="2400" dirty="0"/>
              <a:t> </a:t>
            </a:r>
            <a:r>
              <a:rPr lang="en-US" sz="2400" dirty="0" err="1"/>
              <a:t>implementasi</a:t>
            </a:r>
            <a:r>
              <a:rPr lang="en-US" sz="2400" dirty="0"/>
              <a:t> </a:t>
            </a:r>
            <a:r>
              <a:rPr lang="en-US" sz="2400" dirty="0" err="1"/>
              <a:t>prioritas</a:t>
            </a:r>
            <a:r>
              <a:rPr lang="en-US" sz="2400" dirty="0"/>
              <a:t> </a:t>
            </a:r>
            <a:r>
              <a:rPr lang="en-US" sz="2400" dirty="0" err="1"/>
              <a:t>nasional</a:t>
            </a:r>
            <a:endParaRPr lang="en-US" sz="2400" dirty="0"/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3429000" y="4572000"/>
            <a:ext cx="2667000" cy="1588"/>
          </a:xfrm>
          <a:prstGeom prst="straightConnector1">
            <a:avLst/>
          </a:prstGeom>
          <a:ln w="3175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Terminator 33"/>
          <p:cNvSpPr/>
          <p:nvPr/>
        </p:nvSpPr>
        <p:spPr>
          <a:xfrm>
            <a:off x="4191000" y="5181600"/>
            <a:ext cx="6477000" cy="914400"/>
          </a:xfrm>
          <a:prstGeom prst="flowChartTerminator">
            <a:avLst/>
          </a:prstGeom>
          <a:solidFill>
            <a:schemeClr val="accent4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Didukung</a:t>
            </a:r>
            <a:r>
              <a:rPr lang="en-US" sz="2400" dirty="0"/>
              <a:t> :</a:t>
            </a:r>
          </a:p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pendanaan</a:t>
            </a:r>
            <a:r>
              <a:rPr lang="en-US" sz="2400" dirty="0"/>
              <a:t> </a:t>
            </a:r>
            <a:r>
              <a:rPr lang="en-US" sz="2400" dirty="0" err="1"/>
              <a:t>yg</a:t>
            </a:r>
            <a:r>
              <a:rPr lang="en-US" sz="2400" dirty="0"/>
              <a:t> </a:t>
            </a:r>
            <a:r>
              <a:rPr lang="en-US" sz="2400" dirty="0" err="1"/>
              <a:t>sehat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kompetitif</a:t>
            </a:r>
            <a:endParaRPr lang="en-US" sz="2400" dirty="0"/>
          </a:p>
        </p:txBody>
      </p:sp>
      <p:cxnSp>
        <p:nvCxnSpPr>
          <p:cNvPr id="36" name="Shape 35"/>
          <p:cNvCxnSpPr>
            <a:stCxn id="34" idx="1"/>
            <a:endCxn id="31" idx="2"/>
          </p:cNvCxnSpPr>
          <p:nvPr/>
        </p:nvCxnSpPr>
        <p:spPr>
          <a:xfrm rot="10800000">
            <a:off x="2286000" y="5181600"/>
            <a:ext cx="1905000" cy="457200"/>
          </a:xfrm>
          <a:prstGeom prst="bentConnector2">
            <a:avLst/>
          </a:prstGeom>
          <a:ln w="3175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Left Bracket 36"/>
          <p:cNvSpPr/>
          <p:nvPr/>
        </p:nvSpPr>
        <p:spPr>
          <a:xfrm rot="16200000">
            <a:off x="5581650" y="1123950"/>
            <a:ext cx="419100" cy="9906000"/>
          </a:xfrm>
          <a:prstGeom prst="leftBracket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838200" y="6705600"/>
            <a:ext cx="4495800" cy="838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    Pusat2 </a:t>
            </a:r>
            <a:r>
              <a:rPr lang="en-US" sz="2800" dirty="0" err="1"/>
              <a:t>unggulan</a:t>
            </a:r>
            <a:endParaRPr lang="en-US" sz="2800" dirty="0"/>
          </a:p>
        </p:txBody>
      </p:sp>
      <p:cxnSp>
        <p:nvCxnSpPr>
          <p:cNvPr id="39" name="Straight Arrow Connector 38"/>
          <p:cNvCxnSpPr/>
          <p:nvPr/>
        </p:nvCxnSpPr>
        <p:spPr>
          <a:xfrm rot="5400000" flipH="1" flipV="1">
            <a:off x="1646238" y="6964363"/>
            <a:ext cx="381000" cy="7620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Down Arrow 39"/>
          <p:cNvSpPr/>
          <p:nvPr/>
        </p:nvSpPr>
        <p:spPr>
          <a:xfrm>
            <a:off x="2743200" y="6324600"/>
            <a:ext cx="838200" cy="3810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Flowchart: Alternate Process 40"/>
          <p:cNvSpPr/>
          <p:nvPr/>
        </p:nvSpPr>
        <p:spPr>
          <a:xfrm>
            <a:off x="6797675" y="6765925"/>
            <a:ext cx="2209800" cy="685800"/>
          </a:xfrm>
          <a:prstGeom prst="flowChartAlternateProcess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/>
              <a:t>Peta</a:t>
            </a:r>
            <a:r>
              <a:rPr lang="en-US" sz="2800" b="1" dirty="0"/>
              <a:t> </a:t>
            </a:r>
            <a:r>
              <a:rPr lang="en-US" sz="2800" b="1" dirty="0" err="1"/>
              <a:t>Jalan</a:t>
            </a:r>
            <a:endParaRPr lang="en-US" sz="2800" b="1" dirty="0"/>
          </a:p>
        </p:txBody>
      </p:sp>
      <p:sp>
        <p:nvSpPr>
          <p:cNvPr id="42" name="Striped Right Arrow 41"/>
          <p:cNvSpPr/>
          <p:nvPr/>
        </p:nvSpPr>
        <p:spPr>
          <a:xfrm>
            <a:off x="5470525" y="6705600"/>
            <a:ext cx="1219200" cy="762000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83B158B9-0491-4E09-BD43-E23B8E56C8E7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990600" y="228600"/>
            <a:ext cx="35814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4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Pendanaan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Penelitian</a:t>
            </a:r>
            <a:endParaRPr lang="en-US" sz="2400" b="1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2819400" y="944563"/>
            <a:ext cx="990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orbel" pitchFamily="34" charset="0"/>
              </a:rPr>
              <a:t>Dasar</a:t>
            </a: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1905000" y="1379538"/>
            <a:ext cx="5410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Prioritas Penelitian  Nasional &amp;</a:t>
            </a:r>
          </a:p>
          <a:p>
            <a:r>
              <a:rPr lang="en-US" sz="2400">
                <a:latin typeface="Corbel" pitchFamily="34" charset="0"/>
              </a:rPr>
              <a:t>Pengembangan IPTEKSB secara universal</a:t>
            </a:r>
          </a:p>
        </p:txBody>
      </p:sp>
      <p:sp>
        <p:nvSpPr>
          <p:cNvPr id="14342" name="TextBox 7"/>
          <p:cNvSpPr txBox="1">
            <a:spLocks noChangeArrowheads="1"/>
          </p:cNvSpPr>
          <p:nvPr/>
        </p:nvSpPr>
        <p:spPr bwMode="auto">
          <a:xfrm>
            <a:off x="1447800" y="2438400"/>
            <a:ext cx="38862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Tema (nasional)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       Kompetensi dosen </a:t>
            </a:r>
          </a:p>
          <a:p>
            <a:pPr marL="457200" indent="-457200"/>
            <a:endParaRPr lang="en-US" sz="2400">
              <a:latin typeface="Corbel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Target </a:t>
            </a:r>
            <a:r>
              <a:rPr lang="en-US" sz="2400" i="1">
                <a:latin typeface="Corbel" pitchFamily="34" charset="0"/>
              </a:rPr>
              <a:t>output</a:t>
            </a:r>
            <a:r>
              <a:rPr lang="en-US" sz="2400">
                <a:latin typeface="Corbel" pitchFamily="34" charset="0"/>
              </a:rPr>
              <a:t> &amp; </a:t>
            </a:r>
            <a:r>
              <a:rPr lang="en-US" sz="2400" i="1">
                <a:latin typeface="Corbel" pitchFamily="34" charset="0"/>
              </a:rPr>
              <a:t>outcome</a:t>
            </a:r>
          </a:p>
          <a:p>
            <a:pPr marL="457200" indent="-457200">
              <a:buFont typeface="Wingdings" pitchFamily="2" charset="2"/>
              <a:buChar char="ü"/>
            </a:pPr>
            <a:r>
              <a:rPr lang="en-US" sz="2400">
                <a:latin typeface="Corbel" pitchFamily="34" charset="0"/>
              </a:rPr>
              <a:t>Kinerja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rot="5400000" flipH="1" flipV="1">
            <a:off x="2087563" y="2925763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867400" y="2743200"/>
            <a:ext cx="2438400" cy="68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/>
              <a:t>Block Grant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5105400" y="2911475"/>
            <a:ext cx="533400" cy="304800"/>
          </a:xfrm>
          <a:prstGeom prst="lef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5303838" y="3581400"/>
            <a:ext cx="1219200" cy="3810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47" name="TextBox 13"/>
          <p:cNvSpPr txBox="1">
            <a:spLocks noChangeArrowheads="1"/>
          </p:cNvSpPr>
          <p:nvPr/>
        </p:nvSpPr>
        <p:spPr bwMode="auto">
          <a:xfrm>
            <a:off x="6553200" y="3505200"/>
            <a:ext cx="3581400" cy="830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      Daya saing PT</a:t>
            </a:r>
          </a:p>
          <a:p>
            <a:pPr algn="ctr"/>
            <a:r>
              <a:rPr lang="en-US" sz="2400">
                <a:latin typeface="Corbel" pitchFamily="34" charset="0"/>
              </a:rPr>
              <a:t>(Nasional &amp; Internasional)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7086600" y="3627438"/>
            <a:ext cx="304800" cy="15240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219200" y="4800600"/>
            <a:ext cx="4648200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+mn-lt"/>
              </a:rPr>
              <a:t>Dana </a:t>
            </a:r>
            <a:r>
              <a:rPr lang="en-US" sz="2800" dirty="0" err="1">
                <a:latin typeface="+mn-lt"/>
              </a:rPr>
              <a:t>kompetitif</a:t>
            </a:r>
            <a:r>
              <a:rPr lang="en-US" sz="2800" dirty="0">
                <a:latin typeface="+mn-lt"/>
              </a:rPr>
              <a:t> :</a:t>
            </a:r>
          </a:p>
          <a:p>
            <a:pPr marL="514350" indent="-514350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dirty="0" err="1">
                <a:latin typeface="+mn-lt"/>
              </a:rPr>
              <a:t>Seleksi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usulan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berkualitas</a:t>
            </a:r>
            <a:endParaRPr lang="en-US" sz="2400" dirty="0">
              <a:latin typeface="+mn-lt"/>
            </a:endParaRPr>
          </a:p>
          <a:p>
            <a:pPr marL="514350" indent="-514350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telaah</a:t>
            </a:r>
            <a:endParaRPr lang="en-US" sz="2400" dirty="0">
              <a:latin typeface="+mn-lt"/>
            </a:endParaRPr>
          </a:p>
          <a:p>
            <a:pPr marL="514350" indent="-514350" defTabSz="992764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2400" dirty="0" err="1">
                <a:latin typeface="+mn-lt"/>
              </a:rPr>
              <a:t>Secara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berjenjang</a:t>
            </a:r>
            <a:endParaRPr lang="en-US" sz="2400" dirty="0">
              <a:latin typeface="+mn-lt"/>
            </a:endParaRPr>
          </a:p>
        </p:txBody>
      </p:sp>
      <p:sp>
        <p:nvSpPr>
          <p:cNvPr id="17" name="Up Arrow 16"/>
          <p:cNvSpPr/>
          <p:nvPr/>
        </p:nvSpPr>
        <p:spPr>
          <a:xfrm>
            <a:off x="2590800" y="777875"/>
            <a:ext cx="228600" cy="669925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rot="5400000" flipH="1" flipV="1">
            <a:off x="854076" y="1584325"/>
            <a:ext cx="1644650" cy="3175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0B312F12-9564-4FD2-906E-3F35B193302E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990600" y="228600"/>
            <a:ext cx="48768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5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Orientasi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pd </a:t>
            </a:r>
            <a:r>
              <a:rPr lang="en-US" sz="2400" b="1" i="1" dirty="0">
                <a:solidFill>
                  <a:srgbClr val="FFFF00"/>
                </a:solidFill>
                <a:latin typeface="Corbel" pitchFamily="34" charset="0"/>
              </a:rPr>
              <a:t>Output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&amp; </a:t>
            </a:r>
            <a:r>
              <a:rPr lang="en-US" sz="2400" b="1" i="1" dirty="0">
                <a:solidFill>
                  <a:srgbClr val="FFFF00"/>
                </a:solidFill>
                <a:latin typeface="Corbel" pitchFamily="34" charset="0"/>
              </a:rPr>
              <a:t>Outcome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1965325" y="1150938"/>
            <a:ext cx="2438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Hasil yg terukur</a:t>
            </a:r>
          </a:p>
          <a:p>
            <a:pPr marL="182563" indent="-182563">
              <a:buFont typeface="Arial" charset="0"/>
              <a:buChar char="•"/>
            </a:pPr>
            <a:r>
              <a:rPr lang="en-US" sz="2400">
                <a:latin typeface="Corbel" pitchFamily="34" charset="0"/>
              </a:rPr>
              <a:t>Evaluasi : </a:t>
            </a:r>
          </a:p>
        </p:txBody>
      </p:sp>
      <p:sp>
        <p:nvSpPr>
          <p:cNvPr id="7" name="Oval 6"/>
          <p:cNvSpPr/>
          <p:nvPr/>
        </p:nvSpPr>
        <p:spPr>
          <a:xfrm>
            <a:off x="2103438" y="1127125"/>
            <a:ext cx="2209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2971801" y="914400"/>
            <a:ext cx="457200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eft Bracket 9"/>
          <p:cNvSpPr/>
          <p:nvPr/>
        </p:nvSpPr>
        <p:spPr>
          <a:xfrm>
            <a:off x="1905000" y="1143000"/>
            <a:ext cx="76200" cy="838200"/>
          </a:xfrm>
          <a:prstGeom prst="leftBracket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368" name="TextBox 10"/>
          <p:cNvSpPr txBox="1">
            <a:spLocks noChangeArrowheads="1"/>
          </p:cNvSpPr>
          <p:nvPr/>
        </p:nvSpPr>
        <p:spPr bwMode="auto">
          <a:xfrm>
            <a:off x="1828800" y="2357438"/>
            <a:ext cx="7162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Publikasi Jurnal ilmiah (Nasional maupun Internasional)</a:t>
            </a:r>
          </a:p>
        </p:txBody>
      </p:sp>
      <p:cxnSp>
        <p:nvCxnSpPr>
          <p:cNvPr id="13" name="Elbow Connector 12"/>
          <p:cNvCxnSpPr>
            <a:stCxn id="10" idx="1"/>
            <a:endCxn id="15368" idx="1"/>
          </p:cNvCxnSpPr>
          <p:nvPr/>
        </p:nvCxnSpPr>
        <p:spPr>
          <a:xfrm rot="10800000" flipV="1">
            <a:off x="1828800" y="1562100"/>
            <a:ext cx="76200" cy="1027113"/>
          </a:xfrm>
          <a:prstGeom prst="bentConnector3">
            <a:avLst>
              <a:gd name="adj1" fmla="val 400000"/>
            </a:avLst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70" name="TextBox 14"/>
          <p:cNvSpPr txBox="1">
            <a:spLocks noChangeArrowheads="1"/>
          </p:cNvSpPr>
          <p:nvPr/>
        </p:nvSpPr>
        <p:spPr bwMode="auto">
          <a:xfrm>
            <a:off x="3505200" y="1577975"/>
            <a:ext cx="342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563" indent="-182563"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Hasil langsung (</a:t>
            </a:r>
            <a:r>
              <a:rPr lang="en-US" i="1">
                <a:latin typeface="Corbel" pitchFamily="34" charset="0"/>
              </a:rPr>
              <a:t>output</a:t>
            </a:r>
            <a:r>
              <a:rPr lang="en-US">
                <a:latin typeface="Corbel" pitchFamily="34" charset="0"/>
              </a:rPr>
              <a:t>)</a:t>
            </a:r>
          </a:p>
          <a:p>
            <a:pPr marL="182563" indent="-182563">
              <a:buFont typeface="Arial" charset="0"/>
              <a:buChar char="•"/>
            </a:pPr>
            <a:r>
              <a:rPr lang="en-US">
                <a:latin typeface="Corbel" pitchFamily="34" charset="0"/>
              </a:rPr>
              <a:t>Tdk langsung (</a:t>
            </a:r>
            <a:r>
              <a:rPr lang="en-US" i="1">
                <a:latin typeface="Corbel" pitchFamily="34" charset="0"/>
              </a:rPr>
              <a:t>outcome</a:t>
            </a:r>
            <a:r>
              <a:rPr lang="en-US">
                <a:latin typeface="Corbel" pitchFamily="34" charset="0"/>
              </a:rPr>
              <a:t>)</a:t>
            </a:r>
          </a:p>
        </p:txBody>
      </p:sp>
      <p:sp>
        <p:nvSpPr>
          <p:cNvPr id="15371" name="TextBox 15"/>
          <p:cNvSpPr txBox="1">
            <a:spLocks noChangeArrowheads="1"/>
          </p:cNvSpPr>
          <p:nvPr/>
        </p:nvSpPr>
        <p:spPr bwMode="auto">
          <a:xfrm>
            <a:off x="990600" y="2967038"/>
            <a:ext cx="50292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6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Mendorong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Sinergi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&amp;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Kerjasama</a:t>
            </a:r>
            <a:endParaRPr lang="en-US" sz="2400" b="1" i="1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7800" y="3505200"/>
            <a:ext cx="89154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</a:rPr>
              <a:t>Agar </a:t>
            </a:r>
            <a:r>
              <a:rPr lang="en-US" sz="2400" dirty="0" err="1">
                <a:latin typeface="+mn-lt"/>
              </a:rPr>
              <a:t>sumber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dimiliki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berdaya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guna</a:t>
            </a:r>
            <a:r>
              <a:rPr lang="en-US" sz="2400" dirty="0">
                <a:latin typeface="+mn-lt"/>
              </a:rPr>
              <a:t> optimal, </a:t>
            </a:r>
            <a:r>
              <a:rPr lang="en-US" sz="2400" dirty="0" err="1">
                <a:latin typeface="+mn-lt"/>
              </a:rPr>
              <a:t>maka</a:t>
            </a:r>
            <a:r>
              <a:rPr lang="en-US" sz="2400" dirty="0">
                <a:latin typeface="+mn-lt"/>
              </a:rPr>
              <a:t> PT </a:t>
            </a:r>
            <a:r>
              <a:rPr lang="en-US" sz="2400" dirty="0" err="1">
                <a:latin typeface="+mn-lt"/>
              </a:rPr>
              <a:t>didorong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membangun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dpt</a:t>
            </a:r>
            <a:r>
              <a:rPr lang="en-US" sz="2400" dirty="0">
                <a:latin typeface="+mn-lt"/>
              </a:rPr>
              <a:t> :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Menjamin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aliran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informasi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,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keluar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insitusi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Menjamin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berjalannya</a:t>
            </a:r>
            <a:r>
              <a:rPr lang="en-US" sz="2400" dirty="0">
                <a:latin typeface="+mn-lt"/>
              </a:rPr>
              <a:t> </a:t>
            </a:r>
            <a:r>
              <a:rPr lang="en-US" sz="2400" i="1" dirty="0">
                <a:latin typeface="+mn-lt"/>
              </a:rPr>
              <a:t>resource sharing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insitusi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Memfasilitasi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komunikasi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kerjasama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antar</a:t>
            </a:r>
            <a:r>
              <a:rPr lang="en-US" sz="2400" dirty="0">
                <a:latin typeface="+mn-lt"/>
              </a:rPr>
              <a:t> unit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Mendiseminasi</a:t>
            </a:r>
            <a:r>
              <a:rPr lang="en-US" sz="2400" dirty="0">
                <a:latin typeface="+mn-lt"/>
              </a:rPr>
              <a:t> hsl2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kepakaran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baik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dlm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insitusi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maupun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kpd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masy</a:t>
            </a:r>
            <a:r>
              <a:rPr lang="en-US" sz="2400" dirty="0">
                <a:latin typeface="+mn-lt"/>
              </a:rPr>
              <a:t>., </a:t>
            </a:r>
            <a:r>
              <a:rPr lang="en-US" sz="2400" dirty="0" err="1">
                <a:latin typeface="+mn-lt"/>
              </a:rPr>
              <a:t>pemerintah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industri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Memfasilitasi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pemanfaatan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sumberdaya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dimiliki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oleh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dari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luar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92188" fontAlgn="base">
              <a:spcBef>
                <a:spcPct val="0"/>
              </a:spcBef>
              <a:spcAft>
                <a:spcPct val="0"/>
              </a:spcAft>
              <a:defRPr/>
            </a:pPr>
            <a:fld id="{A5538D51-1682-4F21-89A9-5DE9183706CF}" type="slidenum">
              <a:rPr lang="en-US" smtClean="0"/>
              <a:pPr defTabSz="992188"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990600" y="228600"/>
            <a:ext cx="4800600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Consolas" pitchFamily="49" charset="0"/>
              <a:buAutoNum type="alphaLcPeriod" startAt="7"/>
            </a:pP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Penelitian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&amp;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Budaya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Akademik</a:t>
            </a:r>
            <a:endParaRPr lang="en-US" sz="2400" b="1" i="1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286000" y="838200"/>
            <a:ext cx="3581400" cy="1447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     </a:t>
            </a:r>
            <a:r>
              <a:rPr lang="en-US" sz="2400" dirty="0" err="1"/>
              <a:t>budaya</a:t>
            </a:r>
            <a:r>
              <a:rPr lang="en-US" sz="2400" dirty="0"/>
              <a:t> </a:t>
            </a:r>
            <a:r>
              <a:rPr lang="en-US" sz="2400" dirty="0" err="1"/>
              <a:t>akademik</a:t>
            </a:r>
            <a:r>
              <a:rPr lang="en-US" sz="2400" dirty="0"/>
              <a:t> </a:t>
            </a:r>
            <a:r>
              <a:rPr lang="en-US" sz="2400" dirty="0" err="1"/>
              <a:t>yg</a:t>
            </a:r>
            <a:r>
              <a:rPr lang="en-US" sz="2400" dirty="0"/>
              <a:t> </a:t>
            </a:r>
            <a:r>
              <a:rPr lang="en-US" sz="2400" dirty="0" err="1"/>
              <a:t>sehat</a:t>
            </a:r>
            <a:r>
              <a:rPr lang="en-US" sz="2400" dirty="0"/>
              <a:t> </a:t>
            </a:r>
            <a:r>
              <a:rPr lang="en-US" sz="2400" dirty="0" err="1"/>
              <a:t>di</a:t>
            </a:r>
            <a:r>
              <a:rPr lang="en-US" sz="2400" dirty="0"/>
              <a:t> </a:t>
            </a:r>
            <a:r>
              <a:rPr lang="en-US" sz="2400" dirty="0" err="1"/>
              <a:t>lingkungan</a:t>
            </a:r>
            <a:r>
              <a:rPr lang="en-US" sz="2400" dirty="0"/>
              <a:t> PT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5400000" flipH="1" flipV="1">
            <a:off x="2628900" y="1257300"/>
            <a:ext cx="381000" cy="1524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6096000" y="2286000"/>
            <a:ext cx="2133600" cy="8382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/>
              <a:t>Insentif</a:t>
            </a:r>
            <a:endParaRPr lang="en-US" sz="2800" b="1" dirty="0"/>
          </a:p>
        </p:txBody>
      </p:sp>
      <p:cxnSp>
        <p:nvCxnSpPr>
          <p:cNvPr id="11" name="Shape 10"/>
          <p:cNvCxnSpPr>
            <a:stCxn id="9" idx="2"/>
            <a:endCxn id="6" idx="2"/>
          </p:cNvCxnSpPr>
          <p:nvPr/>
        </p:nvCxnSpPr>
        <p:spPr>
          <a:xfrm rot="10800000">
            <a:off x="4076700" y="2286000"/>
            <a:ext cx="2019300" cy="419100"/>
          </a:xfrm>
          <a:prstGeom prst="curvedConnector2">
            <a:avLst/>
          </a:prstGeom>
          <a:ln w="38100">
            <a:solidFill>
              <a:srgbClr val="FFFF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2" name="TextBox 13"/>
          <p:cNvSpPr txBox="1">
            <a:spLocks noChangeArrowheads="1"/>
          </p:cNvSpPr>
          <p:nvPr/>
        </p:nvSpPr>
        <p:spPr bwMode="auto">
          <a:xfrm>
            <a:off x="990600" y="3348038"/>
            <a:ext cx="4419600" cy="461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id-ID" sz="2400" b="1" dirty="0" smtClean="0">
                <a:solidFill>
                  <a:srgbClr val="FFFF00"/>
                </a:solidFill>
                <a:latin typeface="Corbel" pitchFamily="34" charset="0"/>
              </a:rPr>
              <a:t>h.  </a:t>
            </a:r>
            <a:r>
              <a:rPr lang="en-US" sz="2400" b="1" dirty="0" err="1" smtClean="0">
                <a:solidFill>
                  <a:srgbClr val="FFFF00"/>
                </a:solidFill>
                <a:latin typeface="Corbel" pitchFamily="34" charset="0"/>
              </a:rPr>
              <a:t>Penjaminan</a:t>
            </a:r>
            <a:r>
              <a:rPr lang="en-US" sz="2400" b="1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Mutu</a:t>
            </a:r>
            <a:r>
              <a:rPr lang="en-US" sz="2400" b="1" dirty="0">
                <a:solidFill>
                  <a:srgbClr val="FFFF00"/>
                </a:solidFill>
                <a:latin typeface="Corbel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Corbel" pitchFamily="34" charset="0"/>
              </a:rPr>
              <a:t>Penelitian</a:t>
            </a:r>
            <a:endParaRPr lang="en-US" sz="2400" b="1" i="1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7800" y="3886200"/>
            <a:ext cx="89154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9276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err="1">
                <a:latin typeface="+mn-lt"/>
              </a:rPr>
              <a:t>Ditjen</a:t>
            </a:r>
            <a:r>
              <a:rPr lang="en-US" sz="2400" dirty="0">
                <a:latin typeface="+mn-lt"/>
              </a:rPr>
              <a:t> DIKTI </a:t>
            </a:r>
            <a:r>
              <a:rPr lang="en-US" sz="2400" dirty="0" err="1">
                <a:latin typeface="+mn-lt"/>
              </a:rPr>
              <a:t>mengembangkan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penjaminan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mutu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yg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meliputi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siklus</a:t>
            </a:r>
            <a:r>
              <a:rPr lang="en-US" sz="2400" dirty="0">
                <a:latin typeface="+mn-lt"/>
              </a:rPr>
              <a:t> :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Perencanaan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Pendanaan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Sistem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seleksi</a:t>
            </a:r>
            <a:r>
              <a:rPr lang="en-US" sz="2400" dirty="0">
                <a:latin typeface="+mn-lt"/>
              </a:rPr>
              <a:t> proposal</a:t>
            </a: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Pelaksanaan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Pemantauan</a:t>
            </a:r>
            <a:r>
              <a:rPr lang="en-US" sz="2400" dirty="0">
                <a:latin typeface="+mn-lt"/>
              </a:rPr>
              <a:t> &amp; </a:t>
            </a:r>
            <a:r>
              <a:rPr lang="en-US" sz="2400" dirty="0" err="1">
                <a:latin typeface="+mn-lt"/>
              </a:rPr>
              <a:t>evaluasi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Pengelolaan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hsl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endParaRPr lang="en-US" sz="2400" dirty="0">
              <a:latin typeface="+mn-lt"/>
            </a:endParaRPr>
          </a:p>
          <a:p>
            <a:pPr marL="457200" indent="-457200" defTabSz="992764" fontAlgn="auto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  <a:defRPr/>
            </a:pPr>
            <a:r>
              <a:rPr lang="en-US" sz="2400" dirty="0" err="1">
                <a:latin typeface="+mn-lt"/>
              </a:rPr>
              <a:t>Tindak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lanjut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hsl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penelitian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baik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HaKI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maupun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utk</a:t>
            </a:r>
            <a:r>
              <a:rPr lang="en-US" sz="2400" dirty="0">
                <a:latin typeface="+mn-lt"/>
              </a:rPr>
              <a:t> </a:t>
            </a:r>
            <a:r>
              <a:rPr lang="en-US" sz="2400" dirty="0" err="1">
                <a:latin typeface="+mn-lt"/>
              </a:rPr>
              <a:t>diseminasi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400" dirty="0" err="1" smtClean="0"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2936194</TotalTime>
  <Words>3059</Words>
  <Application>Microsoft Office PowerPoint</Application>
  <PresentationFormat>Custom</PresentationFormat>
  <Paragraphs>564</Paragraphs>
  <Slides>59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Metro</vt:lpstr>
      <vt:lpstr>Direktorat Jenderal Pendidikan Tinggi </vt:lpstr>
      <vt:lpstr>BAG. I STRATEGI KEBIJAKAN NASIONAL</vt:lpstr>
      <vt:lpstr>PT  Lembaga Utama Pencipta Inovasi</vt:lpstr>
      <vt:lpstr>KEBIJAKAN DASAR PENGEMBANGAN PENELITIAN</vt:lpstr>
      <vt:lpstr>Slide 5</vt:lpstr>
      <vt:lpstr>Slide 6</vt:lpstr>
      <vt:lpstr>Slide 7</vt:lpstr>
      <vt:lpstr>Slide 8</vt:lpstr>
      <vt:lpstr>Slide 9</vt:lpstr>
      <vt:lpstr>BAG. II SISTEM PENJAMINAN MUTU PENELITIAN PERGURUAN TINGGI DI TINGKAT NASIONAL</vt:lpstr>
      <vt:lpstr>Slide 11</vt:lpstr>
      <vt:lpstr>Slide 12</vt:lpstr>
      <vt:lpstr>Slide 13</vt:lpstr>
      <vt:lpstr>Slide 14</vt:lpstr>
      <vt:lpstr>Slide 15</vt:lpstr>
      <vt:lpstr>Slide 16</vt:lpstr>
      <vt:lpstr>Standar (lanjutan)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BAG. III SISTEM MUTU PENELITIAN DI PERGURUAN TINGGI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PENGEMBANGAN BUDAYA PENELITIAN</vt:lpstr>
      <vt:lpstr>STRUKTUR ORGANISASI &amp; PENGELOLAAN PENJAMINAN MUTU &amp; SUMBERDAYA PENELITIAN</vt:lpstr>
      <vt:lpstr>AUDIT INTERNAL MUTU PENELITIAN</vt:lpstr>
      <vt:lpstr>PENGELOLAAN HASIL PENELITIAN</vt:lpstr>
      <vt:lpstr>PROSEDUR OPERASIONAL STANDAR(POS)</vt:lpstr>
      <vt:lpstr>FORMAT2 PENJAMINAN MUTU PENELITIAN</vt:lpstr>
      <vt:lpstr>BAG. IV BEST PRACTICES PELAKSANAAN KEGIATAN PENELITIAN BERMUTU DI PERGURUAN TINGGI</vt:lpstr>
      <vt:lpstr>Slide 43</vt:lpstr>
      <vt:lpstr>Slide 44</vt:lpstr>
      <vt:lpstr>Slide 45</vt:lpstr>
      <vt:lpstr>Slide 46</vt:lpstr>
      <vt:lpstr>Slide 47</vt:lpstr>
      <vt:lpstr>Diseminasi…… (lanjutan)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REGENTS</dc:creator>
  <cp:lastModifiedBy>user</cp:lastModifiedBy>
  <cp:revision>101</cp:revision>
  <dcterms:created xsi:type="dcterms:W3CDTF">2011-10-11T00:48:03Z</dcterms:created>
  <dcterms:modified xsi:type="dcterms:W3CDTF">2011-11-26T23:35:34Z</dcterms:modified>
</cp:coreProperties>
</file>