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73" r:id="rId3"/>
    <p:sldId id="272" r:id="rId4"/>
    <p:sldId id="267" r:id="rId5"/>
    <p:sldId id="271" r:id="rId6"/>
    <p:sldId id="269" r:id="rId7"/>
    <p:sldId id="270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8" r:id="rId19"/>
    <p:sldId id="289" r:id="rId20"/>
    <p:sldId id="290" r:id="rId21"/>
    <p:sldId id="291" r:id="rId22"/>
    <p:sldId id="292" r:id="rId23"/>
    <p:sldId id="29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8FA5A-4278-4621-B91A-47676594733E}" type="datetimeFigureOut">
              <a:rPr lang="en-GB" smtClean="0"/>
              <a:t>25/10/2011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9A137-D5ED-4C46-A6AF-A18DDAA106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320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06380479-EA7C-4392-B7EA-7C986F56ED8F}" type="slidenum">
              <a:rPr lang="en-GB" smtClean="0"/>
              <a:pPr eaLnBrk="1" hangingPunct="1"/>
              <a:t>13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CC83C09-CBE7-42E5-93FB-07060067402C}" type="slidenum">
              <a:rPr lang="en-GB" smtClean="0"/>
              <a:pPr eaLnBrk="1" hangingPunct="1"/>
              <a:t>14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E2CABCFE-A204-4D02-98E0-4B3E834FA453}" type="slidenum">
              <a:rPr lang="en-GB" smtClean="0"/>
              <a:pPr eaLnBrk="1" hangingPunct="1"/>
              <a:t>15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3180F0DB-1CDE-4290-B508-3A03FB680063}" type="slidenum">
              <a:rPr lang="en-GB" smtClean="0"/>
              <a:pPr eaLnBrk="1" hangingPunct="1"/>
              <a:t>16</a:t>
            </a:fld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3BFBE19-79C6-4C00-92DC-79B205DD49F9}" type="slidenum">
              <a:rPr lang="en-GB" smtClean="0"/>
              <a:pPr eaLnBrk="1" hangingPunct="1"/>
              <a:t>17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B9999D1-A9D4-4E81-8212-FC24DFDCA1A9}" type="datetimeFigureOut">
              <a:rPr lang="en-US" smtClean="0"/>
              <a:pPr/>
              <a:t>10/25/2011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2209800"/>
            <a:ext cx="84582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Proses Sertifikasi Dosen Perguruan Tinggi Swasta di </a:t>
            </a:r>
            <a:r>
              <a:rPr lang="en-US" sz="4400" dirty="0" err="1" smtClean="0"/>
              <a:t>Kopertis</a:t>
            </a:r>
            <a:r>
              <a:rPr lang="en-US" sz="4400" dirty="0" smtClean="0"/>
              <a:t> Wilayah VI</a:t>
            </a:r>
            <a:r>
              <a:rPr lang="id-ID" dirty="0" smtClean="0"/>
              <a:t/>
            </a:r>
            <a:br>
              <a:rPr lang="id-ID" dirty="0" smtClean="0"/>
            </a:br>
            <a:endParaRPr lang="en-US" sz="22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219200" y="5105400"/>
            <a:ext cx="520065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</a:rPr>
              <a:t>Kopertis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</a:rPr>
              <a:t>  Wilayah VI</a:t>
            </a:r>
          </a:p>
          <a:p>
            <a:pPr marL="0" marR="0" lvl="0" indent="0" algn="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lang="en-US" sz="3600" b="1" dirty="0" smtClean="0">
                <a:solidFill>
                  <a:schemeClr val="tx1">
                    <a:tint val="75000"/>
                  </a:schemeClr>
                </a:solidFill>
              </a:rPr>
              <a:t>Tanggal 25 Oktober 2011</a:t>
            </a: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5" name="Picture 2" descr="Logo P&amp;K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510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1390650" y="152400"/>
          <a:ext cx="6229350" cy="655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Visio" r:id="rId3" imgW="3634740" imgH="5344595" progId="">
                  <p:embed/>
                </p:oleObj>
              </mc:Choice>
              <mc:Fallback>
                <p:oleObj name="Visio" r:id="rId3" imgW="3634740" imgH="534459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650" y="152400"/>
                        <a:ext cx="6229350" cy="6553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760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873719"/>
              </p:ext>
            </p:extLst>
          </p:nvPr>
        </p:nvGraphicFramePr>
        <p:xfrm>
          <a:off x="228600" y="638175"/>
          <a:ext cx="8056880" cy="583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Visio" r:id="rId3" imgW="6262726" imgH="4066818" progId="">
                  <p:embed/>
                </p:oleObj>
              </mc:Choice>
              <mc:Fallback>
                <p:oleObj name="Visio" r:id="rId3" imgW="6262726" imgH="4066818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38175"/>
                        <a:ext cx="8056880" cy="5838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404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61975" y="142875"/>
          <a:ext cx="7439025" cy="648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Visio" r:id="rId3" imgW="4390199" imgH="8047936" progId="">
                  <p:embed/>
                </p:oleObj>
              </mc:Choice>
              <mc:Fallback>
                <p:oleObj name="Visio" r:id="rId3" imgW="4390199" imgH="804793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975" y="142875"/>
                        <a:ext cx="7439025" cy="6486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128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CA" sz="4000" dirty="0" smtClean="0">
                <a:solidFill>
                  <a:schemeClr val="tx1"/>
                </a:solidFill>
              </a:rPr>
              <a:t>Hal teknis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29083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Pas Foto harus formal, jelas dan rapi</a:t>
            </a:r>
          </a:p>
          <a:p>
            <a:r>
              <a:rPr lang="en-US" sz="3200" dirty="0" smtClean="0"/>
              <a:t>Lembar pengesahan </a:t>
            </a:r>
            <a:r>
              <a:rPr lang="en-US" sz="3200" dirty="0" err="1" smtClean="0"/>
              <a:t>didownload</a:t>
            </a:r>
            <a:r>
              <a:rPr lang="en-US" sz="3200" dirty="0" smtClean="0"/>
              <a:t>, dicetak dan </a:t>
            </a:r>
            <a:r>
              <a:rPr lang="en-US" sz="3200" dirty="0" err="1" smtClean="0"/>
              <a:t>ditanda</a:t>
            </a:r>
            <a:r>
              <a:rPr lang="en-US" sz="3200" dirty="0" smtClean="0"/>
              <a:t> tangani pimpinan PT, setelah itu di scan dan di upload</a:t>
            </a:r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55463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altLang="zh-TW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mpus Sans ITC" pitchFamily="82" charset="0"/>
              </a:rPr>
              <a:t>PENENTUAN KELULUSAN</a:t>
            </a:r>
            <a:endParaRPr lang="fr-CA" sz="4000" dirty="0" smtClean="0">
              <a:solidFill>
                <a:schemeClr val="tx1"/>
              </a:solidFill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611188" y="1484313"/>
            <a:ext cx="8229600" cy="5113337"/>
          </a:xfrm>
        </p:spPr>
        <p:txBody>
          <a:bodyPr/>
          <a:lstStyle/>
          <a:p>
            <a:pPr marL="538163" indent="-350838" eaLnBrk="1" hangingPunct="1">
              <a:buClr>
                <a:schemeClr val="accent2"/>
              </a:buClr>
              <a:buFont typeface="Arial" charset="0"/>
              <a:buNone/>
              <a:defRPr/>
            </a:pPr>
            <a:r>
              <a:rPr lang="en-US" sz="2400" dirty="0" smtClean="0">
                <a:latin typeface="Albertus Medium" pitchFamily="34" charset="0"/>
              </a:rPr>
              <a:t>Peserta Dinyatakan </a:t>
            </a:r>
            <a:r>
              <a:rPr lang="en-US" sz="2400" b="1" dirty="0" smtClean="0">
                <a:latin typeface="Albertus Medium" pitchFamily="34" charset="0"/>
              </a:rPr>
              <a:t>LULUS </a:t>
            </a:r>
            <a:r>
              <a:rPr lang="en-US" sz="2400" dirty="0" smtClean="0">
                <a:latin typeface="Albertus Medium" pitchFamily="34" charset="0"/>
              </a:rPr>
              <a:t>Jika Memenuhi Kriteria</a:t>
            </a:r>
          </a:p>
          <a:p>
            <a:pPr marL="538163" indent="-350838" eaLnBrk="1" hangingPunct="1">
              <a:buClr>
                <a:schemeClr val="accent2"/>
              </a:buClr>
              <a:buFont typeface="Arial" charset="0"/>
              <a:buNone/>
              <a:defRPr/>
            </a:pPr>
            <a:endParaRPr lang="en-US" sz="2000" dirty="0" smtClean="0">
              <a:latin typeface="Albertus Medium" pitchFamily="34" charset="0"/>
            </a:endParaRPr>
          </a:p>
          <a:p>
            <a:pPr marL="538163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smtClean="0">
                <a:latin typeface="Albertus Medium" pitchFamily="34" charset="0"/>
              </a:rPr>
              <a:t>Untuk instrumen </a:t>
            </a:r>
            <a:r>
              <a:rPr lang="en-US" sz="2400" dirty="0" err="1" smtClean="0">
                <a:latin typeface="Albertus Medium" pitchFamily="34" charset="0"/>
              </a:rPr>
              <a:t>Persepsional</a:t>
            </a:r>
            <a:r>
              <a:rPr lang="en-US" sz="2400" dirty="0" smtClean="0">
                <a:latin typeface="Albertus Medium" pitchFamily="34" charset="0"/>
              </a:rPr>
              <a:t> </a:t>
            </a:r>
          </a:p>
          <a:p>
            <a:pPr marL="1339850" lvl="1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smtClean="0">
                <a:latin typeface="Albertus Medium" pitchFamily="34" charset="0"/>
              </a:rPr>
              <a:t>Tidak ada skor </a:t>
            </a:r>
            <a:r>
              <a:rPr lang="en-US" sz="2400" dirty="0" err="1" smtClean="0">
                <a:latin typeface="Albertus Medium" pitchFamily="34" charset="0"/>
              </a:rPr>
              <a:t>aitem</a:t>
            </a:r>
            <a:r>
              <a:rPr lang="en-US" sz="2400" dirty="0" smtClean="0">
                <a:latin typeface="Albertus Medium" pitchFamily="34" charset="0"/>
              </a:rPr>
              <a:t> ≤ 2.0</a:t>
            </a:r>
          </a:p>
          <a:p>
            <a:pPr marL="1339850" lvl="1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err="1" smtClean="0">
                <a:latin typeface="Albertus Medium" pitchFamily="34" charset="0"/>
              </a:rPr>
              <a:t>Rerata</a:t>
            </a:r>
            <a:r>
              <a:rPr lang="en-US" sz="2400" dirty="0" smtClean="0">
                <a:latin typeface="Albertus Medium" pitchFamily="34" charset="0"/>
              </a:rPr>
              <a:t> skor komponen </a:t>
            </a:r>
            <a:r>
              <a:rPr lang="en-US" sz="2400" dirty="0" err="1" smtClean="0">
                <a:latin typeface="Albertus Medium" pitchFamily="34" charset="0"/>
              </a:rPr>
              <a:t>Persepsional</a:t>
            </a:r>
            <a:r>
              <a:rPr lang="en-US" sz="2400" dirty="0" smtClean="0">
                <a:latin typeface="Albertus Medium" pitchFamily="34" charset="0"/>
              </a:rPr>
              <a:t> ≥ 3.0</a:t>
            </a:r>
          </a:p>
          <a:p>
            <a:pPr marL="1339850" lvl="1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err="1" smtClean="0">
                <a:latin typeface="Albertus Medium" pitchFamily="34" charset="0"/>
              </a:rPr>
              <a:t>Rerata</a:t>
            </a:r>
            <a:r>
              <a:rPr lang="en-US" sz="2400" dirty="0" smtClean="0">
                <a:latin typeface="Albertus Medium" pitchFamily="34" charset="0"/>
              </a:rPr>
              <a:t> skor keseluruhan instrumen ≥ 3.5</a:t>
            </a:r>
          </a:p>
          <a:p>
            <a:pPr marL="538163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smtClean="0">
                <a:latin typeface="Albertus Medium" pitchFamily="34" charset="0"/>
              </a:rPr>
              <a:t>Untuk instrumen Personal</a:t>
            </a:r>
          </a:p>
          <a:p>
            <a:pPr marL="1339850" lvl="1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err="1" smtClean="0">
                <a:latin typeface="Albertus Medium" pitchFamily="34" charset="0"/>
              </a:rPr>
              <a:t>Rerata</a:t>
            </a:r>
            <a:r>
              <a:rPr lang="en-US" sz="2400" dirty="0" smtClean="0">
                <a:latin typeface="Albertus Medium" pitchFamily="34" charset="0"/>
              </a:rPr>
              <a:t> skor </a:t>
            </a:r>
            <a:r>
              <a:rPr lang="en-US" sz="2400" dirty="0" err="1" smtClean="0">
                <a:latin typeface="Albertus Medium" pitchFamily="34" charset="0"/>
              </a:rPr>
              <a:t>subkomponen</a:t>
            </a:r>
            <a:r>
              <a:rPr lang="en-US" sz="2400" dirty="0" smtClean="0">
                <a:latin typeface="Albertus Medium" pitchFamily="34" charset="0"/>
              </a:rPr>
              <a:t> ≥ 2.0</a:t>
            </a:r>
          </a:p>
          <a:p>
            <a:pPr marL="1339850" lvl="1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err="1" smtClean="0">
                <a:latin typeface="Albertus Medium" pitchFamily="34" charset="0"/>
              </a:rPr>
              <a:t>Rerata</a:t>
            </a:r>
            <a:r>
              <a:rPr lang="en-US" sz="2400" dirty="0" smtClean="0">
                <a:latin typeface="Albertus Medium" pitchFamily="34" charset="0"/>
              </a:rPr>
              <a:t> skor komponen ≥ 3.0</a:t>
            </a:r>
          </a:p>
          <a:p>
            <a:pPr marL="538163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smtClean="0">
                <a:latin typeface="Albertus Medium" pitchFamily="34" charset="0"/>
              </a:rPr>
              <a:t>{(1xN1+2xN2)/3} ≥ </a:t>
            </a:r>
            <a:r>
              <a:rPr lang="en-US" sz="2400" b="1" dirty="0" smtClean="0">
                <a:latin typeface="Albertus Medium" pitchFamily="34" charset="0"/>
              </a:rPr>
              <a:t>75</a:t>
            </a:r>
            <a:r>
              <a:rPr lang="en-US" sz="2400" dirty="0" smtClean="0">
                <a:latin typeface="Albertus Medium" pitchFamily="34" charset="0"/>
              </a:rPr>
              <a:t> </a:t>
            </a:r>
          </a:p>
          <a:p>
            <a:pPr marL="538163" indent="-350838" eaLnBrk="1" hangingPunct="1">
              <a:buClr>
                <a:schemeClr val="accent2"/>
              </a:buClr>
              <a:buFontTx/>
              <a:buChar char="•"/>
              <a:defRPr/>
            </a:pPr>
            <a:r>
              <a:rPr lang="en-US" sz="2400" dirty="0" err="1" smtClean="0">
                <a:latin typeface="Albertus Medium" pitchFamily="34" charset="0"/>
              </a:rPr>
              <a:t>Objektivitas</a:t>
            </a:r>
            <a:r>
              <a:rPr lang="en-US" sz="2400" dirty="0" smtClean="0">
                <a:latin typeface="Albertus Medium" pitchFamily="34" charset="0"/>
              </a:rPr>
              <a:t> </a:t>
            </a:r>
            <a:r>
              <a:rPr lang="en-US" sz="2400" b="1" dirty="0" smtClean="0">
                <a:latin typeface="Albertus Medium" pitchFamily="34" charset="0"/>
              </a:rPr>
              <a:t>OT</a:t>
            </a:r>
            <a:r>
              <a:rPr lang="en-US" sz="2400" dirty="0" smtClean="0">
                <a:latin typeface="Albertus Medium" pitchFamily="34" charset="0"/>
              </a:rPr>
              <a:t> atau </a:t>
            </a:r>
            <a:r>
              <a:rPr lang="en-US" sz="2400" b="1" dirty="0" smtClean="0">
                <a:latin typeface="Albertus Medium" pitchFamily="34" charset="0"/>
              </a:rPr>
              <a:t>OS</a:t>
            </a:r>
          </a:p>
          <a:p>
            <a:pPr eaLnBrk="1" hangingPunct="1">
              <a:buFont typeface="Arial" charset="0"/>
              <a:buChar char="•"/>
              <a:defRPr/>
            </a:pPr>
            <a:endParaRPr lang="fr-CA" sz="2800" dirty="0" smtClean="0"/>
          </a:p>
        </p:txBody>
      </p:sp>
    </p:spTree>
    <p:extLst>
      <p:ext uri="{BB962C8B-B14F-4D97-AF65-F5344CB8AC3E}">
        <p14:creationId xmlns:p14="http://schemas.microsoft.com/office/powerpoint/2010/main" val="8045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altLang="zh-TW" sz="4000" b="1" dirty="0" err="1" smtClean="0">
                <a:solidFill>
                  <a:schemeClr val="tx1"/>
                </a:solidFill>
                <a:latin typeface="Albertus Medium" pitchFamily="34" charset="0"/>
              </a:rPr>
              <a:t>Kategorisasi</a:t>
            </a:r>
            <a: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  <a:t> </a:t>
            </a:r>
            <a:b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  <a:t>Nilai </a:t>
            </a:r>
            <a:r>
              <a:rPr lang="es-ES_tradnl" altLang="zh-TW" sz="4000" b="1" dirty="0" err="1" smtClean="0">
                <a:solidFill>
                  <a:schemeClr val="tx1"/>
                </a:solidFill>
                <a:latin typeface="Albertus Medium" pitchFamily="34" charset="0"/>
              </a:rPr>
              <a:t>Persepsional</a:t>
            </a:r>
            <a: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  <a:t> </a:t>
            </a:r>
            <a:endParaRPr lang="fr-CA" sz="4000" dirty="0" smtClean="0">
              <a:solidFill>
                <a:schemeClr val="tx1"/>
              </a:solidFill>
            </a:endParaRPr>
          </a:p>
        </p:txBody>
      </p:sp>
      <p:sp>
        <p:nvSpPr>
          <p:cNvPr id="9219" name="Espace réservé du contenu 2"/>
          <p:cNvSpPr>
            <a:spLocks noGrp="1"/>
          </p:cNvSpPr>
          <p:nvPr>
            <p:ph idx="1"/>
          </p:nvPr>
        </p:nvSpPr>
        <p:spPr>
          <a:xfrm>
            <a:off x="611188" y="1484313"/>
            <a:ext cx="8229600" cy="5113337"/>
          </a:xfrm>
        </p:spPr>
        <p:txBody>
          <a:bodyPr/>
          <a:lstStyle/>
          <a:p>
            <a:pPr eaLnBrk="1" hangingPunct="1"/>
            <a:endParaRPr lang="fr-CA" sz="2800" dirty="0" smtClean="0">
              <a:solidFill>
                <a:srgbClr val="FFC671"/>
              </a:solidFill>
            </a:endParaRPr>
          </a:p>
        </p:txBody>
      </p:sp>
      <p:graphicFrame>
        <p:nvGraphicFramePr>
          <p:cNvPr id="4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6804353"/>
              </p:ext>
            </p:extLst>
          </p:nvPr>
        </p:nvGraphicFramePr>
        <p:xfrm>
          <a:off x="312737" y="1752600"/>
          <a:ext cx="7993063" cy="3068639"/>
        </p:xfrm>
        <a:graphic>
          <a:graphicData uri="http://schemas.openxmlformats.org/drawingml/2006/table">
            <a:tbl>
              <a:tblPr/>
              <a:tblGrid>
                <a:gridCol w="3386138"/>
                <a:gridCol w="2597150"/>
                <a:gridCol w="2009775"/>
              </a:tblGrid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PEROLEHAN NILAI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 KATEGORI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KODE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00CC"/>
                    </a:solidFill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&gt; 70%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Tinggi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50% - 70%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Sedang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&lt; 50%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Rendah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5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altLang="zh-TW" sz="4000" b="1" dirty="0" err="1" smtClean="0">
                <a:solidFill>
                  <a:schemeClr val="tx1"/>
                </a:solidFill>
                <a:latin typeface="Albertus Medium" pitchFamily="34" charset="0"/>
              </a:rPr>
              <a:t>Kategorisasi</a:t>
            </a:r>
            <a: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  <a:t> </a:t>
            </a:r>
            <a:b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  <a:t>Nilai Deskripsi Diri</a:t>
            </a:r>
            <a:endParaRPr lang="fr-CA" sz="4000" dirty="0" smtClean="0">
              <a:solidFill>
                <a:schemeClr val="tx1"/>
              </a:solidFill>
            </a:endParaRPr>
          </a:p>
        </p:txBody>
      </p:sp>
      <p:sp>
        <p:nvSpPr>
          <p:cNvPr id="11267" name="Espace réservé du contenu 2"/>
          <p:cNvSpPr>
            <a:spLocks noGrp="1"/>
          </p:cNvSpPr>
          <p:nvPr>
            <p:ph idx="1"/>
          </p:nvPr>
        </p:nvSpPr>
        <p:spPr>
          <a:xfrm>
            <a:off x="611188" y="1484313"/>
            <a:ext cx="8229600" cy="5113337"/>
          </a:xfrm>
        </p:spPr>
        <p:txBody>
          <a:bodyPr/>
          <a:lstStyle/>
          <a:p>
            <a:pPr eaLnBrk="1" hangingPunct="1"/>
            <a:endParaRPr lang="fr-CA" sz="2800" dirty="0" smtClean="0">
              <a:solidFill>
                <a:srgbClr val="FFC671"/>
              </a:solidFill>
            </a:endParaRPr>
          </a:p>
        </p:txBody>
      </p:sp>
      <p:graphicFrame>
        <p:nvGraphicFramePr>
          <p:cNvPr id="4" name="Group 4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448728"/>
              </p:ext>
            </p:extLst>
          </p:nvPr>
        </p:nvGraphicFramePr>
        <p:xfrm>
          <a:off x="228600" y="1752600"/>
          <a:ext cx="7993063" cy="3068639"/>
        </p:xfrm>
        <a:graphic>
          <a:graphicData uri="http://schemas.openxmlformats.org/drawingml/2006/table">
            <a:tbl>
              <a:tblPr/>
              <a:tblGrid>
                <a:gridCol w="3386138"/>
                <a:gridCol w="2597150"/>
                <a:gridCol w="2009775"/>
              </a:tblGrid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PEROLEHAN NILAI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 KATEGORI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00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KODE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00CC"/>
                    </a:solidFill>
                  </a:tcPr>
                </a:tc>
              </a:tr>
              <a:tr h="804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&gt; 70%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Tinggi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50% - 70%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Sedang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 &lt; 50%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Rendah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Verdana" pitchFamily="34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69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ES_tradnl" altLang="zh-TW" sz="4000" b="1" dirty="0" smtClean="0">
                <a:solidFill>
                  <a:schemeClr val="tx1"/>
                </a:solidFill>
                <a:latin typeface="Albertus Medium" pitchFamily="34" charset="0"/>
              </a:rPr>
              <a:t>Penilaian terhadap </a:t>
            </a:r>
            <a:r>
              <a:rPr lang="es-ES_tradnl" altLang="zh-TW" sz="4000" b="1" dirty="0" err="1" smtClean="0">
                <a:solidFill>
                  <a:schemeClr val="tx1"/>
                </a:solidFill>
                <a:latin typeface="Albertus Medium" pitchFamily="34" charset="0"/>
              </a:rPr>
              <a:t>Objektivitas</a:t>
            </a:r>
            <a:endParaRPr lang="fr-CA" sz="4000" dirty="0" smtClean="0">
              <a:solidFill>
                <a:schemeClr val="tx1"/>
              </a:solidFill>
            </a:endParaRPr>
          </a:p>
        </p:txBody>
      </p:sp>
      <p:sp>
        <p:nvSpPr>
          <p:cNvPr id="12291" name="Espace réservé du contenu 2"/>
          <p:cNvSpPr>
            <a:spLocks noGrp="1"/>
          </p:cNvSpPr>
          <p:nvPr>
            <p:ph idx="1"/>
          </p:nvPr>
        </p:nvSpPr>
        <p:spPr>
          <a:xfrm>
            <a:off x="611188" y="1484313"/>
            <a:ext cx="8229600" cy="5113337"/>
          </a:xfrm>
        </p:spPr>
        <p:txBody>
          <a:bodyPr/>
          <a:lstStyle/>
          <a:p>
            <a:pPr eaLnBrk="1" hangingPunct="1"/>
            <a:endParaRPr lang="fr-CA" sz="2800" smtClean="0">
              <a:solidFill>
                <a:srgbClr val="FFC671"/>
              </a:solidFill>
            </a:endParaRPr>
          </a:p>
        </p:txBody>
      </p:sp>
      <p:graphicFrame>
        <p:nvGraphicFramePr>
          <p:cNvPr id="4" name="Group 2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17398"/>
              </p:ext>
            </p:extLst>
          </p:nvPr>
        </p:nvGraphicFramePr>
        <p:xfrm>
          <a:off x="990600" y="1295400"/>
          <a:ext cx="6718300" cy="4877282"/>
        </p:xfrm>
        <a:graphic>
          <a:graphicData uri="http://schemas.openxmlformats.org/drawingml/2006/table">
            <a:tbl>
              <a:tblPr/>
              <a:tblGrid>
                <a:gridCol w="2136775"/>
                <a:gridCol w="2290763"/>
                <a:gridCol w="2290762"/>
              </a:tblGrid>
              <a:tr h="762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PERSEPSI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06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DESKRIPSI DIRI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062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OBJEKTIVITAS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8062B"/>
                    </a:solidFill>
                  </a:tcPr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963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OT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963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OS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charset="0"/>
                        </a:rPr>
                        <a:t>OR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6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786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123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71278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 eaLnBrk="1" hangingPunct="1">
              <a:defRPr/>
            </a:pPr>
            <a:r>
              <a:rPr lang="id-ID" sz="2800" dirty="0"/>
              <a:t>Tatacara Mendapatkan Skor Kelulusan Deskripsi Diri</a:t>
            </a:r>
            <a:endParaRPr lang="en-US" sz="2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lbertus Medium"/>
              <a:ea typeface="+mj-ea"/>
              <a:cs typeface="+mj-cs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044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077200" cy="8382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INSTITUSI DAN INDIVIDU YANG TERLIBAT DALAM SERDOS INTEGRATIF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nb-NO" sz="2800" dirty="0"/>
              <a:t>Direktorat Jenderal Pendidikan Tinggi (Dikti), </a:t>
            </a:r>
            <a:endParaRPr lang="en-US" sz="2800" dirty="0"/>
          </a:p>
          <a:p>
            <a:pPr lvl="0"/>
            <a:r>
              <a:rPr lang="en-US" sz="2800" dirty="0" err="1"/>
              <a:t>Perguruan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 </a:t>
            </a:r>
            <a:r>
              <a:rPr lang="en-US" sz="2800" dirty="0" err="1"/>
              <a:t>Pengusul</a:t>
            </a:r>
            <a:r>
              <a:rPr lang="en-US" sz="2800" dirty="0"/>
              <a:t> (PTU), </a:t>
            </a:r>
          </a:p>
          <a:p>
            <a:pPr lvl="0"/>
            <a:r>
              <a:rPr lang="en-US" sz="2800" dirty="0" err="1"/>
              <a:t>Perguruan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 </a:t>
            </a:r>
            <a:r>
              <a:rPr lang="en-US" sz="2800" dirty="0" err="1"/>
              <a:t>Penilai</a:t>
            </a:r>
            <a:r>
              <a:rPr lang="en-US" sz="2800" dirty="0"/>
              <a:t> </a:t>
            </a:r>
            <a:r>
              <a:rPr lang="en-US" sz="2800" dirty="0" err="1"/>
              <a:t>Sertifikasi</a:t>
            </a:r>
            <a:r>
              <a:rPr lang="en-US" sz="2800" dirty="0"/>
              <a:t> (PTPS), </a:t>
            </a:r>
          </a:p>
          <a:p>
            <a:pPr lvl="0"/>
            <a:r>
              <a:rPr lang="en-US" sz="2800" dirty="0" err="1"/>
              <a:t>Koodinasi</a:t>
            </a:r>
            <a:r>
              <a:rPr lang="en-US" sz="2800" dirty="0"/>
              <a:t> </a:t>
            </a:r>
            <a:r>
              <a:rPr lang="en-US" sz="2800" dirty="0" err="1"/>
              <a:t>Perguruan</a:t>
            </a:r>
            <a:r>
              <a:rPr lang="en-US" sz="2800" dirty="0"/>
              <a:t> </a:t>
            </a:r>
            <a:r>
              <a:rPr lang="en-US" sz="2800" dirty="0" err="1"/>
              <a:t>Tinggi</a:t>
            </a:r>
            <a:r>
              <a:rPr lang="en-US" sz="2800" dirty="0"/>
              <a:t> </a:t>
            </a:r>
            <a:r>
              <a:rPr lang="en-US" sz="2800" dirty="0" err="1"/>
              <a:t>Swasta</a:t>
            </a:r>
            <a:r>
              <a:rPr lang="en-US" sz="2800" dirty="0"/>
              <a:t> (</a:t>
            </a:r>
            <a:r>
              <a:rPr lang="en-US" sz="2800" dirty="0" err="1"/>
              <a:t>Kopertis</a:t>
            </a:r>
            <a:r>
              <a:rPr lang="en-US" sz="2800" dirty="0"/>
              <a:t>), </a:t>
            </a:r>
          </a:p>
          <a:p>
            <a:pPr lvl="0"/>
            <a:r>
              <a:rPr lang="id-ID" sz="2800" dirty="0"/>
              <a:t>Panitia Serifikasi Dosen (PSD)</a:t>
            </a:r>
            <a:r>
              <a:rPr lang="en-US" sz="2800" dirty="0"/>
              <a:t>,</a:t>
            </a:r>
          </a:p>
          <a:p>
            <a:pPr lvl="0"/>
            <a:r>
              <a:rPr lang="en-US" sz="2800" dirty="0" err="1"/>
              <a:t>Dekan</a:t>
            </a:r>
            <a:r>
              <a:rPr lang="en-US" sz="2800" dirty="0"/>
              <a:t> </a:t>
            </a:r>
            <a:r>
              <a:rPr lang="en-US" sz="2800" dirty="0" err="1"/>
              <a:t>Fakultas</a:t>
            </a:r>
            <a:r>
              <a:rPr lang="en-US" sz="2800" dirty="0"/>
              <a:t> (DKN), </a:t>
            </a:r>
          </a:p>
          <a:p>
            <a:pPr lvl="0"/>
            <a:r>
              <a:rPr lang="en-US" sz="2800" dirty="0" err="1"/>
              <a:t>Ketua</a:t>
            </a:r>
            <a:r>
              <a:rPr lang="en-US" sz="2800" dirty="0"/>
              <a:t> </a:t>
            </a:r>
            <a:r>
              <a:rPr lang="en-US" sz="2800" dirty="0" err="1"/>
              <a:t>Jurusan</a:t>
            </a:r>
            <a:r>
              <a:rPr lang="en-US" sz="2800" dirty="0"/>
              <a:t>/</a:t>
            </a:r>
            <a:r>
              <a:rPr lang="en-US" sz="2800" dirty="0" err="1"/>
              <a:t>Bagian</a:t>
            </a:r>
            <a:r>
              <a:rPr lang="en-US" sz="2800" dirty="0"/>
              <a:t>/</a:t>
            </a:r>
            <a:r>
              <a:rPr lang="en-US" sz="2800" dirty="0" err="1"/>
              <a:t>Departemen</a:t>
            </a:r>
            <a:r>
              <a:rPr lang="en-US" sz="2800" dirty="0"/>
              <a:t> (KJR),  </a:t>
            </a:r>
          </a:p>
          <a:p>
            <a:pPr lvl="0"/>
            <a:r>
              <a:rPr lang="en-US" sz="2800" dirty="0" err="1"/>
              <a:t>Penilai</a:t>
            </a:r>
            <a:r>
              <a:rPr lang="en-US" sz="2800" dirty="0"/>
              <a:t> </a:t>
            </a:r>
            <a:r>
              <a:rPr lang="en-US" sz="2800" dirty="0" err="1"/>
              <a:t>Persepsional</a:t>
            </a:r>
            <a:r>
              <a:rPr lang="en-US" sz="2800" dirty="0"/>
              <a:t> (PP), </a:t>
            </a:r>
          </a:p>
          <a:p>
            <a:pPr lvl="0"/>
            <a:r>
              <a:rPr lang="id-ID" sz="2800" dirty="0"/>
              <a:t>Penilai </a:t>
            </a:r>
            <a:r>
              <a:rPr lang="en-US" sz="2800" dirty="0"/>
              <a:t>De</a:t>
            </a:r>
            <a:r>
              <a:rPr lang="id-ID" sz="2800" dirty="0"/>
              <a:t>s</a:t>
            </a:r>
            <a:r>
              <a:rPr lang="en-US" sz="2800" dirty="0"/>
              <a:t>k</a:t>
            </a:r>
            <a:r>
              <a:rPr lang="id-ID" sz="2800" dirty="0"/>
              <a:t>ripsi </a:t>
            </a:r>
            <a:r>
              <a:rPr lang="en-US" sz="2800" dirty="0"/>
              <a:t>D</a:t>
            </a:r>
            <a:r>
              <a:rPr lang="id-ID" sz="2800" dirty="0"/>
              <a:t>iri/</a:t>
            </a:r>
            <a:r>
              <a:rPr lang="en-US" sz="2800" dirty="0" err="1"/>
              <a:t>Asesor</a:t>
            </a:r>
            <a:r>
              <a:rPr lang="en-US" sz="2800" dirty="0"/>
              <a:t> (ASR),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</a:p>
          <a:p>
            <a:pPr lvl="0"/>
            <a:r>
              <a:rPr lang="en-US" sz="2800" dirty="0" err="1"/>
              <a:t>Dosen</a:t>
            </a:r>
            <a:r>
              <a:rPr lang="en-US" sz="2800" dirty="0"/>
              <a:t> yang </a:t>
            </a:r>
            <a:r>
              <a:rPr lang="en-US" sz="2800" dirty="0" err="1"/>
              <a:t>disertifikasi</a:t>
            </a:r>
            <a:r>
              <a:rPr lang="en-US" sz="2800" dirty="0"/>
              <a:t> (DYS).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83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36588"/>
          </a:xfrm>
          <a:solidFill>
            <a:srgbClr val="92D050"/>
          </a:solidFill>
        </p:spPr>
        <p:txBody>
          <a:bodyPr/>
          <a:lstStyle/>
          <a:p>
            <a:pPr eaLnBrk="1" hangingPunct="1">
              <a:defRPr/>
            </a:pPr>
            <a:r>
              <a:rPr lang="id-ID" sz="3200" b="1" dirty="0" smtClean="0">
                <a:latin typeface="Albertus Medium"/>
              </a:rPr>
              <a:t>KONSISTENSI PENILAIAN</a:t>
            </a:r>
            <a:endParaRPr lang="en-US" sz="3200" b="1" dirty="0" smtClean="0">
              <a:latin typeface="Albertus Medium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06145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9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636587"/>
          </a:xfrm>
          <a:solidFill>
            <a:srgbClr val="92D050"/>
          </a:solidFill>
        </p:spPr>
        <p:txBody>
          <a:bodyPr/>
          <a:lstStyle/>
          <a:p>
            <a:pPr eaLnBrk="1" hangingPunct="1">
              <a:defRPr/>
            </a:pPr>
            <a:r>
              <a:rPr lang="id-ID" sz="3200" b="1" dirty="0" smtClean="0"/>
              <a:t> </a:t>
            </a:r>
            <a:r>
              <a:rPr lang="id-ID" sz="2800" b="1" dirty="0" smtClean="0"/>
              <a:t>Kriteria Kelulusan Berdasarkan Nilai Konsistensi</a:t>
            </a:r>
            <a:endParaRPr lang="en-US" sz="2800" b="1" dirty="0" smtClean="0">
              <a:latin typeface="Albertus Medium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id-ID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id-ID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401672"/>
              </p:ext>
            </p:extLst>
          </p:nvPr>
        </p:nvGraphicFramePr>
        <p:xfrm>
          <a:off x="76200" y="1219200"/>
          <a:ext cx="8382000" cy="4497389"/>
        </p:xfrm>
        <a:graphic>
          <a:graphicData uri="http://schemas.openxmlformats.org/drawingml/2006/table">
            <a:tbl>
              <a:tblPr/>
              <a:tblGrid>
                <a:gridCol w="762000"/>
                <a:gridCol w="2133600"/>
                <a:gridCol w="1981200"/>
                <a:gridCol w="1600200"/>
                <a:gridCol w="1905000"/>
              </a:tblGrid>
              <a:tr h="1071563">
                <a:tc>
                  <a:txBody>
                    <a:bodyPr/>
                    <a:lstStyle/>
                    <a:p>
                      <a:pPr marL="0" marR="0" lvl="0" indent="-174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NO. URUT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KATEGORI BERDASAR INSTRUMEN PERSEPSIONAL (*)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KATEGORI BERDASARKAN INSTRUMEN PERSONAL (**)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NILAI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KONSISTENSI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KESIMPULAN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1.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2.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3.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4.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5.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6.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7.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Sedang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8.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BELUMLULUS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9.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Tinggi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Rendah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lbertus Medium" pitchFamily="34" charset="0"/>
                          <a:ea typeface="新細明體" pitchFamily="18" charset="-120"/>
                          <a:cs typeface="Tahoma" pitchFamily="34" charset="0"/>
                        </a:rPr>
                        <a:t>BELUM LULUS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07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550054E-598F-41C2-B03E-807D34A23674}" type="datetime1">
              <a:rPr lang="id-ID"/>
              <a:pPr>
                <a:defRPr/>
              </a:pPr>
              <a:t>25/10/2011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TOT SERTIKASI DOSEN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DFD863-83EB-499A-83F9-B3F47665B521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22533" name="Rectangle 2"/>
          <p:cNvSpPr>
            <a:spLocks noChangeArrowheads="1"/>
          </p:cNvSpPr>
          <p:nvPr/>
        </p:nvSpPr>
        <p:spPr bwMode="auto">
          <a:xfrm>
            <a:off x="0" y="-82550"/>
            <a:ext cx="9153525" cy="6940550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id-ID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304800"/>
            <a:ext cx="9144000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id-ID" altLang="zh-TW" sz="2800" b="1" dirty="0">
                <a:solidFill>
                  <a:srgbClr val="88062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empus Sans ITC" pitchFamily="82" charset="0"/>
                <a:ea typeface="新細明體" charset="-120"/>
              </a:rPr>
              <a:t>REKAPITULASI MENDAPATKAN KESIMPULAN AKHIR</a:t>
            </a:r>
            <a:endParaRPr lang="en-US" altLang="zh-TW" sz="2800" b="1" dirty="0">
              <a:solidFill>
                <a:srgbClr val="88062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empus Sans ITC" pitchFamily="82" charset="0"/>
              <a:ea typeface="新細明體" charset="-12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57200" y="1219200"/>
          <a:ext cx="8153400" cy="4679952"/>
        </p:xfrm>
        <a:graphic>
          <a:graphicData uri="http://schemas.openxmlformats.org/drawingml/2006/table">
            <a:tbl>
              <a:tblPr/>
              <a:tblGrid>
                <a:gridCol w="504484"/>
                <a:gridCol w="4849465"/>
                <a:gridCol w="2799451"/>
              </a:tblGrid>
              <a:tr h="8230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>
                          <a:latin typeface="Tahoma"/>
                          <a:ea typeface="PMingLiU"/>
                        </a:rPr>
                        <a:t>No.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>
                          <a:latin typeface="Tahoma"/>
                          <a:ea typeface="PMingLiU"/>
                        </a:rPr>
                        <a:t>SUMBER PENILAIAN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b="1">
                          <a:latin typeface="Tahoma"/>
                          <a:ea typeface="PMingLiU"/>
                        </a:rPr>
                        <a:t>KESIMPULAN (*)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8230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1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Tahoma"/>
                          <a:ea typeface="PMingLiU"/>
                        </a:rPr>
                        <a:t>Instrumen Persepsional dari 4 kelompok penilai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LULUS / BELUM LULUS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2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Tahoma"/>
                          <a:ea typeface="PMingLiU"/>
                        </a:rPr>
                        <a:t>Instrumen deskripsi diri (personal)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LULUS / BELUM LULUS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3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Tahoma"/>
                          <a:ea typeface="PMingLiU"/>
                        </a:rPr>
                        <a:t>Nilai Konsistensi 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LULUS / BELUM LULUS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>
                          <a:latin typeface="Tahoma"/>
                          <a:ea typeface="PMingLiU"/>
                        </a:rPr>
                        <a:t>4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Tahoma"/>
                          <a:ea typeface="PMingLiU"/>
                        </a:rPr>
                        <a:t>Nilai Gabungan PAK dan Persepsional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Tahoma"/>
                          <a:ea typeface="PMingLiU"/>
                        </a:rPr>
                        <a:t>LULUS / BELUM LULUS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0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b="1">
                          <a:latin typeface="Tahoma"/>
                          <a:ea typeface="PMingLiU"/>
                        </a:rPr>
                        <a:t>Kesimpulan  Akhir</a:t>
                      </a:r>
                      <a:endParaRPr lang="id-ID" sz="180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id-ID" sz="1800" b="1" dirty="0">
                          <a:latin typeface="Tahoma"/>
                          <a:ea typeface="PMingLiU"/>
                        </a:rPr>
                        <a:t>LULUS / BELUM LULUS</a:t>
                      </a:r>
                      <a:endParaRPr lang="id-ID" sz="1800" dirty="0">
                        <a:latin typeface="Times New Roman"/>
                        <a:ea typeface="PMingLiU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668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550054E-598F-41C2-B03E-807D34A23674}" type="datetime1">
              <a:rPr lang="id-ID"/>
              <a:pPr>
                <a:defRPr/>
              </a:pPr>
              <a:t>25/10/2011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TOT SERTIKASI DOSEN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8A7300-0606-445D-81F0-E55E45E118C1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22533" name="Rectangle 2"/>
          <p:cNvSpPr>
            <a:spLocks noChangeArrowheads="1"/>
          </p:cNvSpPr>
          <p:nvPr/>
        </p:nvSpPr>
        <p:spPr bwMode="auto">
          <a:xfrm>
            <a:off x="0" y="-82550"/>
            <a:ext cx="9525000" cy="6940550"/>
          </a:xfrm>
          <a:prstGeom prst="rect">
            <a:avLst/>
          </a:prstGeom>
          <a:blipFill dpi="0" rotWithShape="1"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tabLst>
                <a:tab pos="457200" algn="l"/>
              </a:tabLst>
              <a:defRPr/>
            </a:pPr>
            <a:endParaRPr lang="id-ID" altLang="zh-TW" b="1" dirty="0">
              <a:latin typeface="Tahoma" pitchFamily="34" charset="0"/>
              <a:ea typeface="PMingLiU" pitchFamily="18" charset="-120"/>
              <a:cs typeface="Tahoma" pitchFamily="34" charset="0"/>
            </a:endParaRPr>
          </a:p>
          <a:p>
            <a:pPr>
              <a:tabLst>
                <a:tab pos="457200" algn="l"/>
              </a:tabLst>
              <a:defRPr/>
            </a:pPr>
            <a:endParaRPr lang="id-ID" altLang="zh-TW" b="1" dirty="0">
              <a:latin typeface="Tahoma" pitchFamily="34" charset="0"/>
              <a:ea typeface="PMingLiU" pitchFamily="18" charset="-120"/>
              <a:cs typeface="Tahoma" pitchFamily="34" charset="0"/>
            </a:endParaRPr>
          </a:p>
          <a:p>
            <a:pPr>
              <a:defRPr/>
            </a:pPr>
            <a:endParaRPr lang="id-ID" dirty="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304800"/>
            <a:ext cx="9144000" cy="52387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endParaRPr lang="en-US" altLang="zh-TW" sz="2800" b="1" dirty="0">
              <a:solidFill>
                <a:srgbClr val="88062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empus Sans ITC" pitchFamily="82" charset="0"/>
              <a:ea typeface="新細明體" charset="-120"/>
            </a:endParaRPr>
          </a:p>
        </p:txBody>
      </p:sp>
      <p:sp>
        <p:nvSpPr>
          <p:cNvPr id="29705" name="Rectangle 2"/>
          <p:cNvSpPr>
            <a:spLocks noChangeArrowheads="1"/>
          </p:cNvSpPr>
          <p:nvPr/>
        </p:nvSpPr>
        <p:spPr bwMode="auto">
          <a:xfrm>
            <a:off x="2209800" y="304800"/>
            <a:ext cx="459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id-ID" altLang="zh-TW" sz="2400" b="1">
                <a:latin typeface="Tahoma" pitchFamily="34" charset="0"/>
                <a:ea typeface="新細明體" pitchFamily="18" charset="-120"/>
                <a:cs typeface="Tahoma" pitchFamily="34" charset="0"/>
              </a:rPr>
              <a:t>SISTEMATIKA  PORTOFOLIO</a:t>
            </a:r>
            <a:endParaRPr lang="id-ID" altLang="zh-TW" sz="2400">
              <a:ea typeface="新細明體" pitchFamily="18" charset="-120"/>
              <a:cs typeface="Tahoma" pitchFamily="34" charset="0"/>
            </a:endParaRPr>
          </a:p>
        </p:txBody>
      </p:sp>
      <p:sp>
        <p:nvSpPr>
          <p:cNvPr id="29706" name="Rectangle 3"/>
          <p:cNvSpPr>
            <a:spLocks noChangeArrowheads="1"/>
          </p:cNvSpPr>
          <p:nvPr/>
        </p:nvSpPr>
        <p:spPr bwMode="auto">
          <a:xfrm>
            <a:off x="228600" y="838200"/>
            <a:ext cx="9144000" cy="580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endParaRPr lang="id-ID" altLang="zh-TW" sz="1100" b="1">
              <a:latin typeface="Arial Narrow" pitchFamily="34" charset="0"/>
              <a:ea typeface="新細明體" pitchFamily="18" charset="-120"/>
              <a:cs typeface="Tahoma" pitchFamily="34" charset="0"/>
            </a:endParaRPr>
          </a:p>
          <a:p>
            <a:pPr>
              <a:tabLst>
                <a:tab pos="228600" algn="l"/>
              </a:tabLst>
            </a:pPr>
            <a:r>
              <a:rPr lang="id-ID" altLang="zh-TW" b="1">
                <a:latin typeface="Arial Narrow" pitchFamily="34" charset="0"/>
                <a:ea typeface="新細明體" pitchFamily="18" charset="-120"/>
                <a:cs typeface="Tahoma" pitchFamily="34" charset="0"/>
              </a:rPr>
              <a:t>LEMBAR COVER AMPLOP TERLUAR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IDENTITAS DOSEN DAN LEMBAR PENGESAHAN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INSTRUMEN PERSEPSIONAL DARI MAHASISWA berisi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mahasiswa 1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mahasiswa 2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mahasiswa 3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mahasiswa 4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mahasiswa 5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INSTRUMEN PERSEPSIONAL DARI TEMAN SEJAWAT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teman sejawat 1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teman sejawat 2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teman sejawat 3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INSTRUMEN  PERSEPSIONAL DARI ATASAN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INSTRUMEN PERSEPSIONAL DOSEN SENDIRI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INSTRUMEN DESKRIPSI DIRI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PENILAIAN ANGKA KREDIT (PAK) (SK JABATAN AKADEMIK DAN SK KEPANGKATAN)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buFontTx/>
              <a:buChar char="•"/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PAS FOTO BERWARNA UKURAN 3 X 4 SEJUMLAH EMPAT BUAH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tabLst>
                <a:tab pos="228600" algn="l"/>
              </a:tabLst>
            </a:pPr>
            <a:r>
              <a:rPr lang="id-ID" altLang="zh-TW" b="1">
                <a:latin typeface="Arial Narrow" pitchFamily="34" charset="0"/>
                <a:ea typeface="新細明體" pitchFamily="18" charset="-120"/>
                <a:cs typeface="Tahoma" pitchFamily="34" charset="0"/>
              </a:rPr>
              <a:t>AMPLOP LAMPIRAN 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  <a:p>
            <a:pPr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Catatan</a:t>
            </a:r>
          </a:p>
          <a:p>
            <a:pPr>
              <a:tabLst>
                <a:tab pos="228600" algn="l"/>
              </a:tabLst>
            </a:pPr>
            <a:r>
              <a:rPr lang="id-ID" altLang="zh-TW">
                <a:latin typeface="Arial Narrow" pitchFamily="34" charset="0"/>
                <a:ea typeface="新細明體" pitchFamily="18" charset="-120"/>
                <a:cs typeface="Tahoma" pitchFamily="34" charset="0"/>
              </a:rPr>
              <a:t>Lampiran berisi bukti-bukti ijazah, SK sebagai Dosen Tetap, dan SK Mengajar atau SK Beban Akademik. </a:t>
            </a:r>
            <a:endParaRPr lang="id-ID" altLang="zh-TW">
              <a:ea typeface="新細明體" pitchFamily="18" charset="-12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36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PERAN P</a:t>
            </a:r>
            <a:r>
              <a:rPr lang="en-US" smtClean="0"/>
              <a:t>eserta/dys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077200" cy="4525963"/>
          </a:xfrm>
        </p:spPr>
        <p:txBody>
          <a:bodyPr>
            <a:normAutofit/>
          </a:bodyPr>
          <a:lstStyle/>
          <a:p>
            <a:pPr lvl="0" hangingPunct="0"/>
            <a:r>
              <a:rPr lang="en-AU" sz="3600" dirty="0" smtClean="0"/>
              <a:t>Melengkapi data isian sertifikasi dosen</a:t>
            </a:r>
            <a:endParaRPr lang="en-US" sz="3600" dirty="0" smtClean="0"/>
          </a:p>
          <a:p>
            <a:pPr lvl="1" hangingPunct="0"/>
            <a:r>
              <a:rPr lang="en-AU" sz="3600" dirty="0" err="1" smtClean="0"/>
              <a:t>Biodata</a:t>
            </a:r>
            <a:r>
              <a:rPr lang="en-AU" sz="3600" dirty="0" smtClean="0"/>
              <a:t>/Curriculum Vitae</a:t>
            </a:r>
            <a:endParaRPr lang="en-US" sz="3600" dirty="0" smtClean="0"/>
          </a:p>
          <a:p>
            <a:pPr lvl="1" hangingPunct="0"/>
            <a:r>
              <a:rPr lang="en-AU" sz="3600" dirty="0" err="1" smtClean="0"/>
              <a:t>Fotodiri</a:t>
            </a:r>
            <a:endParaRPr lang="en-US" sz="3600" dirty="0" smtClean="0"/>
          </a:p>
          <a:p>
            <a:pPr lvl="1" hangingPunct="0"/>
            <a:r>
              <a:rPr lang="en-AU" sz="3600" dirty="0" smtClean="0"/>
              <a:t>Penilaian </a:t>
            </a:r>
            <a:r>
              <a:rPr lang="en-AU" sz="3600" dirty="0" err="1" smtClean="0"/>
              <a:t>persepsional</a:t>
            </a:r>
            <a:r>
              <a:rPr lang="en-AU" sz="3600" dirty="0" smtClean="0"/>
              <a:t> diri</a:t>
            </a:r>
            <a:endParaRPr lang="en-US" sz="3600" dirty="0" smtClean="0"/>
          </a:p>
          <a:p>
            <a:pPr lvl="1" hangingPunct="0"/>
            <a:r>
              <a:rPr lang="en-AU" sz="3600" dirty="0" smtClean="0"/>
              <a:t>Dokumen Deskripsi Diri</a:t>
            </a:r>
            <a:endParaRPr lang="en-US" sz="3600" dirty="0" smtClean="0"/>
          </a:p>
          <a:p>
            <a:pPr lvl="0" hangingPunct="0"/>
            <a:r>
              <a:rPr lang="en-AU" sz="3600" dirty="0" smtClean="0"/>
              <a:t>Melengkapi data curriculum vitae dengan sebenar-benarnya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5730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PERAN PTU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620000" cy="5638800"/>
          </a:xfrm>
        </p:spPr>
        <p:txBody>
          <a:bodyPr>
            <a:normAutofit/>
          </a:bodyPr>
          <a:lstStyle/>
          <a:p>
            <a:r>
              <a:rPr lang="id-ID" sz="2800" dirty="0" smtClean="0"/>
              <a:t>Memantau dosen yang </a:t>
            </a:r>
            <a:r>
              <a:rPr lang="id-ID" sz="2800" i="1" dirty="0" smtClean="0"/>
              <a:t>eligible</a:t>
            </a:r>
            <a:r>
              <a:rPr lang="id-ID" sz="2800" dirty="0" smtClean="0"/>
              <a:t> untuk diusulkan</a:t>
            </a:r>
          </a:p>
          <a:p>
            <a:r>
              <a:rPr lang="id-ID" sz="2800" dirty="0" smtClean="0"/>
              <a:t>Verifikasi dan validasi data dosen yang diusulkan</a:t>
            </a:r>
          </a:p>
          <a:p>
            <a:r>
              <a:rPr lang="id-ID" sz="2800" dirty="0" smtClean="0"/>
              <a:t>Mengelola akun (</a:t>
            </a:r>
            <a:r>
              <a:rPr lang="id-ID" sz="2800" i="1" dirty="0" smtClean="0"/>
              <a:t>account</a:t>
            </a:r>
            <a:r>
              <a:rPr lang="id-ID" sz="2800" dirty="0" smtClean="0"/>
              <a:t>) milik:</a:t>
            </a:r>
          </a:p>
          <a:p>
            <a:pPr lvl="1"/>
            <a:r>
              <a:rPr lang="id-ID" sz="2800" dirty="0" smtClean="0"/>
              <a:t>Dosen yang diusulkan (DYS)</a:t>
            </a:r>
          </a:p>
          <a:p>
            <a:pPr lvl="1"/>
            <a:r>
              <a:rPr lang="id-ID" sz="2800" dirty="0" smtClean="0"/>
              <a:t>Atasan DYS</a:t>
            </a:r>
          </a:p>
          <a:p>
            <a:pPr lvl="1"/>
            <a:r>
              <a:rPr lang="id-ID" sz="2800" dirty="0" smtClean="0"/>
              <a:t>Sejawat DYS</a:t>
            </a:r>
          </a:p>
          <a:p>
            <a:pPr lvl="1"/>
            <a:r>
              <a:rPr lang="id-ID" sz="2800" dirty="0" smtClean="0"/>
              <a:t>Mahasiswa DYS</a:t>
            </a:r>
          </a:p>
          <a:p>
            <a:r>
              <a:rPr lang="id-ID" sz="2800" dirty="0" smtClean="0"/>
              <a:t>Mengelola dan memantau proses pengusulan (termasuk penilaian oleh atasan, sejawat dan mahasiswa)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PERAN PTPS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7848600" cy="5029200"/>
          </a:xfrm>
        </p:spPr>
        <p:txBody>
          <a:bodyPr>
            <a:noAutofit/>
          </a:bodyPr>
          <a:lstStyle/>
          <a:p>
            <a:r>
              <a:rPr lang="id-ID" sz="2800" dirty="0" smtClean="0"/>
              <a:t>Mengelola akun (</a:t>
            </a:r>
            <a:r>
              <a:rPr lang="id-ID" sz="2800" i="1" dirty="0" smtClean="0"/>
              <a:t>account</a:t>
            </a:r>
            <a:r>
              <a:rPr lang="id-ID" sz="2800" dirty="0" smtClean="0"/>
              <a:t>) milik:</a:t>
            </a:r>
          </a:p>
          <a:p>
            <a:pPr lvl="1"/>
            <a:r>
              <a:rPr lang="id-ID" sz="2800" dirty="0" smtClean="0"/>
              <a:t>Asesor Penilai dari PTPS</a:t>
            </a:r>
          </a:p>
          <a:p>
            <a:r>
              <a:rPr lang="id-ID" sz="2800" dirty="0" smtClean="0"/>
              <a:t>Mengatur asesor penilai DYS yang menjadi tanggung jawab PTPS</a:t>
            </a:r>
          </a:p>
          <a:p>
            <a:r>
              <a:rPr lang="id-ID" sz="2800" dirty="0" smtClean="0"/>
              <a:t>Mengelola dan memantau proses penilaian berkas portofolio yang menjadi tanggungjawab PTPS</a:t>
            </a:r>
          </a:p>
          <a:p>
            <a:r>
              <a:rPr lang="id-ID" sz="2800" dirty="0" smtClean="0"/>
              <a:t>Mengelola data hasil penilaian berkas portofolio</a:t>
            </a:r>
          </a:p>
          <a:p>
            <a:r>
              <a:rPr lang="id-ID" sz="2800" dirty="0" smtClean="0"/>
              <a:t>Melakukan yudisum hasil penilaian berkas portofolio di tingkat PTPS</a:t>
            </a:r>
          </a:p>
          <a:p>
            <a:r>
              <a:rPr lang="id-ID" sz="2800" dirty="0" smtClean="0"/>
              <a:t>Mencetak sertifikat bagi DYS yang dinyatakan lulus</a:t>
            </a:r>
          </a:p>
          <a:p>
            <a:endParaRPr lang="id-ID" sz="2800" dirty="0"/>
          </a:p>
        </p:txBody>
      </p:sp>
    </p:spTree>
    <p:extLst>
      <p:ext uri="{BB962C8B-B14F-4D97-AF65-F5344CB8AC3E}">
        <p14:creationId xmlns:p14="http://schemas.microsoft.com/office/powerpoint/2010/main" val="139245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PERAN P</a:t>
            </a:r>
            <a:r>
              <a:rPr lang="en-US" dirty="0" err="1" smtClean="0"/>
              <a:t>enilai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id-ID" sz="3600" dirty="0" smtClean="0"/>
              <a:t>Melakukan penilaian persepsional terhadap DYS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1923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PERAN ASESOR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sz="4000" dirty="0" smtClean="0"/>
              <a:t>Memberikan nilai kepada peserta serifikasi dosen</a:t>
            </a:r>
          </a:p>
          <a:p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372221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153400" cy="838200"/>
          </a:xfrm>
        </p:spPr>
        <p:txBody>
          <a:bodyPr/>
          <a:lstStyle/>
          <a:p>
            <a:pPr algn="ctr"/>
            <a:r>
              <a:rPr lang="en-US" dirty="0" smtClean="0"/>
              <a:t>TAHAPAN SERDOS INTEGRATIF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sz="3200" dirty="0" err="1"/>
              <a:t>Penetapan</a:t>
            </a:r>
            <a:r>
              <a:rPr lang="en-US" sz="3200" dirty="0"/>
              <a:t> DYS </a:t>
            </a:r>
            <a:r>
              <a:rPr lang="en-US" sz="3200" dirty="0" err="1"/>
              <a:t>untuk</a:t>
            </a:r>
            <a:r>
              <a:rPr lang="en-US" sz="3200" dirty="0"/>
              <a:t> </a:t>
            </a:r>
            <a:r>
              <a:rPr lang="en-US" sz="3200" dirty="0" err="1"/>
              <a:t>setiap</a:t>
            </a:r>
            <a:r>
              <a:rPr lang="en-US" sz="3200" dirty="0"/>
              <a:t> PTU </a:t>
            </a:r>
            <a:r>
              <a:rPr lang="en-US" sz="3200" dirty="0" err="1"/>
              <a:t>oleh</a:t>
            </a:r>
            <a:r>
              <a:rPr lang="en-US" sz="3200" dirty="0"/>
              <a:t> </a:t>
            </a:r>
            <a:r>
              <a:rPr lang="en-US" sz="3200" dirty="0" err="1"/>
              <a:t>Dikti</a:t>
            </a:r>
            <a:endParaRPr lang="en-US" sz="3200" dirty="0"/>
          </a:p>
          <a:p>
            <a:pPr lvl="0"/>
            <a:r>
              <a:rPr lang="en-US" sz="3200" dirty="0" err="1"/>
              <a:t>Penetapan</a:t>
            </a:r>
            <a:r>
              <a:rPr lang="en-US" sz="3200" dirty="0"/>
              <a:t> PTPS </a:t>
            </a:r>
            <a:r>
              <a:rPr lang="en-US" sz="3200" dirty="0" err="1"/>
              <a:t>untuk</a:t>
            </a:r>
            <a:r>
              <a:rPr lang="en-US" sz="3200" dirty="0"/>
              <a:t> DYS </a:t>
            </a:r>
            <a:r>
              <a:rPr lang="en-US" sz="3200" dirty="0" err="1"/>
              <a:t>dari</a:t>
            </a:r>
            <a:r>
              <a:rPr lang="en-US" sz="3200" dirty="0"/>
              <a:t> </a:t>
            </a:r>
            <a:r>
              <a:rPr lang="en-US" sz="3200" dirty="0" err="1"/>
              <a:t>setiap</a:t>
            </a:r>
            <a:r>
              <a:rPr lang="en-US" sz="3200" dirty="0"/>
              <a:t> PTU </a:t>
            </a:r>
            <a:r>
              <a:rPr lang="en-US" sz="3200" dirty="0" err="1"/>
              <a:t>oleh</a:t>
            </a:r>
            <a:r>
              <a:rPr lang="en-US" sz="3200" dirty="0"/>
              <a:t> </a:t>
            </a:r>
            <a:r>
              <a:rPr lang="en-US" sz="3200" dirty="0" err="1"/>
              <a:t>Dikti</a:t>
            </a:r>
            <a:endParaRPr lang="en-US" sz="3200" dirty="0"/>
          </a:p>
          <a:p>
            <a:pPr lvl="0"/>
            <a:r>
              <a:rPr lang="en-US" sz="3200" dirty="0" err="1"/>
              <a:t>Penilaian</a:t>
            </a:r>
            <a:r>
              <a:rPr lang="en-US" sz="3200" dirty="0"/>
              <a:t> internal DYS </a:t>
            </a:r>
            <a:r>
              <a:rPr lang="en-US" sz="3200" dirty="0" err="1"/>
              <a:t>oleh</a:t>
            </a:r>
            <a:r>
              <a:rPr lang="en-US" sz="3200" dirty="0"/>
              <a:t> PP</a:t>
            </a:r>
            <a:r>
              <a:rPr lang="id-ID" sz="3200" dirty="0"/>
              <a:t> di PTU</a:t>
            </a:r>
            <a:endParaRPr lang="en-US" sz="3200" dirty="0"/>
          </a:p>
          <a:p>
            <a:pPr lvl="0"/>
            <a:r>
              <a:rPr lang="en-US" sz="3200" dirty="0" err="1"/>
              <a:t>Penilaian</a:t>
            </a:r>
            <a:r>
              <a:rPr lang="en-US" sz="3200" dirty="0"/>
              <a:t> </a:t>
            </a:r>
            <a:r>
              <a:rPr lang="en-US" sz="3200" dirty="0" err="1"/>
              <a:t>eksternal</a:t>
            </a:r>
            <a:r>
              <a:rPr lang="en-US" sz="3200" dirty="0"/>
              <a:t> DYS </a:t>
            </a:r>
            <a:r>
              <a:rPr lang="en-US" sz="3200" dirty="0" err="1"/>
              <a:t>oleh</a:t>
            </a:r>
            <a:r>
              <a:rPr lang="en-US" sz="3200" dirty="0"/>
              <a:t> </a:t>
            </a:r>
            <a:r>
              <a:rPr lang="id-ID" sz="3200" dirty="0"/>
              <a:t>ASR di </a:t>
            </a:r>
            <a:r>
              <a:rPr lang="en-US" sz="3200" dirty="0"/>
              <a:t>PTPS</a:t>
            </a:r>
          </a:p>
          <a:p>
            <a:pPr lvl="0"/>
            <a:r>
              <a:rPr lang="en-US" sz="3200" dirty="0" err="1"/>
              <a:t>Pelaporan</a:t>
            </a:r>
            <a:r>
              <a:rPr lang="en-US" sz="3200" dirty="0"/>
              <a:t> </a:t>
            </a:r>
            <a:r>
              <a:rPr lang="en-US" sz="3200" dirty="0" err="1"/>
              <a:t>dan</a:t>
            </a:r>
            <a:r>
              <a:rPr lang="en-US" sz="3200" dirty="0"/>
              <a:t> </a:t>
            </a:r>
            <a:r>
              <a:rPr lang="en-US" sz="3200" dirty="0" err="1"/>
              <a:t>yudisium</a:t>
            </a:r>
            <a:r>
              <a:rPr lang="en-US" sz="3200" dirty="0"/>
              <a:t> </a:t>
            </a:r>
            <a:r>
              <a:rPr lang="en-US" sz="3200" dirty="0" err="1"/>
              <a:t>kelulusan</a:t>
            </a:r>
            <a:r>
              <a:rPr lang="en-US" sz="3200" dirty="0"/>
              <a:t> DYS </a:t>
            </a:r>
            <a:r>
              <a:rPr lang="en-US" sz="3200" dirty="0" err="1"/>
              <a:t>oleh</a:t>
            </a:r>
            <a:r>
              <a:rPr lang="en-US" sz="3200" dirty="0"/>
              <a:t> PTPS </a:t>
            </a:r>
            <a:r>
              <a:rPr lang="en-US" sz="3200" dirty="0" err="1"/>
              <a:t>bersama</a:t>
            </a:r>
            <a:r>
              <a:rPr lang="en-US" sz="3200" dirty="0"/>
              <a:t> </a:t>
            </a:r>
            <a:r>
              <a:rPr lang="en-US" sz="3200" dirty="0" err="1"/>
              <a:t>Dikti</a:t>
            </a:r>
            <a:endParaRPr lang="en-US" sz="3200" dirty="0"/>
          </a:p>
          <a:p>
            <a:pPr lvl="0"/>
            <a:r>
              <a:rPr lang="en-US" sz="3200" dirty="0" err="1"/>
              <a:t>Penerbitan</a:t>
            </a:r>
            <a:r>
              <a:rPr lang="en-US" sz="3200" dirty="0"/>
              <a:t> </a:t>
            </a:r>
            <a:r>
              <a:rPr lang="en-US" sz="3200" dirty="0" err="1"/>
              <a:t>Sertifikat</a:t>
            </a:r>
            <a:r>
              <a:rPr lang="en-US" sz="3200" dirty="0"/>
              <a:t> </a:t>
            </a:r>
            <a:r>
              <a:rPr lang="en-US" sz="3200" dirty="0" err="1"/>
              <a:t>Pendidik</a:t>
            </a:r>
            <a:r>
              <a:rPr lang="en-US" sz="3200" dirty="0"/>
              <a:t> </a:t>
            </a:r>
            <a:r>
              <a:rPr lang="en-US" sz="3200" dirty="0" err="1"/>
              <a:t>oleh</a:t>
            </a:r>
            <a:r>
              <a:rPr lang="en-US" sz="3200" dirty="0"/>
              <a:t> PTPS </a:t>
            </a:r>
            <a:r>
              <a:rPr lang="en-US" sz="3200" dirty="0" err="1"/>
              <a:t>bersama</a:t>
            </a:r>
            <a:r>
              <a:rPr lang="en-US" sz="3200" dirty="0"/>
              <a:t> </a:t>
            </a:r>
            <a:r>
              <a:rPr lang="en-US" sz="3200" dirty="0" err="1"/>
              <a:t>Dikti</a:t>
            </a:r>
            <a:r>
              <a:rPr lang="en-US" sz="32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21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1371600" y="152400"/>
          <a:ext cx="6248400" cy="647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3" imgW="3634740" imgH="5344595" progId="">
                  <p:embed/>
                </p:oleObj>
              </mc:Choice>
              <mc:Fallback>
                <p:oleObj name="Visio" r:id="rId3" imgW="3634740" imgH="5344595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52400"/>
                        <a:ext cx="6248400" cy="6477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9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211</TotalTime>
  <Words>711</Words>
  <Application>Microsoft Office PowerPoint</Application>
  <PresentationFormat>On-screen Show (4:3)</PresentationFormat>
  <Paragraphs>224</Paragraphs>
  <Slides>23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Adjacency</vt:lpstr>
      <vt:lpstr>Visio</vt:lpstr>
      <vt:lpstr>Proses Sertifikasi Dosen Perguruan Tinggi Swasta di Kopertis Wilayah VI </vt:lpstr>
      <vt:lpstr>INSTITUSI DAN INDIVIDU YANG TERLIBAT DALAM SERDOS INTEGRATIF</vt:lpstr>
      <vt:lpstr>PERAN Peserta/dys</vt:lpstr>
      <vt:lpstr>PERAN PTU</vt:lpstr>
      <vt:lpstr>PERAN PTPS</vt:lpstr>
      <vt:lpstr>PERAN Penilai</vt:lpstr>
      <vt:lpstr>PERAN ASESOR</vt:lpstr>
      <vt:lpstr>TAHAPAN SERDOS INTEGRATIF</vt:lpstr>
      <vt:lpstr>PowerPoint Presentation</vt:lpstr>
      <vt:lpstr>PowerPoint Presentation</vt:lpstr>
      <vt:lpstr>PowerPoint Presentation</vt:lpstr>
      <vt:lpstr>PowerPoint Presentation</vt:lpstr>
      <vt:lpstr>Hal teknis</vt:lpstr>
      <vt:lpstr>PENENTUAN KELULUSAN</vt:lpstr>
      <vt:lpstr>Kategorisasi  Nilai Persepsional </vt:lpstr>
      <vt:lpstr>Kategorisasi  Nilai Deskripsi Diri</vt:lpstr>
      <vt:lpstr>Penilaian terhadap Objektivitas</vt:lpstr>
      <vt:lpstr>PowerPoint Presentation</vt:lpstr>
      <vt:lpstr>PowerPoint Presentation</vt:lpstr>
      <vt:lpstr>KONSISTENSI PENILAIAN</vt:lpstr>
      <vt:lpstr> Kriteria Kelulusan Berdasarkan Nilai Konsistensi</vt:lpstr>
      <vt:lpstr>PowerPoint Presentation</vt:lpstr>
      <vt:lpstr>PowerPoint Presentation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PROSEDUR OPERASIONAL BAKU (POB)  SERDOS INTEGRATIF</dc:title>
  <dc:creator>Your User Name</dc:creator>
  <cp:lastModifiedBy>Valued Acer Customer</cp:lastModifiedBy>
  <cp:revision>23</cp:revision>
  <dcterms:created xsi:type="dcterms:W3CDTF">2011-05-20T01:07:21Z</dcterms:created>
  <dcterms:modified xsi:type="dcterms:W3CDTF">2011-10-25T03:58:32Z</dcterms:modified>
</cp:coreProperties>
</file>