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265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325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serdos.dikti.go.id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87575"/>
            <a:ext cx="8458200" cy="2232025"/>
          </a:xfrm>
        </p:spPr>
        <p:txBody>
          <a:bodyPr>
            <a:normAutofit fontScale="90000"/>
          </a:bodyPr>
          <a:lstStyle/>
          <a:p>
            <a:pPr algn="ctr"/>
            <a:r>
              <a:rPr lang="id-ID" dirty="0" smtClean="0"/>
              <a:t>PETUNJUK PENGGUNAAN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id-ID" dirty="0" smtClean="0"/>
              <a:t>SISTEM PENGELOLAAN SERDOS ONLINE</a:t>
            </a:r>
            <a:br>
              <a:rPr lang="id-ID" dirty="0" smtClean="0"/>
            </a:br>
            <a:r>
              <a:rPr lang="id-ID" dirty="0" smtClean="0"/>
              <a:t/>
            </a:r>
            <a:br>
              <a:rPr lang="id-ID" dirty="0" smtClean="0"/>
            </a:br>
            <a:r>
              <a:rPr lang="id-ID" sz="2200" dirty="0" smtClean="0"/>
              <a:t>KATEGORI PENGGUNA:  </a:t>
            </a:r>
            <a:r>
              <a:rPr lang="id-ID" sz="2200" smtClean="0"/>
              <a:t/>
            </a:r>
            <a:br>
              <a:rPr lang="id-ID" sz="2200" smtClean="0"/>
            </a:br>
            <a:r>
              <a:rPr lang="en-US" sz="2200" smtClean="0"/>
              <a:t>penilai atasan, sejawat dan mahasiswa</a:t>
            </a:r>
            <a:endParaRPr lang="en-US" sz="22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914400" y="5410200"/>
            <a:ext cx="73914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TIM </a:t>
            </a: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SERTIFIKASI </a:t>
            </a: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DOSEN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id-ID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KOPERTIS WILAYAH VI</a:t>
            </a: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nb-NO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2011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Logo P&amp;K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3810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MENU UBAH PASSWORD</a:t>
            </a:r>
            <a:endParaRPr lang="id-ID" dirty="0"/>
          </a:p>
        </p:txBody>
      </p:sp>
      <p:pic>
        <p:nvPicPr>
          <p:cNvPr id="34818" name="Picture 2" descr="ubah_passwor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981200"/>
            <a:ext cx="8636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atasan</a:t>
            </a:r>
            <a:r>
              <a:rPr lang="id-ID" dirty="0" smtClean="0">
                <a:solidFill>
                  <a:srgbClr val="FF0000"/>
                </a:solidFill>
              </a:rPr>
              <a:t/>
            </a:r>
            <a:br>
              <a:rPr lang="id-ID" dirty="0" smtClean="0">
                <a:solidFill>
                  <a:srgbClr val="FF0000"/>
                </a:solidFill>
              </a:rPr>
            </a:br>
            <a:r>
              <a:rPr lang="id-ID" smtClean="0"/>
              <a:t>MENU </a:t>
            </a:r>
            <a:r>
              <a:rPr lang="en-US" smtClean="0"/>
              <a:t>sistem administrasi penilai </a:t>
            </a:r>
            <a:r>
              <a:rPr lang="en-US" smtClean="0">
                <a:solidFill>
                  <a:srgbClr val="FF0000"/>
                </a:solidFill>
              </a:rPr>
              <a:t>atasan</a:t>
            </a:r>
            <a:endParaRPr lang="id-ID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7" name="Picture 3" descr="Serdos-Atasan-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52600"/>
            <a:ext cx="8534400" cy="4274494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atasan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200" smtClean="0"/>
              <a:t>Halaman </a:t>
            </a:r>
            <a:r>
              <a:rPr lang="id-ID" sz="2200" smtClean="0"/>
              <a:t>Penugasan Penilaian Persepsional oleh </a:t>
            </a:r>
            <a:r>
              <a:rPr lang="en-US" sz="2200" smtClean="0">
                <a:solidFill>
                  <a:srgbClr val="FF0000"/>
                </a:solidFill>
              </a:rPr>
              <a:t>atasan</a:t>
            </a:r>
            <a:endParaRPr lang="id-ID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8674" name="Picture 2" descr="Serdos-Atasan-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524000"/>
            <a:ext cx="635479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4495800" y="5486400"/>
            <a:ext cx="1066800" cy="2286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6781800" y="4876800"/>
            <a:ext cx="1828800" cy="685800"/>
          </a:xfrm>
          <a:prstGeom prst="wedgeRoundRectCallout">
            <a:avLst>
              <a:gd name="adj1" fmla="val -114863"/>
              <a:gd name="adj2" fmla="val 46580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Untuk menyimpan data diri penilai</a:t>
            </a:r>
            <a:endParaRPr lang="en-US" sz="1600"/>
          </a:p>
        </p:txBody>
      </p:sp>
      <p:sp>
        <p:nvSpPr>
          <p:cNvPr id="9" name="Rounded Rectangular Callout 8"/>
          <p:cNvSpPr/>
          <p:nvPr/>
        </p:nvSpPr>
        <p:spPr>
          <a:xfrm>
            <a:off x="6096000" y="5791200"/>
            <a:ext cx="2819400" cy="762000"/>
          </a:xfrm>
          <a:prstGeom prst="wedgeRoundRectCallout">
            <a:avLst>
              <a:gd name="adj1" fmla="val -83277"/>
              <a:gd name="adj2" fmla="val 33588"/>
              <a:gd name="adj3" fmla="val 1666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Klik disini untuk mulai mengisi penilaian persepsional</a:t>
            </a:r>
            <a:endParaRPr lang="en-US" sz="1600"/>
          </a:p>
        </p:txBody>
      </p:sp>
      <p:sp>
        <p:nvSpPr>
          <p:cNvPr id="10" name="Rounded Rectangle 9"/>
          <p:cNvSpPr/>
          <p:nvPr/>
        </p:nvSpPr>
        <p:spPr>
          <a:xfrm>
            <a:off x="2738651" y="6335973"/>
            <a:ext cx="2351964" cy="2286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atasan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700" smtClean="0"/>
              <a:t>Halaman pengisian </a:t>
            </a:r>
            <a:r>
              <a:rPr lang="id-ID" sz="2700" smtClean="0"/>
              <a:t>Penilaian Persepsional oleh </a:t>
            </a:r>
            <a:r>
              <a:rPr lang="en-US" sz="2700" smtClean="0">
                <a:solidFill>
                  <a:srgbClr val="FF0000"/>
                </a:solidFill>
              </a:rPr>
              <a:t>atasan</a:t>
            </a:r>
            <a:endParaRPr lang="id-ID" sz="4000" dirty="0">
              <a:solidFill>
                <a:srgbClr val="FF000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smtClean="0"/>
              <a:t>A</a:t>
            </a:r>
            <a:r>
              <a:rPr lang="id-ID" smtClean="0"/>
              <a:t>da empat (4) kompetensi dalam penilaian persepsional:</a:t>
            </a:r>
            <a:endParaRPr lang="en-US" smtClean="0"/>
          </a:p>
          <a:p>
            <a:pPr lvl="1" hangingPunct="0"/>
            <a:r>
              <a:rPr lang="id-ID" smtClean="0"/>
              <a:t>Kompetensi Pedagogik,</a:t>
            </a:r>
            <a:endParaRPr lang="en-US" smtClean="0"/>
          </a:p>
          <a:p>
            <a:pPr lvl="1" hangingPunct="0"/>
            <a:r>
              <a:rPr lang="id-ID" smtClean="0"/>
              <a:t>Kompetensi Profesional,</a:t>
            </a:r>
            <a:endParaRPr lang="en-US" smtClean="0"/>
          </a:p>
          <a:p>
            <a:pPr lvl="1" hangingPunct="0"/>
            <a:r>
              <a:rPr lang="id-ID" smtClean="0"/>
              <a:t>Kompetensi Kepribadian, dan</a:t>
            </a:r>
            <a:endParaRPr lang="en-US" smtClean="0"/>
          </a:p>
          <a:p>
            <a:pPr lvl="1" hangingPunct="0"/>
            <a:r>
              <a:rPr lang="id-ID" smtClean="0"/>
              <a:t>Kompetensi Sosial.</a:t>
            </a:r>
            <a:endParaRPr lang="en-US" smtClean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atasan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700" smtClean="0"/>
              <a:t>Halaman pengisian </a:t>
            </a:r>
            <a:r>
              <a:rPr lang="id-ID" sz="2700" smtClean="0"/>
              <a:t>Penilaian Persepsional oleh </a:t>
            </a:r>
            <a:r>
              <a:rPr lang="en-US" sz="2700" smtClean="0">
                <a:solidFill>
                  <a:srgbClr val="FF0000"/>
                </a:solidFill>
              </a:rPr>
              <a:t>atasan</a:t>
            </a:r>
            <a:endParaRPr lang="id-ID" sz="40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9698" name="Picture 2" descr="Serdos-Atasan-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905000"/>
            <a:ext cx="7081242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685800" y="2895600"/>
            <a:ext cx="18288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Serdos-Atasan-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828800"/>
            <a:ext cx="8550934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atasan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700" smtClean="0"/>
              <a:t>Halaman pengisian </a:t>
            </a:r>
            <a:r>
              <a:rPr lang="id-ID" sz="2700" smtClean="0"/>
              <a:t>Penilaian Persepsional oleh </a:t>
            </a:r>
            <a:r>
              <a:rPr lang="en-US" sz="2700" smtClean="0">
                <a:solidFill>
                  <a:srgbClr val="FF0000"/>
                </a:solidFill>
              </a:rPr>
              <a:t>atasan</a:t>
            </a:r>
            <a:endParaRPr lang="id-ID" sz="40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800" y="1752600"/>
            <a:ext cx="22098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Serdos-Atasan-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133600"/>
            <a:ext cx="8686800" cy="326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atasan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700" smtClean="0"/>
              <a:t>Halaman pengisian </a:t>
            </a:r>
            <a:r>
              <a:rPr lang="id-ID" sz="2700" smtClean="0"/>
              <a:t>Penilaian Persepsional oleh </a:t>
            </a:r>
            <a:r>
              <a:rPr lang="en-US" sz="2700" smtClean="0">
                <a:solidFill>
                  <a:srgbClr val="FF0000"/>
                </a:solidFill>
              </a:rPr>
              <a:t>atasan</a:t>
            </a:r>
            <a:endParaRPr lang="id-ID" sz="40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81000" y="1981200"/>
            <a:ext cx="22098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Serdos-Atasan-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52600"/>
            <a:ext cx="7239000" cy="3341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atasan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700" smtClean="0"/>
              <a:t>Halaman pengisian </a:t>
            </a:r>
            <a:r>
              <a:rPr lang="id-ID" sz="2700" smtClean="0"/>
              <a:t>Penilaian Persepsional oleh </a:t>
            </a:r>
            <a:r>
              <a:rPr lang="en-US" sz="2700" smtClean="0">
                <a:solidFill>
                  <a:srgbClr val="FF0000"/>
                </a:solidFill>
              </a:rPr>
              <a:t>atasan</a:t>
            </a:r>
            <a:endParaRPr lang="id-ID" sz="40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800" y="1676400"/>
            <a:ext cx="1752600" cy="3048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771" name="Picture 3" descr="Serdos-Atasan-12"/>
          <p:cNvPicPr>
            <a:picLocks noChangeAspect="1" noChangeArrowheads="1"/>
          </p:cNvPicPr>
          <p:nvPr/>
        </p:nvPicPr>
        <p:blipFill>
          <a:blip r:embed="rId3"/>
          <a:srcRect t="71486"/>
          <a:stretch>
            <a:fillRect/>
          </a:stretch>
        </p:blipFill>
        <p:spPr bwMode="auto">
          <a:xfrm>
            <a:off x="381000" y="5334000"/>
            <a:ext cx="7113351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ular Callout 8"/>
          <p:cNvSpPr/>
          <p:nvPr/>
        </p:nvSpPr>
        <p:spPr>
          <a:xfrm>
            <a:off x="1905000" y="5105400"/>
            <a:ext cx="1905000" cy="762000"/>
          </a:xfrm>
          <a:prstGeom prst="wedgeRoundRectCallout">
            <a:avLst>
              <a:gd name="adj1" fmla="val -71707"/>
              <a:gd name="adj2" fmla="val 10190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Jika masih ada kesalahan dalam pemberian nilai</a:t>
            </a:r>
            <a:endParaRPr lang="en-US" sz="1600"/>
          </a:p>
        </p:txBody>
      </p:sp>
      <p:sp>
        <p:nvSpPr>
          <p:cNvPr id="10" name="Rounded Rectangular Callout 9"/>
          <p:cNvSpPr/>
          <p:nvPr/>
        </p:nvSpPr>
        <p:spPr>
          <a:xfrm>
            <a:off x="2362200" y="6019800"/>
            <a:ext cx="4343400" cy="533400"/>
          </a:xfrm>
          <a:prstGeom prst="wedgeRoundRectCallout">
            <a:avLst>
              <a:gd name="adj1" fmla="val -83548"/>
              <a:gd name="adj2" fmla="val 39859"/>
              <a:gd name="adj3" fmla="val 1666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Klik kembali untuk mengulang pengisian penilaian persepsional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atasan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700" smtClean="0"/>
              <a:t>Halaman pengisian </a:t>
            </a:r>
            <a:r>
              <a:rPr lang="id-ID" sz="2700" smtClean="0"/>
              <a:t>Penilaian Persepsional oleh </a:t>
            </a:r>
            <a:r>
              <a:rPr lang="en-US" sz="2700" smtClean="0">
                <a:solidFill>
                  <a:srgbClr val="FF0000"/>
                </a:solidFill>
              </a:rPr>
              <a:t>atasan</a:t>
            </a:r>
            <a:endParaRPr lang="id-ID" sz="40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3794" name="Picture 2" descr="Serdos-Atasan-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0"/>
            <a:ext cx="872158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Serdos-Atasan-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828800"/>
            <a:ext cx="868256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ular Callout 11"/>
          <p:cNvSpPr/>
          <p:nvPr/>
        </p:nvSpPr>
        <p:spPr>
          <a:xfrm>
            <a:off x="0" y="1676400"/>
            <a:ext cx="2514600" cy="609600"/>
          </a:xfrm>
          <a:prstGeom prst="wedgeRoundRectCallout">
            <a:avLst>
              <a:gd name="adj1" fmla="val 85001"/>
              <a:gd name="adj2" fmla="val -9142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Klik VALIDASI jika penilaian sudah FINAL</a:t>
            </a:r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3454021" y="1828800"/>
            <a:ext cx="965579" cy="27295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ular Callout 13"/>
          <p:cNvSpPr/>
          <p:nvPr/>
        </p:nvSpPr>
        <p:spPr>
          <a:xfrm>
            <a:off x="1143000" y="5638800"/>
            <a:ext cx="3276600" cy="838200"/>
          </a:xfrm>
          <a:prstGeom prst="wedgeRoundRectCallout">
            <a:avLst>
              <a:gd name="adj1" fmla="val 62286"/>
              <a:gd name="adj2" fmla="val -83317"/>
              <a:gd name="adj3" fmla="val 1666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Tombol validasi dan simpan skor akan hilang dan penilaian TIDAK dapat diubah lagi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atasan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700" smtClean="0"/>
              <a:t>Halaman pengisian </a:t>
            </a:r>
            <a:r>
              <a:rPr lang="id-ID" sz="2700" smtClean="0"/>
              <a:t>Penilaian Persepsional oleh </a:t>
            </a:r>
            <a:r>
              <a:rPr lang="en-US" sz="2700" smtClean="0">
                <a:solidFill>
                  <a:srgbClr val="FF0000"/>
                </a:solidFill>
              </a:rPr>
              <a:t>atasan</a:t>
            </a:r>
            <a:endParaRPr lang="id-ID" sz="40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4818" name="Picture 2" descr="Serdos-Atasan-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76400"/>
            <a:ext cx="735170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id-ID" sz="2800" dirty="0" smtClean="0"/>
              <a:t>SISTEM PENGELOLAAN SERDOS ONLINE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41437"/>
            <a:ext cx="8686800" cy="4525963"/>
          </a:xfrm>
        </p:spPr>
        <p:txBody>
          <a:bodyPr>
            <a:noAutofit/>
          </a:bodyPr>
          <a:lstStyle/>
          <a:p>
            <a:pPr lvl="0"/>
            <a:r>
              <a:rPr lang="id-ID" dirty="0" smtClean="0"/>
              <a:t>Pengelolaan Data/Informasi Serdos secara online:</a:t>
            </a:r>
          </a:p>
          <a:p>
            <a:pPr lvl="1"/>
            <a:r>
              <a:rPr lang="id-ID" sz="2400" dirty="0" smtClean="0"/>
              <a:t>Pengusulan</a:t>
            </a:r>
          </a:p>
          <a:p>
            <a:pPr lvl="1"/>
            <a:r>
              <a:rPr lang="id-ID" sz="2400" dirty="0" smtClean="0"/>
              <a:t>Pengisian Deskripsi Diri</a:t>
            </a:r>
          </a:p>
          <a:p>
            <a:pPr lvl="1"/>
            <a:r>
              <a:rPr lang="id-ID" sz="2400" dirty="0" smtClean="0"/>
              <a:t>Penilaian</a:t>
            </a:r>
          </a:p>
          <a:p>
            <a:pPr lvl="1"/>
            <a:r>
              <a:rPr lang="id-ID" sz="2400" dirty="0" smtClean="0"/>
              <a:t>Dll</a:t>
            </a:r>
          </a:p>
          <a:p>
            <a:pPr lvl="0"/>
            <a:r>
              <a:rPr lang="id-ID" dirty="0" smtClean="0"/>
              <a:t>Alamat: </a:t>
            </a:r>
            <a:r>
              <a:rPr lang="id-ID" b="1" dirty="0" smtClean="0">
                <a:hlinkClick r:id="rId2"/>
              </a:rPr>
              <a:t>http://serdos.dikti.go.id</a:t>
            </a:r>
            <a:endParaRPr lang="id-ID" dirty="0" smtClean="0"/>
          </a:p>
          <a:p>
            <a:pPr lvl="0">
              <a:buNone/>
            </a:pPr>
            <a:r>
              <a:rPr lang="id-ID" dirty="0" smtClean="0"/>
              <a:t> 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sejawat</a:t>
            </a:r>
            <a:r>
              <a:rPr lang="id-ID" dirty="0" smtClean="0">
                <a:solidFill>
                  <a:srgbClr val="FF0000"/>
                </a:solidFill>
              </a:rPr>
              <a:t/>
            </a:r>
            <a:br>
              <a:rPr lang="id-ID" dirty="0" smtClean="0">
                <a:solidFill>
                  <a:srgbClr val="FF0000"/>
                </a:solidFill>
              </a:rPr>
            </a:br>
            <a:r>
              <a:rPr lang="id-ID" smtClean="0"/>
              <a:t>MENU </a:t>
            </a:r>
            <a:r>
              <a:rPr lang="en-US" smtClean="0"/>
              <a:t>sistem administrasi penilai </a:t>
            </a:r>
            <a:r>
              <a:rPr lang="en-US" smtClean="0">
                <a:solidFill>
                  <a:srgbClr val="FF0000"/>
                </a:solidFill>
              </a:rPr>
              <a:t>sejawat</a:t>
            </a:r>
            <a:endParaRPr lang="id-ID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5842" name="Picture 2" descr="Serdos-Sejawat-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057400"/>
            <a:ext cx="8229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sejawat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400" smtClean="0"/>
              <a:t>Halaman </a:t>
            </a:r>
            <a:r>
              <a:rPr lang="id-ID" sz="2400" smtClean="0"/>
              <a:t>Penugasan Penilaian Persepsional oleh </a:t>
            </a:r>
            <a:r>
              <a:rPr lang="en-US" sz="2400" smtClean="0">
                <a:solidFill>
                  <a:srgbClr val="FF0000"/>
                </a:solidFill>
              </a:rPr>
              <a:t>sejawat</a:t>
            </a:r>
            <a:endParaRPr lang="id-ID" sz="24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8674" name="Picture 2" descr="Serdos-Atasan-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524000"/>
            <a:ext cx="635479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4495800" y="5486400"/>
            <a:ext cx="1066800" cy="2286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6781800" y="4876800"/>
            <a:ext cx="1828800" cy="685800"/>
          </a:xfrm>
          <a:prstGeom prst="wedgeRoundRectCallout">
            <a:avLst>
              <a:gd name="adj1" fmla="val -114863"/>
              <a:gd name="adj2" fmla="val 46580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Untuk menyimpan data diri penilai</a:t>
            </a:r>
            <a:endParaRPr lang="en-US" sz="1600"/>
          </a:p>
        </p:txBody>
      </p:sp>
      <p:sp>
        <p:nvSpPr>
          <p:cNvPr id="9" name="Rounded Rectangular Callout 8"/>
          <p:cNvSpPr/>
          <p:nvPr/>
        </p:nvSpPr>
        <p:spPr>
          <a:xfrm>
            <a:off x="6096000" y="5791200"/>
            <a:ext cx="2819400" cy="762000"/>
          </a:xfrm>
          <a:prstGeom prst="wedgeRoundRectCallout">
            <a:avLst>
              <a:gd name="adj1" fmla="val -83277"/>
              <a:gd name="adj2" fmla="val 33588"/>
              <a:gd name="adj3" fmla="val 1666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Klik disini untuk mulai mengisi penilaian persepsional</a:t>
            </a:r>
            <a:endParaRPr lang="en-US" sz="1600"/>
          </a:p>
        </p:txBody>
      </p:sp>
      <p:sp>
        <p:nvSpPr>
          <p:cNvPr id="10" name="Rounded Rectangle 9"/>
          <p:cNvSpPr/>
          <p:nvPr/>
        </p:nvSpPr>
        <p:spPr>
          <a:xfrm>
            <a:off x="2738651" y="6335973"/>
            <a:ext cx="2351964" cy="2286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sejawat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600" smtClean="0"/>
              <a:t>Halaman pengisian </a:t>
            </a:r>
            <a:r>
              <a:rPr lang="id-ID" sz="2600" smtClean="0"/>
              <a:t>Penilaian Persepsional oleh </a:t>
            </a:r>
            <a:r>
              <a:rPr lang="en-US" sz="2600" smtClean="0">
                <a:solidFill>
                  <a:srgbClr val="FF0000"/>
                </a:solidFill>
              </a:rPr>
              <a:t>sejawat</a:t>
            </a:r>
            <a:endParaRPr lang="id-ID" sz="2600" dirty="0">
              <a:solidFill>
                <a:srgbClr val="FF000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smtClean="0"/>
              <a:t>A</a:t>
            </a:r>
            <a:r>
              <a:rPr lang="id-ID" smtClean="0"/>
              <a:t>da empat (4) kompetensi dalam penilaian persepsional:</a:t>
            </a:r>
            <a:endParaRPr lang="en-US" smtClean="0"/>
          </a:p>
          <a:p>
            <a:pPr lvl="1" hangingPunct="0"/>
            <a:r>
              <a:rPr lang="id-ID" smtClean="0"/>
              <a:t>Kompetensi Pedagogik,</a:t>
            </a:r>
            <a:endParaRPr lang="en-US" smtClean="0"/>
          </a:p>
          <a:p>
            <a:pPr lvl="1" hangingPunct="0"/>
            <a:r>
              <a:rPr lang="id-ID" smtClean="0"/>
              <a:t>Kompetensi Profesional,</a:t>
            </a:r>
            <a:endParaRPr lang="en-US" smtClean="0"/>
          </a:p>
          <a:p>
            <a:pPr lvl="1" hangingPunct="0"/>
            <a:r>
              <a:rPr lang="id-ID" smtClean="0"/>
              <a:t>Kompetensi Kepribadian, dan</a:t>
            </a:r>
            <a:endParaRPr lang="en-US" smtClean="0"/>
          </a:p>
          <a:p>
            <a:pPr lvl="1" hangingPunct="0"/>
            <a:r>
              <a:rPr lang="id-ID" smtClean="0"/>
              <a:t>Kompetensi Sosial.</a:t>
            </a:r>
            <a:endParaRPr lang="en-US" smtClean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Serdos-Sejawat-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24000"/>
            <a:ext cx="7772400" cy="506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sejawat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600" smtClean="0"/>
              <a:t>Halaman pengisian </a:t>
            </a:r>
            <a:r>
              <a:rPr lang="id-ID" sz="2600" smtClean="0"/>
              <a:t>Penilaian Persepsional oleh </a:t>
            </a:r>
            <a:r>
              <a:rPr lang="en-US" sz="2600" smtClean="0">
                <a:solidFill>
                  <a:srgbClr val="FF0000"/>
                </a:solidFill>
              </a:rPr>
              <a:t>sejawat</a:t>
            </a:r>
            <a:endParaRPr lang="id-ID" sz="26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2667000"/>
            <a:ext cx="18288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Serdos-Sejawat-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828800"/>
            <a:ext cx="87405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sejawat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600" smtClean="0"/>
              <a:t>Halaman pengisian </a:t>
            </a:r>
            <a:r>
              <a:rPr lang="id-ID" sz="2600" smtClean="0"/>
              <a:t>Penilaian Persepsional oleh </a:t>
            </a:r>
            <a:r>
              <a:rPr lang="en-US" sz="2600" smtClean="0">
                <a:solidFill>
                  <a:srgbClr val="FF0000"/>
                </a:solidFill>
              </a:rPr>
              <a:t>sejawat</a:t>
            </a:r>
            <a:endParaRPr lang="id-ID" sz="26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800" y="1752600"/>
            <a:ext cx="22098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Serdos-Sejawat-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057400"/>
            <a:ext cx="8471647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sejawat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600" smtClean="0"/>
              <a:t>Halaman pengisian </a:t>
            </a:r>
            <a:r>
              <a:rPr lang="id-ID" sz="2600" smtClean="0"/>
              <a:t>Penilaian Persepsional oleh </a:t>
            </a:r>
            <a:r>
              <a:rPr lang="en-US" sz="2600" smtClean="0">
                <a:solidFill>
                  <a:srgbClr val="FF0000"/>
                </a:solidFill>
              </a:rPr>
              <a:t>sejawat</a:t>
            </a:r>
            <a:endParaRPr lang="id-ID" sz="26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81000" y="1981200"/>
            <a:ext cx="22098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Serdos-Sejawat-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52600"/>
            <a:ext cx="7457119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sejawat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600" smtClean="0"/>
              <a:t>Halaman pengisian </a:t>
            </a:r>
            <a:r>
              <a:rPr lang="id-ID" sz="2600" smtClean="0"/>
              <a:t>Penilaian Persepsional oleh </a:t>
            </a:r>
            <a:r>
              <a:rPr lang="en-US" sz="2600" smtClean="0">
                <a:solidFill>
                  <a:srgbClr val="FF0000"/>
                </a:solidFill>
              </a:rPr>
              <a:t>sejawat</a:t>
            </a:r>
            <a:endParaRPr lang="id-ID" sz="26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800" y="1676400"/>
            <a:ext cx="1752600" cy="3048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771" name="Picture 3" descr="Serdos-Atasan-12"/>
          <p:cNvPicPr>
            <a:picLocks noChangeAspect="1" noChangeArrowheads="1"/>
          </p:cNvPicPr>
          <p:nvPr/>
        </p:nvPicPr>
        <p:blipFill>
          <a:blip r:embed="rId3"/>
          <a:srcRect t="71486"/>
          <a:stretch>
            <a:fillRect/>
          </a:stretch>
        </p:blipFill>
        <p:spPr bwMode="auto">
          <a:xfrm>
            <a:off x="381000" y="5334000"/>
            <a:ext cx="7113351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ular Callout 8"/>
          <p:cNvSpPr/>
          <p:nvPr/>
        </p:nvSpPr>
        <p:spPr>
          <a:xfrm>
            <a:off x="1905000" y="5105400"/>
            <a:ext cx="1905000" cy="762000"/>
          </a:xfrm>
          <a:prstGeom prst="wedgeRoundRectCallout">
            <a:avLst>
              <a:gd name="adj1" fmla="val -71707"/>
              <a:gd name="adj2" fmla="val 10190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Jika masih ada kesalahan dalam pemberian nilai</a:t>
            </a:r>
            <a:endParaRPr lang="en-US" sz="1600"/>
          </a:p>
        </p:txBody>
      </p:sp>
      <p:sp>
        <p:nvSpPr>
          <p:cNvPr id="10" name="Rounded Rectangular Callout 9"/>
          <p:cNvSpPr/>
          <p:nvPr/>
        </p:nvSpPr>
        <p:spPr>
          <a:xfrm>
            <a:off x="2362200" y="6019800"/>
            <a:ext cx="4343400" cy="533400"/>
          </a:xfrm>
          <a:prstGeom prst="wedgeRoundRectCallout">
            <a:avLst>
              <a:gd name="adj1" fmla="val -83548"/>
              <a:gd name="adj2" fmla="val 39859"/>
              <a:gd name="adj3" fmla="val 1666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Klik kembali untuk mengulang pengisian penilaian persepsional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sejawat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600" smtClean="0"/>
              <a:t>Halaman pengisian </a:t>
            </a:r>
            <a:r>
              <a:rPr lang="id-ID" sz="2600" smtClean="0"/>
              <a:t>Penilaian Persepsional oleh </a:t>
            </a:r>
            <a:r>
              <a:rPr lang="en-US" sz="2600" smtClean="0">
                <a:solidFill>
                  <a:srgbClr val="FF0000"/>
                </a:solidFill>
              </a:rPr>
              <a:t>sejawat</a:t>
            </a:r>
            <a:endParaRPr lang="id-ID" sz="26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3794" name="Picture 2" descr="Serdos-Atasan-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0"/>
            <a:ext cx="872158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Serdos-Atasan-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828800"/>
            <a:ext cx="868256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ular Callout 11"/>
          <p:cNvSpPr/>
          <p:nvPr/>
        </p:nvSpPr>
        <p:spPr>
          <a:xfrm>
            <a:off x="0" y="1676400"/>
            <a:ext cx="2514600" cy="609600"/>
          </a:xfrm>
          <a:prstGeom prst="wedgeRoundRectCallout">
            <a:avLst>
              <a:gd name="adj1" fmla="val 85001"/>
              <a:gd name="adj2" fmla="val -9142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Klik VALIDASI jika penilaian sudah FINAL</a:t>
            </a:r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3454021" y="1828800"/>
            <a:ext cx="965579" cy="27295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ular Callout 13"/>
          <p:cNvSpPr/>
          <p:nvPr/>
        </p:nvSpPr>
        <p:spPr>
          <a:xfrm>
            <a:off x="1143000" y="5638800"/>
            <a:ext cx="3276600" cy="838200"/>
          </a:xfrm>
          <a:prstGeom prst="wedgeRoundRectCallout">
            <a:avLst>
              <a:gd name="adj1" fmla="val 62286"/>
              <a:gd name="adj2" fmla="val -83317"/>
              <a:gd name="adj3" fmla="val 1666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Tombol validasi dan simpan skor akan hilang dan penilaian TIDAK dapat diubah lagi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sejawat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600" smtClean="0"/>
              <a:t>Halaman pengisian </a:t>
            </a:r>
            <a:r>
              <a:rPr lang="id-ID" sz="2600" smtClean="0"/>
              <a:t>Penilaian Persepsional oleh </a:t>
            </a:r>
            <a:r>
              <a:rPr lang="en-US" sz="2600" smtClean="0">
                <a:solidFill>
                  <a:srgbClr val="FF0000"/>
                </a:solidFill>
              </a:rPr>
              <a:t>sejawat</a:t>
            </a:r>
            <a:endParaRPr lang="id-ID" sz="26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962" name="Picture 2" descr="Serdos-Sejawat-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676400"/>
            <a:ext cx="7391400" cy="4805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mahasiswa</a:t>
            </a:r>
            <a:r>
              <a:rPr lang="id-ID" dirty="0" smtClean="0">
                <a:solidFill>
                  <a:srgbClr val="FF0000"/>
                </a:solidFill>
              </a:rPr>
              <a:t/>
            </a:r>
            <a:br>
              <a:rPr lang="id-ID" dirty="0" smtClean="0">
                <a:solidFill>
                  <a:srgbClr val="FF0000"/>
                </a:solidFill>
              </a:rPr>
            </a:br>
            <a:r>
              <a:rPr lang="id-ID" sz="3300" smtClean="0"/>
              <a:t>MENU </a:t>
            </a:r>
            <a:r>
              <a:rPr lang="en-US" sz="3300" smtClean="0"/>
              <a:t>sistem administrasi penilai </a:t>
            </a:r>
            <a:r>
              <a:rPr lang="en-US" sz="3300" smtClean="0">
                <a:solidFill>
                  <a:srgbClr val="FF0000"/>
                </a:solidFill>
              </a:rPr>
              <a:t>mahasiswa</a:t>
            </a:r>
            <a:endParaRPr lang="id-ID" sz="33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1986" name="Picture 2" descr="Serdos-Mahasiswa-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133600"/>
            <a:ext cx="8454259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81000" y="4419600"/>
            <a:ext cx="8229600" cy="1371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KelOMPOK PENGGUNA SERDOS ONLINE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d-ID" sz="2800" dirty="0" smtClean="0"/>
              <a:t>P</a:t>
            </a:r>
            <a:r>
              <a:rPr lang="en-US" sz="2800" dirty="0" err="1" smtClean="0"/>
              <a:t>eserta</a:t>
            </a:r>
            <a:r>
              <a:rPr lang="id-ID" sz="2800" dirty="0" smtClean="0"/>
              <a:t> (Dosen yang disertifikasi, DYS)</a:t>
            </a:r>
          </a:p>
          <a:p>
            <a:r>
              <a:rPr lang="id-ID" sz="2800" dirty="0" smtClean="0"/>
              <a:t>Perguruan Tinggi Pengusul (PTU)</a:t>
            </a:r>
          </a:p>
          <a:p>
            <a:r>
              <a:rPr lang="id-ID" sz="2800" dirty="0" smtClean="0"/>
              <a:t>Perguruan Tinggi Penilai Sertifikasi (PTPS)</a:t>
            </a:r>
          </a:p>
          <a:p>
            <a:r>
              <a:rPr lang="id-ID" sz="2800" dirty="0" smtClean="0"/>
              <a:t>Manajemen Dikti</a:t>
            </a:r>
          </a:p>
          <a:p>
            <a:r>
              <a:rPr lang="id-ID" sz="2800" dirty="0" smtClean="0"/>
              <a:t>Administrator</a:t>
            </a:r>
          </a:p>
          <a:p>
            <a:r>
              <a:rPr lang="id-ID" sz="2800" dirty="0" smtClean="0"/>
              <a:t>Pejabat</a:t>
            </a:r>
          </a:p>
          <a:p>
            <a:r>
              <a:rPr lang="id-ID" sz="2800" dirty="0" smtClean="0"/>
              <a:t>Mahasiswa sebagai </a:t>
            </a:r>
            <a:r>
              <a:rPr lang="en-US" sz="2800" dirty="0" err="1" smtClean="0"/>
              <a:t>Penilai</a:t>
            </a:r>
            <a:r>
              <a:rPr lang="en-US" sz="2800" dirty="0" smtClean="0"/>
              <a:t> </a:t>
            </a:r>
            <a:r>
              <a:rPr lang="en-US" sz="2800" dirty="0" err="1" smtClean="0"/>
              <a:t>Persepsional</a:t>
            </a:r>
            <a:endParaRPr lang="id-ID" sz="2800" dirty="0" smtClean="0"/>
          </a:p>
          <a:p>
            <a:r>
              <a:rPr lang="id-ID" sz="2800" dirty="0" smtClean="0"/>
              <a:t>Sejawat sebagai </a:t>
            </a:r>
            <a:r>
              <a:rPr lang="en-US" sz="2800" dirty="0" err="1" smtClean="0"/>
              <a:t>Penilai</a:t>
            </a:r>
            <a:r>
              <a:rPr lang="en-US" sz="2800" dirty="0" smtClean="0"/>
              <a:t> </a:t>
            </a:r>
            <a:r>
              <a:rPr lang="en-US" sz="2800" dirty="0" err="1" smtClean="0"/>
              <a:t>Persepsional</a:t>
            </a:r>
            <a:endParaRPr lang="id-ID" sz="2800" dirty="0" smtClean="0"/>
          </a:p>
          <a:p>
            <a:r>
              <a:rPr lang="id-ID" sz="2800" dirty="0" smtClean="0"/>
              <a:t>Asesor sebagai </a:t>
            </a:r>
            <a:r>
              <a:rPr lang="en-US" sz="2800" dirty="0" err="1" smtClean="0"/>
              <a:t>Penilai</a:t>
            </a:r>
            <a:r>
              <a:rPr lang="en-US" sz="2800" dirty="0" smtClean="0"/>
              <a:t> </a:t>
            </a:r>
            <a:r>
              <a:rPr lang="en-US" sz="2800" dirty="0" err="1" smtClean="0"/>
              <a:t>Persepsional</a:t>
            </a:r>
            <a:endParaRPr lang="id-ID" sz="2800" dirty="0" smtClean="0"/>
          </a:p>
          <a:p>
            <a:endParaRPr lang="id-ID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mahasiswa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400" smtClean="0"/>
              <a:t>Halaman </a:t>
            </a:r>
            <a:r>
              <a:rPr lang="id-ID" sz="2400" smtClean="0"/>
              <a:t>Penugasan Penilaian Persepsional oleh </a:t>
            </a:r>
            <a:r>
              <a:rPr lang="en-US" sz="2400" smtClean="0">
                <a:solidFill>
                  <a:srgbClr val="FF0000"/>
                </a:solidFill>
              </a:rPr>
              <a:t>mahasiswa</a:t>
            </a:r>
            <a:endParaRPr lang="id-ID" sz="24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8674" name="Picture 2" descr="Serdos-Atasan-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524000"/>
            <a:ext cx="635479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/>
          <p:nvPr/>
        </p:nvSpPr>
        <p:spPr>
          <a:xfrm>
            <a:off x="4495800" y="5486400"/>
            <a:ext cx="1066800" cy="2286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ular Callout 7"/>
          <p:cNvSpPr/>
          <p:nvPr/>
        </p:nvSpPr>
        <p:spPr>
          <a:xfrm>
            <a:off x="6781800" y="4876800"/>
            <a:ext cx="1828800" cy="685800"/>
          </a:xfrm>
          <a:prstGeom prst="wedgeRoundRectCallout">
            <a:avLst>
              <a:gd name="adj1" fmla="val -114863"/>
              <a:gd name="adj2" fmla="val 46580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Untuk menyimpan data diri penilai</a:t>
            </a:r>
            <a:endParaRPr lang="en-US" sz="1600"/>
          </a:p>
        </p:txBody>
      </p:sp>
      <p:sp>
        <p:nvSpPr>
          <p:cNvPr id="9" name="Rounded Rectangular Callout 8"/>
          <p:cNvSpPr/>
          <p:nvPr/>
        </p:nvSpPr>
        <p:spPr>
          <a:xfrm>
            <a:off x="6096000" y="5791200"/>
            <a:ext cx="2819400" cy="762000"/>
          </a:xfrm>
          <a:prstGeom prst="wedgeRoundRectCallout">
            <a:avLst>
              <a:gd name="adj1" fmla="val -83277"/>
              <a:gd name="adj2" fmla="val 33588"/>
              <a:gd name="adj3" fmla="val 1666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Klik disini untuk mulai mengisi penilaian persepsional</a:t>
            </a:r>
            <a:endParaRPr lang="en-US" sz="1600"/>
          </a:p>
        </p:txBody>
      </p:sp>
      <p:sp>
        <p:nvSpPr>
          <p:cNvPr id="10" name="Rounded Rectangle 9"/>
          <p:cNvSpPr/>
          <p:nvPr/>
        </p:nvSpPr>
        <p:spPr>
          <a:xfrm>
            <a:off x="2738651" y="6335973"/>
            <a:ext cx="2351964" cy="2286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mahasiswa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400" smtClean="0"/>
              <a:t>Halaman pengisian </a:t>
            </a:r>
            <a:r>
              <a:rPr lang="id-ID" sz="2400" smtClean="0"/>
              <a:t>Penilaian Persepsional oleh </a:t>
            </a:r>
            <a:r>
              <a:rPr lang="en-US" sz="2400" smtClean="0">
                <a:solidFill>
                  <a:srgbClr val="FF0000"/>
                </a:solidFill>
              </a:rPr>
              <a:t>mahasiswa</a:t>
            </a:r>
            <a:endParaRPr lang="id-ID" sz="2400" dirty="0">
              <a:solidFill>
                <a:srgbClr val="FF0000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smtClean="0"/>
              <a:t>A</a:t>
            </a:r>
            <a:r>
              <a:rPr lang="id-ID" smtClean="0"/>
              <a:t>da empat (4) kompetensi dalam penilaian persepsional:</a:t>
            </a:r>
            <a:endParaRPr lang="en-US" smtClean="0"/>
          </a:p>
          <a:p>
            <a:pPr lvl="1" hangingPunct="0"/>
            <a:r>
              <a:rPr lang="id-ID" smtClean="0"/>
              <a:t>Kompetensi Pedagogik,</a:t>
            </a:r>
            <a:endParaRPr lang="en-US" smtClean="0"/>
          </a:p>
          <a:p>
            <a:pPr lvl="1" hangingPunct="0"/>
            <a:r>
              <a:rPr lang="id-ID" smtClean="0"/>
              <a:t>Kompetensi Profesional,</a:t>
            </a:r>
            <a:endParaRPr lang="en-US" smtClean="0"/>
          </a:p>
          <a:p>
            <a:pPr lvl="1" hangingPunct="0"/>
            <a:r>
              <a:rPr lang="id-ID" smtClean="0"/>
              <a:t>Kompetensi Kepribadian, dan</a:t>
            </a:r>
            <a:endParaRPr lang="en-US" smtClean="0"/>
          </a:p>
          <a:p>
            <a:pPr lvl="1" hangingPunct="0"/>
            <a:r>
              <a:rPr lang="id-ID" smtClean="0"/>
              <a:t>Kompetensi Sosial.</a:t>
            </a:r>
            <a:endParaRPr lang="en-US" smtClean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Serdos-Mahasiswa-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637844"/>
            <a:ext cx="7391400" cy="483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mahasiswa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400" smtClean="0"/>
              <a:t>Halaman pengisian </a:t>
            </a:r>
            <a:r>
              <a:rPr lang="id-ID" sz="2400" smtClean="0"/>
              <a:t>Penilaian Persepsional oleh </a:t>
            </a:r>
            <a:r>
              <a:rPr lang="en-US" sz="2400" smtClean="0">
                <a:solidFill>
                  <a:srgbClr val="FF0000"/>
                </a:solidFill>
              </a:rPr>
              <a:t>mahasiswa</a:t>
            </a:r>
            <a:endParaRPr lang="id-ID" sz="24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57200" y="2667000"/>
            <a:ext cx="18288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Serdos-Mahasiswa-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828800"/>
            <a:ext cx="8449235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mahasiswa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400" smtClean="0"/>
              <a:t>Halaman pengisian </a:t>
            </a:r>
            <a:r>
              <a:rPr lang="id-ID" sz="2400" smtClean="0"/>
              <a:t>Penilaian Persepsional oleh </a:t>
            </a:r>
            <a:r>
              <a:rPr lang="en-US" sz="2400" smtClean="0">
                <a:solidFill>
                  <a:srgbClr val="FF0000"/>
                </a:solidFill>
              </a:rPr>
              <a:t>mahasiswa</a:t>
            </a:r>
            <a:endParaRPr lang="id-ID" sz="24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800" y="1752600"/>
            <a:ext cx="22098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Serdos-Mahasiswa-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057400"/>
            <a:ext cx="835973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mahasiswa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400" smtClean="0"/>
              <a:t>Halaman pengisian </a:t>
            </a:r>
            <a:r>
              <a:rPr lang="id-ID" sz="2400" smtClean="0"/>
              <a:t>Penilaian Persepsional oleh </a:t>
            </a:r>
            <a:r>
              <a:rPr lang="en-US" sz="2400" smtClean="0">
                <a:solidFill>
                  <a:srgbClr val="FF0000"/>
                </a:solidFill>
              </a:rPr>
              <a:t>mahasiswa</a:t>
            </a:r>
            <a:endParaRPr lang="id-ID" sz="24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81000" y="1981200"/>
            <a:ext cx="22098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Serdos-Mahasiswa-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752600"/>
            <a:ext cx="70993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mahasiswa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400" smtClean="0"/>
              <a:t>Halaman pengisian </a:t>
            </a:r>
            <a:r>
              <a:rPr lang="id-ID" sz="2400" smtClean="0"/>
              <a:t>Penilaian Persepsional oleh </a:t>
            </a:r>
            <a:r>
              <a:rPr lang="en-US" sz="2400" smtClean="0">
                <a:solidFill>
                  <a:srgbClr val="FF0000"/>
                </a:solidFill>
              </a:rPr>
              <a:t>mahasiswa</a:t>
            </a:r>
            <a:endParaRPr lang="id-ID" sz="24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248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800" y="1676400"/>
            <a:ext cx="1752600" cy="3048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771" name="Picture 3" descr="Serdos-Atasan-12"/>
          <p:cNvPicPr>
            <a:picLocks noChangeAspect="1" noChangeArrowheads="1"/>
          </p:cNvPicPr>
          <p:nvPr/>
        </p:nvPicPr>
        <p:blipFill>
          <a:blip r:embed="rId3"/>
          <a:srcRect t="71486"/>
          <a:stretch>
            <a:fillRect/>
          </a:stretch>
        </p:blipFill>
        <p:spPr bwMode="auto">
          <a:xfrm>
            <a:off x="381000" y="5334000"/>
            <a:ext cx="7113351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ular Callout 8"/>
          <p:cNvSpPr/>
          <p:nvPr/>
        </p:nvSpPr>
        <p:spPr>
          <a:xfrm>
            <a:off x="1905000" y="5105400"/>
            <a:ext cx="1905000" cy="762000"/>
          </a:xfrm>
          <a:prstGeom prst="wedgeRoundRectCallout">
            <a:avLst>
              <a:gd name="adj1" fmla="val -71707"/>
              <a:gd name="adj2" fmla="val 101903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Jika masih ada kesalahan dalam pemberian nilai</a:t>
            </a:r>
            <a:endParaRPr lang="en-US" sz="1600"/>
          </a:p>
        </p:txBody>
      </p:sp>
      <p:sp>
        <p:nvSpPr>
          <p:cNvPr id="10" name="Rounded Rectangular Callout 9"/>
          <p:cNvSpPr/>
          <p:nvPr/>
        </p:nvSpPr>
        <p:spPr>
          <a:xfrm>
            <a:off x="2362200" y="6019800"/>
            <a:ext cx="4343400" cy="533400"/>
          </a:xfrm>
          <a:prstGeom prst="wedgeRoundRectCallout">
            <a:avLst>
              <a:gd name="adj1" fmla="val -83548"/>
              <a:gd name="adj2" fmla="val 39859"/>
              <a:gd name="adj3" fmla="val 1666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Klik kembali untuk mengulang pengisian penilaian persepsional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mahasiswa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400" smtClean="0"/>
              <a:t>Halaman pengisian </a:t>
            </a:r>
            <a:r>
              <a:rPr lang="id-ID" sz="2400" smtClean="0"/>
              <a:t>Penilaian Persepsional oleh </a:t>
            </a:r>
            <a:r>
              <a:rPr lang="en-US" sz="2400" smtClean="0">
                <a:solidFill>
                  <a:srgbClr val="FF0000"/>
                </a:solidFill>
              </a:rPr>
              <a:t>mahasiswa</a:t>
            </a:r>
            <a:endParaRPr lang="id-ID" sz="24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3794" name="Picture 2" descr="Serdos-Atasan-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810000"/>
            <a:ext cx="872158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Serdos-Atasan-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828800"/>
            <a:ext cx="8682566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ounded Rectangular Callout 11"/>
          <p:cNvSpPr/>
          <p:nvPr/>
        </p:nvSpPr>
        <p:spPr>
          <a:xfrm>
            <a:off x="0" y="1676400"/>
            <a:ext cx="2514600" cy="609600"/>
          </a:xfrm>
          <a:prstGeom prst="wedgeRoundRectCallout">
            <a:avLst>
              <a:gd name="adj1" fmla="val 85001"/>
              <a:gd name="adj2" fmla="val -9142"/>
              <a:gd name="adj3" fmla="val 16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Klik VALIDASI jika penilaian sudah FINAL</a:t>
            </a:r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3454021" y="1828800"/>
            <a:ext cx="965579" cy="27295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ular Callout 13"/>
          <p:cNvSpPr/>
          <p:nvPr/>
        </p:nvSpPr>
        <p:spPr>
          <a:xfrm>
            <a:off x="1143000" y="5638800"/>
            <a:ext cx="3276600" cy="838200"/>
          </a:xfrm>
          <a:prstGeom prst="wedgeRoundRectCallout">
            <a:avLst>
              <a:gd name="adj1" fmla="val 62286"/>
              <a:gd name="adj2" fmla="val -83317"/>
              <a:gd name="adj3" fmla="val 16667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Tombol validasi dan simpan skor akan hilang dan penilaian TIDAK dapat diubah lagi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 </a:t>
            </a:r>
            <a:r>
              <a:rPr lang="en-US" sz="3100" smtClean="0">
                <a:solidFill>
                  <a:srgbClr val="FF0000"/>
                </a:solidFill>
              </a:rPr>
              <a:t>mahasiswa</a:t>
            </a:r>
            <a:r>
              <a:rPr lang="id-ID" smtClean="0">
                <a:solidFill>
                  <a:srgbClr val="FF0000"/>
                </a:solidFill>
              </a:rPr>
              <a:t/>
            </a:r>
            <a:br>
              <a:rPr lang="id-ID" smtClean="0">
                <a:solidFill>
                  <a:srgbClr val="FF0000"/>
                </a:solidFill>
              </a:rPr>
            </a:br>
            <a:r>
              <a:rPr lang="en-US" sz="2400" smtClean="0"/>
              <a:t>Halaman pengisian </a:t>
            </a:r>
            <a:r>
              <a:rPr lang="id-ID" sz="2400" smtClean="0"/>
              <a:t>Penilaian Persepsional oleh </a:t>
            </a:r>
            <a:r>
              <a:rPr lang="en-US" sz="2400" smtClean="0">
                <a:solidFill>
                  <a:srgbClr val="FF0000"/>
                </a:solidFill>
              </a:rPr>
              <a:t>mahasiswa</a:t>
            </a:r>
            <a:endParaRPr lang="id-ID" sz="2400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7106" name="Picture 2" descr="Serdos-Mahasiswa-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891" y="1600200"/>
            <a:ext cx="7332509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2209800"/>
            <a:ext cx="604575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TERIMA KASIH</a:t>
            </a:r>
          </a:p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SELAMAT BERKARYA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PERAN P</a:t>
            </a:r>
            <a:r>
              <a:rPr lang="en-US" smtClean="0"/>
              <a:t>enilai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id-ID" smtClean="0"/>
              <a:t>Melakukan penilaian persepsional terhadap DYS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Halaman MUKA</a:t>
            </a:r>
            <a:endParaRPr lang="id-ID" dirty="0"/>
          </a:p>
        </p:txBody>
      </p:sp>
      <p:pic>
        <p:nvPicPr>
          <p:cNvPr id="29698" name="Picture 2" descr="muka_hom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52600"/>
            <a:ext cx="8768644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P</a:t>
            </a:r>
            <a:r>
              <a:rPr lang="en-US" sz="3100" smtClean="0"/>
              <a:t>enilai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id-ID" dirty="0" smtClean="0"/>
              <a:t>MENU SUARA ANDA (1)</a:t>
            </a:r>
            <a:endParaRPr lang="id-ID" dirty="0"/>
          </a:p>
        </p:txBody>
      </p:sp>
      <p:pic>
        <p:nvPicPr>
          <p:cNvPr id="30722" name="Picture 2" descr="suara_an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015" y="1905000"/>
            <a:ext cx="8705186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orm_suara_anda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65" y="1524000"/>
            <a:ext cx="8847071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</a:t>
            </a:r>
            <a:r>
              <a:rPr lang="en-US" sz="3100" smtClean="0"/>
              <a:t>penilai</a:t>
            </a:r>
            <a:br>
              <a:rPr lang="en-US" sz="3100" smtClean="0"/>
            </a:br>
            <a:r>
              <a:rPr lang="id-ID" smtClean="0"/>
              <a:t>MENU </a:t>
            </a:r>
            <a:r>
              <a:rPr lang="id-ID" dirty="0" smtClean="0"/>
              <a:t>SUARA ANDA (2)</a:t>
            </a:r>
            <a:endParaRPr lang="id-ID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</a:t>
            </a:r>
            <a:r>
              <a:rPr lang="en-US" sz="3100" smtClean="0"/>
              <a:t>penilai</a:t>
            </a:r>
            <a:br>
              <a:rPr lang="en-US" sz="3100" smtClean="0"/>
            </a:br>
            <a:r>
              <a:rPr lang="id-ID" smtClean="0"/>
              <a:t>MENU </a:t>
            </a:r>
            <a:r>
              <a:rPr lang="id-ID" dirty="0" smtClean="0"/>
              <a:t>SUARA ANDA (3)</a:t>
            </a:r>
            <a:endParaRPr lang="id-ID" dirty="0"/>
          </a:p>
        </p:txBody>
      </p:sp>
      <p:pic>
        <p:nvPicPr>
          <p:cNvPr id="32770" name="Picture 2" descr="form_comm_suara_anda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752600"/>
            <a:ext cx="864848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id-ID" sz="3100" dirty="0" smtClean="0"/>
              <a:t>SERDOS ONLINE </a:t>
            </a:r>
            <a:r>
              <a:rPr lang="id-ID" sz="3100" smtClean="0"/>
              <a:t>UNTUK </a:t>
            </a:r>
            <a:r>
              <a:rPr lang="en-US" sz="3100" smtClean="0"/>
              <a:t>penilai</a:t>
            </a:r>
            <a:br>
              <a:rPr lang="en-US" sz="3100" smtClean="0"/>
            </a:br>
            <a:r>
              <a:rPr lang="id-ID" smtClean="0"/>
              <a:t>MENU </a:t>
            </a:r>
            <a:r>
              <a:rPr lang="id-ID" dirty="0" smtClean="0"/>
              <a:t>LOGIN</a:t>
            </a:r>
            <a:endParaRPr lang="id-ID" dirty="0"/>
          </a:p>
        </p:txBody>
      </p:sp>
      <p:pic>
        <p:nvPicPr>
          <p:cNvPr id="33794" name="Picture 2" descr="hal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1524000"/>
            <a:ext cx="3810000" cy="2668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login_pt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199" y="3429000"/>
            <a:ext cx="395979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168</TotalTime>
  <Words>481</Words>
  <Application>Microsoft Office PowerPoint</Application>
  <PresentationFormat>On-screen Show (4:3)</PresentationFormat>
  <Paragraphs>92</Paragraphs>
  <Slides>38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Trek</vt:lpstr>
      <vt:lpstr>PETUNJUK PENGGUNAAN  SISTEM PENGELOLAAN SERDOS ONLINE  KATEGORI PENGGUNA:   penilai atasan, sejawat dan mahasiswa</vt:lpstr>
      <vt:lpstr>SISTEM PENGELOLAAN SERDOS ONLINE</vt:lpstr>
      <vt:lpstr>KelOMPOK PENGGUNA SERDOS ONLINE</vt:lpstr>
      <vt:lpstr>PERAN Penilai</vt:lpstr>
      <vt:lpstr>SERDOS ONLINE UNTUK Penilai Halaman MUKA</vt:lpstr>
      <vt:lpstr>SERDOS ONLINE UNTUK Penilai MENU SUARA ANDA (1)</vt:lpstr>
      <vt:lpstr>SERDOS ONLINE UNTUK penilai MENU SUARA ANDA (2)</vt:lpstr>
      <vt:lpstr>SERDOS ONLINE UNTUK penilai MENU SUARA ANDA (3)</vt:lpstr>
      <vt:lpstr>SERDOS ONLINE UNTUK penilai MENU LOGIN</vt:lpstr>
      <vt:lpstr>SERDOS ONLINE UNTUK Penilai MENU UBAH PASSWORD</vt:lpstr>
      <vt:lpstr>SERDOS ONLINE UNTUK Penilai atasan MENU sistem administrasi penilai atasan</vt:lpstr>
      <vt:lpstr>SERDOS ONLINE UNTUK Penilai atasan Halaman Penugasan Penilaian Persepsional oleh atasan</vt:lpstr>
      <vt:lpstr>SERDOS ONLINE UNTUK Penilai atasan Halaman pengisian Penilaian Persepsional oleh atasan</vt:lpstr>
      <vt:lpstr>SERDOS ONLINE UNTUK Penilai atasan Halaman pengisian Penilaian Persepsional oleh atasan</vt:lpstr>
      <vt:lpstr>SERDOS ONLINE UNTUK Penilai atasan Halaman pengisian Penilaian Persepsional oleh atasan</vt:lpstr>
      <vt:lpstr>SERDOS ONLINE UNTUK Penilai atasan Halaman pengisian Penilaian Persepsional oleh atasan</vt:lpstr>
      <vt:lpstr>SERDOS ONLINE UNTUK Penilai atasan Halaman pengisian Penilaian Persepsional oleh atasan</vt:lpstr>
      <vt:lpstr>SERDOS ONLINE UNTUK Penilai atasan Halaman pengisian Penilaian Persepsional oleh atasan</vt:lpstr>
      <vt:lpstr>SERDOS ONLINE UNTUK Penilai atasan Halaman pengisian Penilaian Persepsional oleh atasan</vt:lpstr>
      <vt:lpstr>SERDOS ONLINE UNTUK Penilai sejawat MENU sistem administrasi penilai sejawat</vt:lpstr>
      <vt:lpstr>SERDOS ONLINE UNTUK Penilai sejawat Halaman Penugasan Penilaian Persepsional oleh sejawat</vt:lpstr>
      <vt:lpstr>SERDOS ONLINE UNTUK Penilai sejawat Halaman pengisian Penilaian Persepsional oleh sejawat</vt:lpstr>
      <vt:lpstr>SERDOS ONLINE UNTUK Penilai sejawat Halaman pengisian Penilaian Persepsional oleh sejawat</vt:lpstr>
      <vt:lpstr>SERDOS ONLINE UNTUK Penilai sejawat Halaman pengisian Penilaian Persepsional oleh sejawat</vt:lpstr>
      <vt:lpstr>SERDOS ONLINE UNTUK Penilai sejawat Halaman pengisian Penilaian Persepsional oleh sejawat</vt:lpstr>
      <vt:lpstr>SERDOS ONLINE UNTUK Penilai sejawat Halaman pengisian Penilaian Persepsional oleh sejawat</vt:lpstr>
      <vt:lpstr>SERDOS ONLINE UNTUK Penilai sejawat Halaman pengisian Penilaian Persepsional oleh sejawat</vt:lpstr>
      <vt:lpstr>SERDOS ONLINE UNTUK Penilai sejawat Halaman pengisian Penilaian Persepsional oleh sejawat</vt:lpstr>
      <vt:lpstr>SERDOS ONLINE UNTUK Penilai mahasiswa MENU sistem administrasi penilai mahasiswa</vt:lpstr>
      <vt:lpstr>SERDOS ONLINE UNTUK Penilai mahasiswa Halaman Penugasan Penilaian Persepsional oleh mahasiswa</vt:lpstr>
      <vt:lpstr>SERDOS ONLINE UNTUK Penilai mahasiswa Halaman pengisian Penilaian Persepsional oleh mahasiswa</vt:lpstr>
      <vt:lpstr>SERDOS ONLINE UNTUK Penilai mahasiswa Halaman pengisian Penilaian Persepsional oleh mahasiswa</vt:lpstr>
      <vt:lpstr>SERDOS ONLINE UNTUK Penilai mahasiswa Halaman pengisian Penilaian Persepsional oleh mahasiswa</vt:lpstr>
      <vt:lpstr>SERDOS ONLINE UNTUK Penilai mahasiswa Halaman pengisian Penilaian Persepsional oleh mahasiswa</vt:lpstr>
      <vt:lpstr>SERDOS ONLINE UNTUK Penilai mahasiswa Halaman pengisian Penilaian Persepsional oleh mahasiswa</vt:lpstr>
      <vt:lpstr>SERDOS ONLINE UNTUK Penilai mahasiswa Halaman pengisian Penilaian Persepsional oleh mahasiswa</vt:lpstr>
      <vt:lpstr>SERDOS ONLINE UNTUK Penilai mahasiswa Halaman pengisian Penilaian Persepsional oleh mahasiswa</vt:lpstr>
      <vt:lpstr>Slide 38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PROSEDUR OPERASIONAL BAKU (POB)  SERDOS INTEGRATIF</dc:title>
  <dc:creator>Your User Name</dc:creator>
  <cp:lastModifiedBy>ASUS</cp:lastModifiedBy>
  <cp:revision>22</cp:revision>
  <dcterms:created xsi:type="dcterms:W3CDTF">2011-05-20T01:07:21Z</dcterms:created>
  <dcterms:modified xsi:type="dcterms:W3CDTF">2011-10-16T05:27:09Z</dcterms:modified>
</cp:coreProperties>
</file>