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rdos.dikti.go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87575"/>
            <a:ext cx="8458200" cy="223202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PETUNJUK PENGGUNAAN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d-ID" dirty="0" smtClean="0"/>
              <a:t>SISTEM PENGELOLAAN SERDOS ONLINE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KATEGORI PENGGUNA:  </a:t>
            </a:r>
            <a:r>
              <a:rPr lang="id-ID" sz="2200" smtClean="0"/>
              <a:t/>
            </a:r>
            <a:br>
              <a:rPr lang="id-ID" sz="2200" smtClean="0"/>
            </a:br>
            <a:r>
              <a:rPr lang="en-US" sz="2200" smtClean="0"/>
              <a:t>penilai atasan, sejawat dan mahasiswa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4724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INFORMASI - </a:t>
            </a: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SERTIFIKASI DOSEN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JENDERAL PENDIDIKAN TINGGI                                 KEMENTERIAN PENDIDIKAN NASIONAL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Logo P&amp;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UBAH PASSWORD</a:t>
            </a:r>
            <a:endParaRPr lang="id-ID" dirty="0"/>
          </a:p>
        </p:txBody>
      </p:sp>
      <p:pic>
        <p:nvPicPr>
          <p:cNvPr id="34818" name="Picture 2" descr="ubah_pass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63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smtClean="0"/>
              <a:t>MENU </a:t>
            </a:r>
            <a:r>
              <a:rPr lang="en-US" smtClean="0"/>
              <a:t>sistem administrasi penilai </a:t>
            </a:r>
            <a:r>
              <a:rPr lang="en-US" smtClean="0">
                <a:solidFill>
                  <a:srgbClr val="FF0000"/>
                </a:solidFill>
              </a:rPr>
              <a:t>atasan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Serdos-Atasan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534400" cy="4274494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200" smtClean="0"/>
              <a:t>Halaman </a:t>
            </a:r>
            <a:r>
              <a:rPr lang="id-ID" sz="2200" smtClean="0"/>
              <a:t>Penugasan Penilaian Persepsional </a:t>
            </a:r>
            <a:r>
              <a:rPr lang="id-ID" sz="2200" smtClean="0"/>
              <a:t>oleh </a:t>
            </a:r>
            <a:r>
              <a:rPr lang="en-US" sz="2200" smtClean="0">
                <a:solidFill>
                  <a:srgbClr val="FF0000"/>
                </a:solidFill>
              </a:rPr>
              <a:t>atasan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Serdos-Atasan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63547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495800" y="5486400"/>
            <a:ext cx="1066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4876800"/>
            <a:ext cx="1828800" cy="685800"/>
          </a:xfrm>
          <a:prstGeom prst="wedgeRoundRectCallout">
            <a:avLst>
              <a:gd name="adj1" fmla="val -114863"/>
              <a:gd name="adj2" fmla="val 465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Untuk menyimpan data diri penilai</a:t>
            </a:r>
            <a:endParaRPr lang="en-US" sz="1600"/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5791200"/>
            <a:ext cx="2819400" cy="762000"/>
          </a:xfrm>
          <a:prstGeom prst="wedgeRoundRectCallout">
            <a:avLst>
              <a:gd name="adj1" fmla="val -83277"/>
              <a:gd name="adj2" fmla="val 3358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Klik disini untuk mulai mengisi penilaian persepsional</a:t>
            </a: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2738651" y="6335973"/>
            <a:ext cx="235196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smtClean="0"/>
              <a:t>A</a:t>
            </a:r>
            <a:r>
              <a:rPr lang="id-ID" smtClean="0"/>
              <a:t>da </a:t>
            </a:r>
            <a:r>
              <a:rPr lang="id-ID" smtClean="0"/>
              <a:t>empat (4) kompetensi dalam </a:t>
            </a:r>
            <a:r>
              <a:rPr lang="id-ID" smtClean="0"/>
              <a:t>penilaian </a:t>
            </a:r>
            <a:r>
              <a:rPr lang="id-ID" smtClean="0"/>
              <a:t>persepsional:</a:t>
            </a:r>
            <a:endParaRPr lang="en-US" smtClean="0"/>
          </a:p>
          <a:p>
            <a:pPr lvl="1" hangingPunct="0"/>
            <a:r>
              <a:rPr lang="id-ID" smtClean="0"/>
              <a:t>Kompetensi Pedagogik,</a:t>
            </a:r>
            <a:endParaRPr lang="en-US" smtClean="0"/>
          </a:p>
          <a:p>
            <a:pPr lvl="1" hangingPunct="0"/>
            <a:r>
              <a:rPr lang="id-ID" smtClean="0"/>
              <a:t>Kompetensi Profesional,</a:t>
            </a:r>
            <a:endParaRPr lang="en-US" smtClean="0"/>
          </a:p>
          <a:p>
            <a:pPr lvl="1" hangingPunct="0"/>
            <a:r>
              <a:rPr lang="id-ID" smtClean="0"/>
              <a:t>Kompetensi Kepribadian, dan</a:t>
            </a:r>
            <a:endParaRPr lang="en-US" smtClean="0"/>
          </a:p>
          <a:p>
            <a:pPr lvl="1" hangingPunct="0"/>
            <a:r>
              <a:rPr lang="id-ID" smtClean="0"/>
              <a:t>Kompetensi </a:t>
            </a:r>
            <a:r>
              <a:rPr lang="id-ID" smtClean="0"/>
              <a:t>Sosial</a:t>
            </a:r>
            <a:r>
              <a:rPr lang="id-ID" smtClean="0"/>
              <a:t>.</a:t>
            </a:r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Serdos-Atasan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08124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85800" y="2895600"/>
            <a:ext cx="1828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rdos-Atasan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55093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7526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rdos-Atasan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686800" cy="32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9812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rdos-Atasan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7239000" cy="33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676400"/>
            <a:ext cx="1752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 descr="Serdos-Atasan-12"/>
          <p:cNvPicPr>
            <a:picLocks noChangeAspect="1" noChangeArrowheads="1"/>
          </p:cNvPicPr>
          <p:nvPr/>
        </p:nvPicPr>
        <p:blipFill>
          <a:blip r:embed="rId3"/>
          <a:srcRect t="71486"/>
          <a:stretch>
            <a:fillRect/>
          </a:stretch>
        </p:blipFill>
        <p:spPr bwMode="auto">
          <a:xfrm>
            <a:off x="381000" y="5334000"/>
            <a:ext cx="71133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905000" y="5105400"/>
            <a:ext cx="1905000" cy="762000"/>
          </a:xfrm>
          <a:prstGeom prst="wedgeRoundRectCallout">
            <a:avLst>
              <a:gd name="adj1" fmla="val -71707"/>
              <a:gd name="adj2" fmla="val 101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Jika masih ada kesalahan dalam pemberian nilai</a:t>
            </a:r>
            <a:endParaRPr lang="en-US" sz="1600"/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6019800"/>
            <a:ext cx="4343400" cy="533400"/>
          </a:xfrm>
          <a:prstGeom prst="wedgeRoundRectCallout">
            <a:avLst>
              <a:gd name="adj1" fmla="val -83548"/>
              <a:gd name="adj2" fmla="val 398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kembali untuk mengulang pengisian penilaian persepsional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4" name="Picture 2" descr="Serdos-Atasan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87215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erdos-Atasan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68256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0" y="1676400"/>
            <a:ext cx="2514600" cy="609600"/>
          </a:xfrm>
          <a:prstGeom prst="wedgeRoundRectCallout">
            <a:avLst>
              <a:gd name="adj1" fmla="val 85001"/>
              <a:gd name="adj2" fmla="val -91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VALIDASI jika penilaian sudah FINAL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54021" y="1828800"/>
            <a:ext cx="965579" cy="272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143000" y="5638800"/>
            <a:ext cx="3276600" cy="838200"/>
          </a:xfrm>
          <a:prstGeom prst="wedgeRoundRectCallout">
            <a:avLst>
              <a:gd name="adj1" fmla="val 62286"/>
              <a:gd name="adj2" fmla="val -8331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Tombol validasi dan simpan skor akan hilang dan penilaian TIDAK dapat diubah lagi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atasan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700" smtClean="0"/>
              <a:t>Halaman </a:t>
            </a:r>
            <a:r>
              <a:rPr lang="en-US" sz="2700" smtClean="0"/>
              <a:t>pengisian </a:t>
            </a:r>
            <a:r>
              <a:rPr lang="id-ID" sz="2700" smtClean="0"/>
              <a:t>Penilaian </a:t>
            </a:r>
            <a:r>
              <a:rPr lang="id-ID" sz="2700" smtClean="0"/>
              <a:t>Persepsional </a:t>
            </a:r>
            <a:r>
              <a:rPr lang="id-ID" sz="2700" smtClean="0"/>
              <a:t>oleh </a:t>
            </a:r>
            <a:r>
              <a:rPr lang="en-US" sz="2700" smtClean="0">
                <a:solidFill>
                  <a:srgbClr val="FF0000"/>
                </a:solidFill>
              </a:rPr>
              <a:t>atasan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8" name="Picture 2" descr="Serdos-Atasan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3517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SISTEM PENGELOLAAN SERDOS ONLINE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id-ID" dirty="0" smtClean="0"/>
              <a:t>Pengelolaan Data/Informasi Serdos secara online:</a:t>
            </a:r>
          </a:p>
          <a:p>
            <a:pPr lvl="1"/>
            <a:r>
              <a:rPr lang="id-ID" sz="2400" dirty="0" smtClean="0"/>
              <a:t>Pengusulan</a:t>
            </a:r>
          </a:p>
          <a:p>
            <a:pPr lvl="1"/>
            <a:r>
              <a:rPr lang="id-ID" sz="2400" dirty="0" smtClean="0"/>
              <a:t>Pengisian Deskripsi Diri</a:t>
            </a:r>
          </a:p>
          <a:p>
            <a:pPr lvl="1"/>
            <a:r>
              <a:rPr lang="id-ID" sz="2400" dirty="0" smtClean="0"/>
              <a:t>Penilaian</a:t>
            </a:r>
          </a:p>
          <a:p>
            <a:pPr lvl="1"/>
            <a:r>
              <a:rPr lang="id-ID" sz="2400" dirty="0" smtClean="0"/>
              <a:t>Dll</a:t>
            </a:r>
          </a:p>
          <a:p>
            <a:pPr lvl="0"/>
            <a:r>
              <a:rPr lang="id-ID" dirty="0" smtClean="0"/>
              <a:t>Alamat: </a:t>
            </a:r>
            <a:r>
              <a:rPr lang="id-ID" b="1" dirty="0" smtClean="0">
                <a:hlinkClick r:id="rId2"/>
              </a:rPr>
              <a:t>http://serdos.dikti.go.id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smtClean="0"/>
              <a:t>MENU </a:t>
            </a:r>
            <a:r>
              <a:rPr lang="en-US" smtClean="0"/>
              <a:t>sistem administrasi penilai </a:t>
            </a:r>
            <a:r>
              <a:rPr lang="en-US" smtClean="0">
                <a:solidFill>
                  <a:srgbClr val="FF0000"/>
                </a:solidFill>
              </a:rPr>
              <a:t>sejawat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Serdos-Sejawat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id-ID" sz="2400" smtClean="0"/>
              <a:t>Penugasan Penilaian 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sejawat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Serdos-Atasan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63547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495800" y="5486400"/>
            <a:ext cx="1066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4876800"/>
            <a:ext cx="1828800" cy="685800"/>
          </a:xfrm>
          <a:prstGeom prst="wedgeRoundRectCallout">
            <a:avLst>
              <a:gd name="adj1" fmla="val -114863"/>
              <a:gd name="adj2" fmla="val 465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Untuk menyimpan data diri penilai</a:t>
            </a:r>
            <a:endParaRPr lang="en-US" sz="1600"/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5791200"/>
            <a:ext cx="2819400" cy="762000"/>
          </a:xfrm>
          <a:prstGeom prst="wedgeRoundRectCallout">
            <a:avLst>
              <a:gd name="adj1" fmla="val -83277"/>
              <a:gd name="adj2" fmla="val 3358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Klik disini untuk mulai mengisi penilaian persepsional</a:t>
            </a: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2738651" y="6335973"/>
            <a:ext cx="235196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smtClean="0"/>
              <a:t>A</a:t>
            </a:r>
            <a:r>
              <a:rPr lang="id-ID" smtClean="0"/>
              <a:t>da </a:t>
            </a:r>
            <a:r>
              <a:rPr lang="id-ID" smtClean="0"/>
              <a:t>empat (4) kompetensi dalam </a:t>
            </a:r>
            <a:r>
              <a:rPr lang="id-ID" smtClean="0"/>
              <a:t>penilaian </a:t>
            </a:r>
            <a:r>
              <a:rPr lang="id-ID" smtClean="0"/>
              <a:t>persepsional:</a:t>
            </a:r>
            <a:endParaRPr lang="en-US" smtClean="0"/>
          </a:p>
          <a:p>
            <a:pPr lvl="1" hangingPunct="0"/>
            <a:r>
              <a:rPr lang="id-ID" smtClean="0"/>
              <a:t>Kompetensi Pedagogik,</a:t>
            </a:r>
            <a:endParaRPr lang="en-US" smtClean="0"/>
          </a:p>
          <a:p>
            <a:pPr lvl="1" hangingPunct="0"/>
            <a:r>
              <a:rPr lang="id-ID" smtClean="0"/>
              <a:t>Kompetensi Profesional,</a:t>
            </a:r>
            <a:endParaRPr lang="en-US" smtClean="0"/>
          </a:p>
          <a:p>
            <a:pPr lvl="1" hangingPunct="0"/>
            <a:r>
              <a:rPr lang="id-ID" smtClean="0"/>
              <a:t>Kompetensi Kepribadian, dan</a:t>
            </a:r>
            <a:endParaRPr lang="en-US" smtClean="0"/>
          </a:p>
          <a:p>
            <a:pPr lvl="1" hangingPunct="0"/>
            <a:r>
              <a:rPr lang="id-ID" smtClean="0"/>
              <a:t>Kompetensi </a:t>
            </a:r>
            <a:r>
              <a:rPr lang="id-ID" smtClean="0"/>
              <a:t>Sosial</a:t>
            </a:r>
            <a:r>
              <a:rPr lang="id-ID" smtClean="0"/>
              <a:t>.</a:t>
            </a:r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rdos-Sejawat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7772400" cy="5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667000"/>
            <a:ext cx="1828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erdos-Sejawat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740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7526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erdos-Sejawat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4716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9812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erdos-Sejawat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74571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676400"/>
            <a:ext cx="1752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 descr="Serdos-Atasan-12"/>
          <p:cNvPicPr>
            <a:picLocks noChangeAspect="1" noChangeArrowheads="1"/>
          </p:cNvPicPr>
          <p:nvPr/>
        </p:nvPicPr>
        <p:blipFill>
          <a:blip r:embed="rId3"/>
          <a:srcRect t="71486"/>
          <a:stretch>
            <a:fillRect/>
          </a:stretch>
        </p:blipFill>
        <p:spPr bwMode="auto">
          <a:xfrm>
            <a:off x="381000" y="5334000"/>
            <a:ext cx="71133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905000" y="5105400"/>
            <a:ext cx="1905000" cy="762000"/>
          </a:xfrm>
          <a:prstGeom prst="wedgeRoundRectCallout">
            <a:avLst>
              <a:gd name="adj1" fmla="val -71707"/>
              <a:gd name="adj2" fmla="val 101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Jika masih ada kesalahan dalam pemberian nilai</a:t>
            </a:r>
            <a:endParaRPr lang="en-US" sz="1600"/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6019800"/>
            <a:ext cx="4343400" cy="533400"/>
          </a:xfrm>
          <a:prstGeom prst="wedgeRoundRectCallout">
            <a:avLst>
              <a:gd name="adj1" fmla="val -83548"/>
              <a:gd name="adj2" fmla="val 398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kembali untuk mengulang pengisian penilaian persepsional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4" name="Picture 2" descr="Serdos-Atasan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87215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erdos-Atasan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68256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0" y="1676400"/>
            <a:ext cx="2514600" cy="609600"/>
          </a:xfrm>
          <a:prstGeom prst="wedgeRoundRectCallout">
            <a:avLst>
              <a:gd name="adj1" fmla="val 85001"/>
              <a:gd name="adj2" fmla="val -91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VALIDASI jika penilaian sudah FINAL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54021" y="1828800"/>
            <a:ext cx="965579" cy="272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143000" y="5638800"/>
            <a:ext cx="3276600" cy="838200"/>
          </a:xfrm>
          <a:prstGeom prst="wedgeRoundRectCallout">
            <a:avLst>
              <a:gd name="adj1" fmla="val 62286"/>
              <a:gd name="adj2" fmla="val -8331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Tombol validasi dan simpan skor akan hilang dan penilaian TIDAK dapat diubah lagi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sejawat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600" smtClean="0"/>
              <a:t>Halaman </a:t>
            </a:r>
            <a:r>
              <a:rPr lang="en-US" sz="2600" smtClean="0"/>
              <a:t>pengisian </a:t>
            </a:r>
            <a:r>
              <a:rPr lang="id-ID" sz="2600" smtClean="0"/>
              <a:t>Penilaian </a:t>
            </a:r>
            <a:r>
              <a:rPr lang="id-ID" sz="2600" smtClean="0"/>
              <a:t>Persepsional </a:t>
            </a:r>
            <a:r>
              <a:rPr lang="id-ID" sz="2600" smtClean="0"/>
              <a:t>oleh </a:t>
            </a:r>
            <a:r>
              <a:rPr lang="en-US" sz="2600" smtClean="0">
                <a:solidFill>
                  <a:srgbClr val="FF0000"/>
                </a:solidFill>
              </a:rPr>
              <a:t>sejawat</a:t>
            </a:r>
            <a:endParaRPr lang="id-ID" sz="26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2" name="Picture 2" descr="Serdos-Sejawat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391400" cy="480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sz="3300" smtClean="0"/>
              <a:t>MENU </a:t>
            </a:r>
            <a:r>
              <a:rPr lang="en-US" sz="3300" smtClean="0"/>
              <a:t>sistem administrasi penilai </a:t>
            </a:r>
            <a:r>
              <a:rPr lang="en-US" sz="3300" smtClean="0">
                <a:solidFill>
                  <a:srgbClr val="FF0000"/>
                </a:solidFill>
              </a:rPr>
              <a:t>mahasiswa</a:t>
            </a:r>
            <a:endParaRPr lang="id-ID" sz="33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 descr="Serdos-Mahasiswa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542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419600"/>
            <a:ext cx="8229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PENGGUNA SERDOS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</a:t>
            </a:r>
            <a:r>
              <a:rPr lang="en-US" sz="2800" dirty="0" err="1" smtClean="0"/>
              <a:t>eserta</a:t>
            </a:r>
            <a:r>
              <a:rPr lang="id-ID" sz="2800" dirty="0" smtClean="0"/>
              <a:t> (Dosen yang disertifikasi, DYS)</a:t>
            </a:r>
          </a:p>
          <a:p>
            <a:r>
              <a:rPr lang="id-ID" sz="2800" dirty="0" smtClean="0"/>
              <a:t>Perguruan Tinggi Pengusul (PTU)</a:t>
            </a:r>
          </a:p>
          <a:p>
            <a:r>
              <a:rPr lang="id-ID" sz="2800" dirty="0" smtClean="0"/>
              <a:t>Perguruan Tinggi Penilai Sertifikasi (PTPS)</a:t>
            </a:r>
          </a:p>
          <a:p>
            <a:r>
              <a:rPr lang="id-ID" sz="2800" dirty="0" smtClean="0"/>
              <a:t>Manajemen Dikti</a:t>
            </a:r>
          </a:p>
          <a:p>
            <a:r>
              <a:rPr lang="id-ID" sz="2800" dirty="0" smtClean="0"/>
              <a:t>Administrator</a:t>
            </a:r>
          </a:p>
          <a:p>
            <a:r>
              <a:rPr lang="id-ID" sz="2800" dirty="0" smtClean="0"/>
              <a:t>Pejabat</a:t>
            </a:r>
          </a:p>
          <a:p>
            <a:r>
              <a:rPr lang="id-ID" sz="2800" dirty="0" smtClean="0"/>
              <a:t>Mahasiswa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Sejawat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Asesor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id-ID" sz="2400" smtClean="0"/>
              <a:t>Penugasan Penilaian 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Serdos-Atasan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63547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495800" y="5486400"/>
            <a:ext cx="1066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4876800"/>
            <a:ext cx="1828800" cy="685800"/>
          </a:xfrm>
          <a:prstGeom prst="wedgeRoundRectCallout">
            <a:avLst>
              <a:gd name="adj1" fmla="val -114863"/>
              <a:gd name="adj2" fmla="val 4658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Untuk menyimpan data diri penilai</a:t>
            </a:r>
            <a:endParaRPr lang="en-US" sz="1600"/>
          </a:p>
        </p:txBody>
      </p:sp>
      <p:sp>
        <p:nvSpPr>
          <p:cNvPr id="9" name="Rounded Rectangular Callout 8"/>
          <p:cNvSpPr/>
          <p:nvPr/>
        </p:nvSpPr>
        <p:spPr>
          <a:xfrm>
            <a:off x="6096000" y="5791200"/>
            <a:ext cx="2819400" cy="762000"/>
          </a:xfrm>
          <a:prstGeom prst="wedgeRoundRectCallout">
            <a:avLst>
              <a:gd name="adj1" fmla="val -83277"/>
              <a:gd name="adj2" fmla="val 3358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Klik disini untuk mulai mengisi penilaian persepsional</a:t>
            </a: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2738651" y="6335973"/>
            <a:ext cx="2351964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smtClean="0"/>
              <a:t>A</a:t>
            </a:r>
            <a:r>
              <a:rPr lang="id-ID" smtClean="0"/>
              <a:t>da </a:t>
            </a:r>
            <a:r>
              <a:rPr lang="id-ID" smtClean="0"/>
              <a:t>empat (4) kompetensi dalam </a:t>
            </a:r>
            <a:r>
              <a:rPr lang="id-ID" smtClean="0"/>
              <a:t>penilaian </a:t>
            </a:r>
            <a:r>
              <a:rPr lang="id-ID" smtClean="0"/>
              <a:t>persepsional:</a:t>
            </a:r>
            <a:endParaRPr lang="en-US" smtClean="0"/>
          </a:p>
          <a:p>
            <a:pPr lvl="1" hangingPunct="0"/>
            <a:r>
              <a:rPr lang="id-ID" smtClean="0"/>
              <a:t>Kompetensi Pedagogik,</a:t>
            </a:r>
            <a:endParaRPr lang="en-US" smtClean="0"/>
          </a:p>
          <a:p>
            <a:pPr lvl="1" hangingPunct="0"/>
            <a:r>
              <a:rPr lang="id-ID" smtClean="0"/>
              <a:t>Kompetensi Profesional,</a:t>
            </a:r>
            <a:endParaRPr lang="en-US" smtClean="0"/>
          </a:p>
          <a:p>
            <a:pPr lvl="1" hangingPunct="0"/>
            <a:r>
              <a:rPr lang="id-ID" smtClean="0"/>
              <a:t>Kompetensi Kepribadian, dan</a:t>
            </a:r>
            <a:endParaRPr lang="en-US" smtClean="0"/>
          </a:p>
          <a:p>
            <a:pPr lvl="1" hangingPunct="0"/>
            <a:r>
              <a:rPr lang="id-ID" smtClean="0"/>
              <a:t>Kompetensi </a:t>
            </a:r>
            <a:r>
              <a:rPr lang="id-ID" smtClean="0"/>
              <a:t>Sosial</a:t>
            </a:r>
            <a:r>
              <a:rPr lang="id-ID" smtClean="0"/>
              <a:t>.</a:t>
            </a:r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erdos-Mahasiswa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37844"/>
            <a:ext cx="7391400" cy="48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667000"/>
            <a:ext cx="1828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erdos-Mahasiswa-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4492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7526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erdos-Mahasiswa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3597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981200"/>
            <a:ext cx="2209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erdos-Mahasiswa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7099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676400"/>
            <a:ext cx="1752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 descr="Serdos-Atasan-12"/>
          <p:cNvPicPr>
            <a:picLocks noChangeAspect="1" noChangeArrowheads="1"/>
          </p:cNvPicPr>
          <p:nvPr/>
        </p:nvPicPr>
        <p:blipFill>
          <a:blip r:embed="rId3"/>
          <a:srcRect t="71486"/>
          <a:stretch>
            <a:fillRect/>
          </a:stretch>
        </p:blipFill>
        <p:spPr bwMode="auto">
          <a:xfrm>
            <a:off x="381000" y="5334000"/>
            <a:ext cx="71133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905000" y="5105400"/>
            <a:ext cx="1905000" cy="762000"/>
          </a:xfrm>
          <a:prstGeom prst="wedgeRoundRectCallout">
            <a:avLst>
              <a:gd name="adj1" fmla="val -71707"/>
              <a:gd name="adj2" fmla="val 101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Jika masih ada kesalahan dalam pemberian nilai</a:t>
            </a:r>
            <a:endParaRPr lang="en-US" sz="1600"/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6019800"/>
            <a:ext cx="4343400" cy="533400"/>
          </a:xfrm>
          <a:prstGeom prst="wedgeRoundRectCallout">
            <a:avLst>
              <a:gd name="adj1" fmla="val -83548"/>
              <a:gd name="adj2" fmla="val 398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kembali untuk mengulang pengisian penilaian persepsional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4" name="Picture 2" descr="Serdos-Atasan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87215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Serdos-Atasan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68256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0" y="1676400"/>
            <a:ext cx="2514600" cy="609600"/>
          </a:xfrm>
          <a:prstGeom prst="wedgeRoundRectCallout">
            <a:avLst>
              <a:gd name="adj1" fmla="val 85001"/>
              <a:gd name="adj2" fmla="val -91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Klik VALIDASI jika penilaian sudah FINAL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54021" y="1828800"/>
            <a:ext cx="965579" cy="272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143000" y="5638800"/>
            <a:ext cx="3276600" cy="838200"/>
          </a:xfrm>
          <a:prstGeom prst="wedgeRoundRectCallout">
            <a:avLst>
              <a:gd name="adj1" fmla="val 62286"/>
              <a:gd name="adj2" fmla="val -8331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Tombol validasi dan simpan skor akan hilang dan penilaian TIDAK dapat diubah lagi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 </a:t>
            </a:r>
            <a:r>
              <a:rPr lang="en-US" sz="3100" smtClean="0">
                <a:solidFill>
                  <a:srgbClr val="FF0000"/>
                </a:solidFill>
              </a:rPr>
              <a:t>mahasiswa</a:t>
            </a:r>
            <a:r>
              <a:rPr lang="id-ID" smtClean="0">
                <a:solidFill>
                  <a:srgbClr val="FF0000"/>
                </a:solidFill>
              </a:rPr>
              <a:t/>
            </a:r>
            <a:br>
              <a:rPr lang="id-ID" smtClean="0">
                <a:solidFill>
                  <a:srgbClr val="FF0000"/>
                </a:solidFill>
              </a:rPr>
            </a:br>
            <a:r>
              <a:rPr lang="en-US" sz="2400" smtClean="0"/>
              <a:t>Halaman </a:t>
            </a:r>
            <a:r>
              <a:rPr lang="en-US" sz="2400" smtClean="0"/>
              <a:t>pengisian </a:t>
            </a:r>
            <a:r>
              <a:rPr lang="id-ID" sz="2400" smtClean="0"/>
              <a:t>Penilaian </a:t>
            </a:r>
            <a:r>
              <a:rPr lang="id-ID" sz="2400" smtClean="0"/>
              <a:t>Persepsional </a:t>
            </a:r>
            <a:r>
              <a:rPr lang="id-ID" sz="2400" smtClean="0"/>
              <a:t>oleh </a:t>
            </a:r>
            <a:r>
              <a:rPr lang="en-US" sz="2400" smtClean="0">
                <a:solidFill>
                  <a:srgbClr val="FF0000"/>
                </a:solidFill>
              </a:rPr>
              <a:t>mahasiswa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6" name="Picture 2" descr="Serdos-Mahasiswa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1" y="1600200"/>
            <a:ext cx="733250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09800"/>
            <a:ext cx="604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BERKARYA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PERAN </a:t>
            </a:r>
            <a:r>
              <a:rPr lang="id-ID" smtClean="0"/>
              <a:t>P</a:t>
            </a:r>
            <a:r>
              <a:rPr lang="en-US" smtClean="0"/>
              <a:t>enilai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id-ID" smtClean="0"/>
              <a:t>Melakukan penilaian persepsional terhadap DYS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Halaman MUKA</a:t>
            </a:r>
            <a:endParaRPr lang="id-ID" dirty="0"/>
          </a:p>
        </p:txBody>
      </p:sp>
      <p:pic>
        <p:nvPicPr>
          <p:cNvPr id="29698" name="Picture 2" descr="muka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686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enilai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(1)</a:t>
            </a:r>
            <a:endParaRPr lang="id-ID" dirty="0"/>
          </a:p>
        </p:txBody>
      </p:sp>
      <p:pic>
        <p:nvPicPr>
          <p:cNvPr id="30722" name="Picture 2" descr="suara_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5" y="1905000"/>
            <a:ext cx="8705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_suara_an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" y="1524000"/>
            <a:ext cx="88470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en-US" sz="3100" smtClean="0"/>
              <a:t>penilai</a:t>
            </a:r>
            <a:br>
              <a:rPr lang="en-US" sz="3100" smtClean="0"/>
            </a:br>
            <a:r>
              <a:rPr lang="id-ID" smtClean="0"/>
              <a:t>MENU </a:t>
            </a:r>
            <a:r>
              <a:rPr lang="id-ID" dirty="0" smtClean="0"/>
              <a:t>SUARA ANDA (2)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en-US" sz="3100" smtClean="0"/>
              <a:t>penilai</a:t>
            </a:r>
            <a:br>
              <a:rPr lang="en-US" sz="3100" smtClean="0"/>
            </a:br>
            <a:r>
              <a:rPr lang="id-ID" smtClean="0"/>
              <a:t>MENU </a:t>
            </a:r>
            <a:r>
              <a:rPr lang="id-ID" dirty="0" smtClean="0"/>
              <a:t>SUARA ANDA (3)</a:t>
            </a:r>
            <a:endParaRPr lang="id-ID" dirty="0"/>
          </a:p>
        </p:txBody>
      </p:sp>
      <p:pic>
        <p:nvPicPr>
          <p:cNvPr id="32770" name="Picture 2" descr="form_comm_suara_an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4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en-US" sz="3100" smtClean="0"/>
              <a:t>penilai</a:t>
            </a:r>
            <a:br>
              <a:rPr lang="en-US" sz="3100" smtClean="0"/>
            </a:br>
            <a:r>
              <a:rPr lang="id-ID" smtClean="0"/>
              <a:t>MENU </a:t>
            </a:r>
            <a:r>
              <a:rPr lang="id-ID" dirty="0" smtClean="0"/>
              <a:t>LOGIN</a:t>
            </a:r>
            <a:endParaRPr lang="id-ID" dirty="0"/>
          </a:p>
        </p:txBody>
      </p:sp>
      <p:pic>
        <p:nvPicPr>
          <p:cNvPr id="33794" name="Picture 2" descr="h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0"/>
            <a:ext cx="3810000" cy="26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login_p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3429000"/>
            <a:ext cx="39597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488</Words>
  <Application>Microsoft Office PowerPoint</Application>
  <PresentationFormat>On-screen Show (4:3)</PresentationFormat>
  <Paragraphs>92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Trek</vt:lpstr>
      <vt:lpstr>PETUNJUK PENGGUNAAN  SISTEM PENGELOLAAN SERDOS ONLINE  KATEGORI PENGGUNA:   penilai atasan, sejawat dan mahasiswa</vt:lpstr>
      <vt:lpstr>SISTEM PENGELOLAAN SERDOS ONLINE</vt:lpstr>
      <vt:lpstr>KelOMPOK PENGGUNA SERDOS ONLINE</vt:lpstr>
      <vt:lpstr>PERAN Penilai</vt:lpstr>
      <vt:lpstr>SERDOS ONLINE UNTUK Penilai Halaman MUKA</vt:lpstr>
      <vt:lpstr>SERDOS ONLINE UNTUK Penilai MENU SUARA ANDA (1)</vt:lpstr>
      <vt:lpstr>SERDOS ONLINE UNTUK penilai MENU SUARA ANDA (2)</vt:lpstr>
      <vt:lpstr>SERDOS ONLINE UNTUK penilai MENU SUARA ANDA (3)</vt:lpstr>
      <vt:lpstr>SERDOS ONLINE UNTUK penilai MENU LOGIN</vt:lpstr>
      <vt:lpstr>SERDOS ONLINE UNTUK Penilai MENU UBAH PASSWORD</vt:lpstr>
      <vt:lpstr>SERDOS ONLINE UNTUK Penilai atasan MENU sistem administrasi penilai atasan</vt:lpstr>
      <vt:lpstr>SERDOS ONLINE UNTUK Penilai atasan Halaman Penugasan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atasan Halaman pengisian Penilaian Persepsional oleh atasan</vt:lpstr>
      <vt:lpstr>SERDOS ONLINE UNTUK Penilai sejawat MENU sistem administrasi penilai sejawat</vt:lpstr>
      <vt:lpstr>SERDOS ONLINE UNTUK Penilai sejawat Halaman Penugasan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sejawat Halaman pengisian Penilaian Persepsional oleh sejawat</vt:lpstr>
      <vt:lpstr>SERDOS ONLINE UNTUK Penilai mahasiswa MENU sistem administrasi penilai mahasiswa</vt:lpstr>
      <vt:lpstr>SERDOS ONLINE UNTUK Penilai mahasiswa Halaman Penugasan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SERDOS ONLINE UNTUK Penilai mahasiswa Halaman pengisian Penilaian Persepsional oleh mahasiswa</vt:lpstr>
      <vt:lpstr>Slide 38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OPERASIONAL BAKU (POB)  SERDOS INTEGRATIF</dc:title>
  <dc:creator>Your User Name</dc:creator>
  <cp:lastModifiedBy>LRC</cp:lastModifiedBy>
  <cp:revision>21</cp:revision>
  <dcterms:created xsi:type="dcterms:W3CDTF">2011-05-20T01:07:21Z</dcterms:created>
  <dcterms:modified xsi:type="dcterms:W3CDTF">2011-06-14T15:26:45Z</dcterms:modified>
</cp:coreProperties>
</file>