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charts/chart9.xml" ContentType="application/vnd.openxmlformats-officedocument.drawingml.chart+xml"/>
  <Override PartName="/ppt/notesSlides/notesSlide9.xml" ContentType="application/vnd.openxmlformats-officedocument.presentationml.notesSlide+xml"/>
  <Override PartName="/ppt/charts/chart7.xml" ContentType="application/vnd.openxmlformats-officedocument.drawingml.chart+xml"/>
  <Override PartName="/ppt/notesSlides/notesSlide12.xml" ContentType="application/vnd.openxmlformats-officedocument.presentationml.notesSlide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charts/chart8.xml" ContentType="application/vnd.openxmlformats-officedocument.drawingml.char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charts/chart6.xml" ContentType="application/vnd.openxmlformats-officedocument.drawingml.chart+xml"/>
  <Override PartName="/ppt/notesSlides/notesSlide11.xml" ContentType="application/vnd.openxmlformats-officedocument.presentationml.notesSlide+xml"/>
  <Override PartName="/ppt/diagrams/layout2.xml" ContentType="application/vnd.openxmlformats-officedocument.drawingml.diagramLayout+xml"/>
  <Default Extension="gif" ContentType="image/gif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1"/>
  </p:notesMasterIdLst>
  <p:sldIdLst>
    <p:sldId id="256" r:id="rId2"/>
    <p:sldId id="274" r:id="rId3"/>
    <p:sldId id="298" r:id="rId4"/>
    <p:sldId id="273" r:id="rId5"/>
    <p:sldId id="293" r:id="rId6"/>
    <p:sldId id="301" r:id="rId7"/>
    <p:sldId id="336" r:id="rId8"/>
    <p:sldId id="337" r:id="rId9"/>
    <p:sldId id="338" r:id="rId10"/>
    <p:sldId id="306" r:id="rId11"/>
    <p:sldId id="307" r:id="rId12"/>
    <p:sldId id="296" r:id="rId13"/>
    <p:sldId id="299" r:id="rId14"/>
    <p:sldId id="300" r:id="rId15"/>
    <p:sldId id="309" r:id="rId16"/>
    <p:sldId id="310" r:id="rId17"/>
    <p:sldId id="311" r:id="rId18"/>
    <p:sldId id="313" r:id="rId19"/>
    <p:sldId id="314" r:id="rId20"/>
    <p:sldId id="318" r:id="rId21"/>
    <p:sldId id="319" r:id="rId22"/>
    <p:sldId id="320" r:id="rId23"/>
    <p:sldId id="321" r:id="rId24"/>
    <p:sldId id="326" r:id="rId25"/>
    <p:sldId id="329" r:id="rId26"/>
    <p:sldId id="332" r:id="rId27"/>
    <p:sldId id="333" r:id="rId28"/>
    <p:sldId id="334" r:id="rId29"/>
    <p:sldId id="292" r:id="rId30"/>
    <p:sldId id="259" r:id="rId31"/>
    <p:sldId id="264" r:id="rId32"/>
    <p:sldId id="263" r:id="rId33"/>
    <p:sldId id="262" r:id="rId34"/>
    <p:sldId id="271" r:id="rId35"/>
    <p:sldId id="265" r:id="rId36"/>
    <p:sldId id="266" r:id="rId37"/>
    <p:sldId id="268" r:id="rId38"/>
    <p:sldId id="269" r:id="rId39"/>
    <p:sldId id="275" r:id="rId4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F99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97" autoAdjust="0"/>
    <p:restoredTop sz="86517" autoAdjust="0"/>
  </p:normalViewPr>
  <p:slideViewPr>
    <p:cSldViewPr>
      <p:cViewPr varScale="1">
        <p:scale>
          <a:sx n="39" d="100"/>
          <a:sy n="39" d="100"/>
        </p:scale>
        <p:origin x="-103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64" y="2679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Data\Kemdiknas\GDP\perhitungan%20GDP%20VS%20APK%20PT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nizam:Documents:Microsoft%20User%20Data:Office%202011%20AutoRecovery:Workbook2%20(version%201).xlsb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D:\WORKS\MONE\TIM%20ASISTENSI\2011\KESRA%20JANUARI%202011\DATA2%20UNTUK%20BAHAN%20PAPARAN%20KESRA\TENAGA%20KERJA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Workbook1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nizam:Documents:Microsoft%20User%20Data:Office%202011%20AutoRecovery:Workbook2%20(version%201).xlsb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D:\Data\Kemdiknas\GDP\Hitungan%20Jumlah%20Mhs%20VS%20PDB%20v4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D:\WORKS\MONE\TIM%20ASISTENSI\2011\DATA2%20UNTUK%20BAHAN%20PAPARAN%20KESRA\ANALISIS%20APK_812011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3"/>
  <c:chart>
    <c:autoTitleDeleted val="1"/>
    <c:plotArea>
      <c:layout/>
      <c:scatterChart>
        <c:scatterStyle val="lineMarker"/>
        <c:ser>
          <c:idx val="0"/>
          <c:order val="0"/>
          <c:tx>
            <c:v>APK PT</c:v>
          </c:tx>
          <c:spPr>
            <a:ln w="28575">
              <a:noFill/>
            </a:ln>
          </c:spPr>
          <c:trendline>
            <c:trendlineType val="linear"/>
          </c:trendline>
          <c:xVal>
            <c:numRef>
              <c:f>'2000 ke ats'!$B$2:$B$101</c:f>
              <c:numCache>
                <c:formatCode>#,##0</c:formatCode>
                <c:ptCount val="100"/>
                <c:pt idx="0">
                  <c:v>3825</c:v>
                </c:pt>
                <c:pt idx="1">
                  <c:v>4027</c:v>
                </c:pt>
                <c:pt idx="2">
                  <c:v>3972</c:v>
                </c:pt>
                <c:pt idx="3">
                  <c:v>7726</c:v>
                </c:pt>
                <c:pt idx="4">
                  <c:v>2668</c:v>
                </c:pt>
                <c:pt idx="5">
                  <c:v>45587</c:v>
                </c:pt>
                <c:pt idx="6">
                  <c:v>45989</c:v>
                </c:pt>
                <c:pt idx="7">
                  <c:v>4807</c:v>
                </c:pt>
                <c:pt idx="8">
                  <c:v>19455</c:v>
                </c:pt>
                <c:pt idx="9">
                  <c:v>13003</c:v>
                </c:pt>
                <c:pt idx="10">
                  <c:v>43533</c:v>
                </c:pt>
                <c:pt idx="11">
                  <c:v>4279</c:v>
                </c:pt>
                <c:pt idx="12">
                  <c:v>6407</c:v>
                </c:pt>
                <c:pt idx="13">
                  <c:v>8220</c:v>
                </c:pt>
                <c:pt idx="14">
                  <c:v>26325</c:v>
                </c:pt>
                <c:pt idx="15">
                  <c:v>6223</c:v>
                </c:pt>
                <c:pt idx="16">
                  <c:v>39669</c:v>
                </c:pt>
                <c:pt idx="17">
                  <c:v>3445</c:v>
                </c:pt>
                <c:pt idx="18">
                  <c:v>9525</c:v>
                </c:pt>
                <c:pt idx="19">
                  <c:v>3678</c:v>
                </c:pt>
                <c:pt idx="20">
                  <c:v>5087</c:v>
                </c:pt>
                <c:pt idx="21">
                  <c:v>6345</c:v>
                </c:pt>
                <c:pt idx="22">
                  <c:v>14234</c:v>
                </c:pt>
                <c:pt idx="23">
                  <c:v>29620</c:v>
                </c:pt>
                <c:pt idx="24">
                  <c:v>18557</c:v>
                </c:pt>
                <c:pt idx="25">
                  <c:v>56115</c:v>
                </c:pt>
                <c:pt idx="26">
                  <c:v>5176</c:v>
                </c:pt>
                <c:pt idx="27">
                  <c:v>4059</c:v>
                </c:pt>
                <c:pt idx="28">
                  <c:v>2450</c:v>
                </c:pt>
                <c:pt idx="29">
                  <c:v>3623</c:v>
                </c:pt>
                <c:pt idx="30">
                  <c:v>14267</c:v>
                </c:pt>
                <c:pt idx="31">
                  <c:v>44492</c:v>
                </c:pt>
                <c:pt idx="32">
                  <c:v>42747</c:v>
                </c:pt>
                <c:pt idx="33">
                  <c:v>2448</c:v>
                </c:pt>
                <c:pt idx="34">
                  <c:v>40875</c:v>
                </c:pt>
                <c:pt idx="35">
                  <c:v>29635</c:v>
                </c:pt>
                <c:pt idx="36">
                  <c:v>2662</c:v>
                </c:pt>
                <c:pt idx="37">
                  <c:v>2629</c:v>
                </c:pt>
                <c:pt idx="38">
                  <c:v>29826</c:v>
                </c:pt>
                <c:pt idx="39">
                  <c:v>12927</c:v>
                </c:pt>
                <c:pt idx="40">
                  <c:v>37977</c:v>
                </c:pt>
                <c:pt idx="41">
                  <c:v>2329</c:v>
                </c:pt>
                <c:pt idx="42">
                  <c:v>4460</c:v>
                </c:pt>
                <c:pt idx="43">
                  <c:v>51356</c:v>
                </c:pt>
                <c:pt idx="44">
                  <c:v>26797</c:v>
                </c:pt>
                <c:pt idx="45">
                  <c:v>35435</c:v>
                </c:pt>
                <c:pt idx="46">
                  <c:v>4390</c:v>
                </c:pt>
                <c:pt idx="47">
                  <c:v>39731</c:v>
                </c:pt>
                <c:pt idx="48">
                  <c:v>3829</c:v>
                </c:pt>
                <c:pt idx="49">
                  <c:v>7019</c:v>
                </c:pt>
                <c:pt idx="50">
                  <c:v>17074</c:v>
                </c:pt>
                <c:pt idx="51">
                  <c:v>31482</c:v>
                </c:pt>
                <c:pt idx="52">
                  <c:v>11607</c:v>
                </c:pt>
                <c:pt idx="53">
                  <c:v>8707</c:v>
                </c:pt>
                <c:pt idx="54">
                  <c:v>9529</c:v>
                </c:pt>
                <c:pt idx="55">
                  <c:v>11172</c:v>
                </c:pt>
                <c:pt idx="56">
                  <c:v>4482</c:v>
                </c:pt>
                <c:pt idx="57">
                  <c:v>6897</c:v>
                </c:pt>
                <c:pt idx="58">
                  <c:v>19111</c:v>
                </c:pt>
                <c:pt idx="59">
                  <c:v>6838</c:v>
                </c:pt>
                <c:pt idx="60">
                  <c:v>8135</c:v>
                </c:pt>
                <c:pt idx="61">
                  <c:v>7300</c:v>
                </c:pt>
                <c:pt idx="62">
                  <c:v>2865</c:v>
                </c:pt>
                <c:pt idx="63">
                  <c:v>4543</c:v>
                </c:pt>
                <c:pt idx="64">
                  <c:v>48223</c:v>
                </c:pt>
                <c:pt idx="65">
                  <c:v>27259</c:v>
                </c:pt>
                <c:pt idx="66">
                  <c:v>79085</c:v>
                </c:pt>
                <c:pt idx="67">
                  <c:v>18013</c:v>
                </c:pt>
                <c:pt idx="68">
                  <c:v>7133</c:v>
                </c:pt>
                <c:pt idx="69">
                  <c:v>2337</c:v>
                </c:pt>
                <c:pt idx="70">
                  <c:v>4356</c:v>
                </c:pt>
                <c:pt idx="71">
                  <c:v>11288</c:v>
                </c:pt>
                <c:pt idx="72">
                  <c:v>21408</c:v>
                </c:pt>
                <c:pt idx="73">
                  <c:v>15846</c:v>
                </c:pt>
                <c:pt idx="74">
                  <c:v>68872</c:v>
                </c:pt>
                <c:pt idx="75">
                  <c:v>7542</c:v>
                </c:pt>
                <c:pt idx="76">
                  <c:v>8694</c:v>
                </c:pt>
                <c:pt idx="77">
                  <c:v>14486</c:v>
                </c:pt>
                <c:pt idx="78">
                  <c:v>5809</c:v>
                </c:pt>
                <c:pt idx="79">
                  <c:v>37293</c:v>
                </c:pt>
                <c:pt idx="80">
                  <c:v>16282</c:v>
                </c:pt>
                <c:pt idx="81">
                  <c:v>24417</c:v>
                </c:pt>
                <c:pt idx="82">
                  <c:v>5824</c:v>
                </c:pt>
                <c:pt idx="83">
                  <c:v>31946</c:v>
                </c:pt>
                <c:pt idx="84">
                  <c:v>2041</c:v>
                </c:pt>
                <c:pt idx="85">
                  <c:v>2907</c:v>
                </c:pt>
                <c:pt idx="86">
                  <c:v>43986</c:v>
                </c:pt>
                <c:pt idx="87">
                  <c:v>67560</c:v>
                </c:pt>
                <c:pt idx="88">
                  <c:v>2579</c:v>
                </c:pt>
                <c:pt idx="89">
                  <c:v>16392</c:v>
                </c:pt>
                <c:pt idx="90">
                  <c:v>3940</c:v>
                </c:pt>
                <c:pt idx="91">
                  <c:v>15581</c:v>
                </c:pt>
                <c:pt idx="92">
                  <c:v>3852</c:v>
                </c:pt>
                <c:pt idx="93">
                  <c:v>8723</c:v>
                </c:pt>
                <c:pt idx="94">
                  <c:v>2542</c:v>
                </c:pt>
                <c:pt idx="95">
                  <c:v>46857</c:v>
                </c:pt>
                <c:pt idx="96">
                  <c:v>35334</c:v>
                </c:pt>
                <c:pt idx="97">
                  <c:v>46381</c:v>
                </c:pt>
                <c:pt idx="98">
                  <c:v>9426</c:v>
                </c:pt>
                <c:pt idx="99">
                  <c:v>11789</c:v>
                </c:pt>
              </c:numCache>
            </c:numRef>
          </c:xVal>
          <c:yVal>
            <c:numRef>
              <c:f>'2000 ke ats'!$C$2:$C$101</c:f>
              <c:numCache>
                <c:formatCode>0.0</c:formatCode>
                <c:ptCount val="100"/>
                <c:pt idx="0">
                  <c:v>19.3</c:v>
                </c:pt>
                <c:pt idx="1">
                  <c:v>24</c:v>
                </c:pt>
                <c:pt idx="2">
                  <c:v>2.8</c:v>
                </c:pt>
                <c:pt idx="3">
                  <c:v>67.7</c:v>
                </c:pt>
                <c:pt idx="4">
                  <c:v>34.200000000000003</c:v>
                </c:pt>
                <c:pt idx="5">
                  <c:v>77</c:v>
                </c:pt>
                <c:pt idx="6">
                  <c:v>54.7</c:v>
                </c:pt>
                <c:pt idx="7">
                  <c:v>15.8</c:v>
                </c:pt>
                <c:pt idx="8">
                  <c:v>29.9</c:v>
                </c:pt>
                <c:pt idx="9">
                  <c:v>53.1</c:v>
                </c:pt>
                <c:pt idx="10">
                  <c:v>63</c:v>
                </c:pt>
                <c:pt idx="11">
                  <c:v>33.5</c:v>
                </c:pt>
                <c:pt idx="12">
                  <c:v>7.6</c:v>
                </c:pt>
                <c:pt idx="13">
                  <c:v>34.4</c:v>
                </c:pt>
                <c:pt idx="14">
                  <c:v>16</c:v>
                </c:pt>
                <c:pt idx="15">
                  <c:v>51</c:v>
                </c:pt>
                <c:pt idx="16">
                  <c:v>62.3</c:v>
                </c:pt>
                <c:pt idx="17">
                  <c:v>11.9</c:v>
                </c:pt>
                <c:pt idx="18">
                  <c:v>52.1</c:v>
                </c:pt>
                <c:pt idx="19">
                  <c:v>22.7</c:v>
                </c:pt>
                <c:pt idx="20">
                  <c:v>35.4</c:v>
                </c:pt>
                <c:pt idx="21">
                  <c:v>25.3</c:v>
                </c:pt>
                <c:pt idx="22">
                  <c:v>47</c:v>
                </c:pt>
                <c:pt idx="23">
                  <c:v>42.6</c:v>
                </c:pt>
                <c:pt idx="24">
                  <c:v>58.6</c:v>
                </c:pt>
                <c:pt idx="25">
                  <c:v>80.3</c:v>
                </c:pt>
                <c:pt idx="26">
                  <c:v>33.300000000000004</c:v>
                </c:pt>
                <c:pt idx="27">
                  <c:v>42.4</c:v>
                </c:pt>
                <c:pt idx="28">
                  <c:v>28.5</c:v>
                </c:pt>
                <c:pt idx="29">
                  <c:v>24.6</c:v>
                </c:pt>
                <c:pt idx="30">
                  <c:v>63.7</c:v>
                </c:pt>
                <c:pt idx="31">
                  <c:v>94.4</c:v>
                </c:pt>
                <c:pt idx="32">
                  <c:v>54.6</c:v>
                </c:pt>
                <c:pt idx="33">
                  <c:v>34.300000000000004</c:v>
                </c:pt>
                <c:pt idx="34">
                  <c:v>46.3</c:v>
                </c:pt>
                <c:pt idx="35">
                  <c:v>90.8</c:v>
                </c:pt>
                <c:pt idx="36">
                  <c:v>17.7</c:v>
                </c:pt>
                <c:pt idx="37">
                  <c:v>11.5</c:v>
                </c:pt>
                <c:pt idx="38">
                  <c:v>34.300000000000004</c:v>
                </c:pt>
                <c:pt idx="39">
                  <c:v>65</c:v>
                </c:pt>
                <c:pt idx="40">
                  <c:v>74.599999999999994</c:v>
                </c:pt>
                <c:pt idx="41">
                  <c:v>21.3</c:v>
                </c:pt>
                <c:pt idx="42">
                  <c:v>36.1</c:v>
                </c:pt>
                <c:pt idx="43">
                  <c:v>58.3</c:v>
                </c:pt>
                <c:pt idx="44">
                  <c:v>59.7</c:v>
                </c:pt>
                <c:pt idx="45">
                  <c:v>67.099999999999994</c:v>
                </c:pt>
                <c:pt idx="46">
                  <c:v>24.2</c:v>
                </c:pt>
                <c:pt idx="47">
                  <c:v>58</c:v>
                </c:pt>
                <c:pt idx="48">
                  <c:v>40.700000000000003</c:v>
                </c:pt>
                <c:pt idx="49">
                  <c:v>46.9</c:v>
                </c:pt>
                <c:pt idx="50">
                  <c:v>98.1</c:v>
                </c:pt>
                <c:pt idx="51">
                  <c:v>18.899999999999999</c:v>
                </c:pt>
                <c:pt idx="52">
                  <c:v>69.2</c:v>
                </c:pt>
                <c:pt idx="53">
                  <c:v>51.5</c:v>
                </c:pt>
                <c:pt idx="54">
                  <c:v>55.7</c:v>
                </c:pt>
                <c:pt idx="55">
                  <c:v>77.3</c:v>
                </c:pt>
                <c:pt idx="56">
                  <c:v>40.4</c:v>
                </c:pt>
                <c:pt idx="57">
                  <c:v>32.1</c:v>
                </c:pt>
                <c:pt idx="58">
                  <c:v>33</c:v>
                </c:pt>
                <c:pt idx="59">
                  <c:v>25.9</c:v>
                </c:pt>
                <c:pt idx="60">
                  <c:v>27.2</c:v>
                </c:pt>
                <c:pt idx="61">
                  <c:v>52.1</c:v>
                </c:pt>
                <c:pt idx="62">
                  <c:v>12.3</c:v>
                </c:pt>
                <c:pt idx="63">
                  <c:v>8.9</c:v>
                </c:pt>
                <c:pt idx="64">
                  <c:v>60.6</c:v>
                </c:pt>
                <c:pt idx="65">
                  <c:v>78.5</c:v>
                </c:pt>
                <c:pt idx="66">
                  <c:v>73.2</c:v>
                </c:pt>
                <c:pt idx="67">
                  <c:v>26.9</c:v>
                </c:pt>
                <c:pt idx="68">
                  <c:v>45</c:v>
                </c:pt>
                <c:pt idx="69">
                  <c:v>28.6</c:v>
                </c:pt>
                <c:pt idx="70">
                  <c:v>34.5</c:v>
                </c:pt>
                <c:pt idx="71">
                  <c:v>66.900000000000006</c:v>
                </c:pt>
                <c:pt idx="72">
                  <c:v>56.9</c:v>
                </c:pt>
                <c:pt idx="73">
                  <c:v>61.1</c:v>
                </c:pt>
                <c:pt idx="74">
                  <c:v>11</c:v>
                </c:pt>
                <c:pt idx="75">
                  <c:v>65.599999999999994</c:v>
                </c:pt>
                <c:pt idx="76">
                  <c:v>77.2</c:v>
                </c:pt>
                <c:pt idx="77">
                  <c:v>29.9</c:v>
                </c:pt>
                <c:pt idx="78">
                  <c:v>47.8</c:v>
                </c:pt>
                <c:pt idx="79">
                  <c:v>60</c:v>
                </c:pt>
                <c:pt idx="80">
                  <c:v>53.6</c:v>
                </c:pt>
                <c:pt idx="81">
                  <c:v>86.7</c:v>
                </c:pt>
                <c:pt idx="82">
                  <c:v>15.4</c:v>
                </c:pt>
                <c:pt idx="83">
                  <c:v>70.599999999999994</c:v>
                </c:pt>
                <c:pt idx="84">
                  <c:v>17.100000000000001</c:v>
                </c:pt>
                <c:pt idx="85">
                  <c:v>4.4000000000000004</c:v>
                </c:pt>
                <c:pt idx="86">
                  <c:v>71.099999999999994</c:v>
                </c:pt>
                <c:pt idx="87">
                  <c:v>49.4</c:v>
                </c:pt>
                <c:pt idx="88">
                  <c:v>27.4</c:v>
                </c:pt>
                <c:pt idx="89">
                  <c:v>83.2</c:v>
                </c:pt>
                <c:pt idx="90">
                  <c:v>44.7</c:v>
                </c:pt>
                <c:pt idx="91">
                  <c:v>11.6</c:v>
                </c:pt>
                <c:pt idx="92">
                  <c:v>33.700000000000003</c:v>
                </c:pt>
                <c:pt idx="93">
                  <c:v>38.4</c:v>
                </c:pt>
                <c:pt idx="94">
                  <c:v>79.400000000000006</c:v>
                </c:pt>
                <c:pt idx="95">
                  <c:v>25.2</c:v>
                </c:pt>
                <c:pt idx="96">
                  <c:v>57.4</c:v>
                </c:pt>
                <c:pt idx="97">
                  <c:v>82.9</c:v>
                </c:pt>
                <c:pt idx="98">
                  <c:v>64.3</c:v>
                </c:pt>
                <c:pt idx="99">
                  <c:v>78.599999999999994</c:v>
                </c:pt>
              </c:numCache>
            </c:numRef>
          </c:yVal>
        </c:ser>
        <c:axId val="98080640"/>
        <c:axId val="98348032"/>
      </c:scatterChart>
      <c:valAx>
        <c:axId val="98080640"/>
        <c:scaling>
          <c:orientation val="minMax"/>
        </c:scaling>
        <c:axPos val="b"/>
        <c:majorGridlines/>
        <c:minorGridlines/>
        <c:title>
          <c:tx>
            <c:rich>
              <a:bodyPr/>
              <a:lstStyle/>
              <a:p>
                <a:pPr>
                  <a:defRPr lang="en-US"/>
                </a:pPr>
                <a:r>
                  <a:rPr lang="en-US"/>
                  <a:t>PDB per Kapita (USD)</a:t>
                </a:r>
              </a:p>
            </c:rich>
          </c:tx>
          <c:layout/>
        </c:title>
        <c:numFmt formatCode="#,##0" sourceLinked="1"/>
        <c:tickLblPos val="nextTo"/>
        <c:txPr>
          <a:bodyPr/>
          <a:lstStyle/>
          <a:p>
            <a:pPr>
              <a:defRPr lang="en-US"/>
            </a:pPr>
            <a:endParaRPr lang="en-US"/>
          </a:p>
        </c:txPr>
        <c:crossAx val="98348032"/>
        <c:crosses val="autoZero"/>
        <c:crossBetween val="midCat"/>
      </c:valAx>
      <c:valAx>
        <c:axId val="98348032"/>
        <c:scaling>
          <c:orientation val="minMax"/>
        </c:scaling>
        <c:axPos val="l"/>
        <c:majorGridlines/>
        <c:minorGridlines/>
        <c:title>
          <c:tx>
            <c:rich>
              <a:bodyPr rot="-5400000" vert="horz"/>
              <a:lstStyle/>
              <a:p>
                <a:pPr>
                  <a:defRPr lang="en-US"/>
                </a:pPr>
                <a:r>
                  <a:rPr lang="en-US"/>
                  <a:t>APK PT (%)</a:t>
                </a:r>
              </a:p>
            </c:rich>
          </c:tx>
          <c:layout/>
        </c:title>
        <c:numFmt formatCode="0" sourceLinked="0"/>
        <c:tickLblPos val="nextTo"/>
        <c:txPr>
          <a:bodyPr/>
          <a:lstStyle/>
          <a:p>
            <a:pPr>
              <a:defRPr lang="en-US"/>
            </a:pPr>
            <a:endParaRPr lang="en-US"/>
          </a:p>
        </c:txPr>
        <c:crossAx val="98080640"/>
        <c:crosses val="autoZero"/>
        <c:crossBetween val="midCat"/>
      </c:valAx>
    </c:plotArea>
    <c:plotVisOnly val="1"/>
    <c:dispBlanksAs val="gap"/>
  </c:chart>
  <c:spPr>
    <a:solidFill>
      <a:schemeClr val="bg1"/>
    </a:solidFill>
  </c:spPr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plotArea>
      <c:layout>
        <c:manualLayout>
          <c:layoutTarget val="inner"/>
          <c:xMode val="edge"/>
          <c:yMode val="edge"/>
          <c:x val="6.1199146981627296E-2"/>
          <c:y val="0.16381177166825481"/>
          <c:w val="0.84457305336833965"/>
          <c:h val="0.69909984187010077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Poverty level</c:v>
                </c:pt>
              </c:strCache>
            </c:strRef>
          </c:tx>
          <c:spPr>
            <a:solidFill>
              <a:srgbClr val="C00000"/>
            </a:solidFill>
            <a:ln>
              <a:solidFill>
                <a:schemeClr val="tx1"/>
              </a:solidFill>
            </a:ln>
          </c:spPr>
          <c:dLbls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z="1400" smtClean="0"/>
                      <a:t>13</a:t>
                    </a:r>
                    <a:r>
                      <a:rPr lang="id-ID" sz="1400" smtClean="0"/>
                      <a:t>,3</a:t>
                    </a:r>
                    <a:endParaRPr lang="en-US" sz="1400"/>
                  </a:p>
                </c:rich>
              </c:tx>
              <c:showVal val="1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id-ID" smtClean="0"/>
                      <a:t>11,5-12,5</a:t>
                    </a:r>
                    <a:endParaRPr lang="id-ID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lang="en-US" sz="1400" b="1">
                    <a:latin typeface="Arial" pitchFamily="34" charset="0"/>
                    <a:cs typeface="Arial" pitchFamily="34" charset="0"/>
                  </a:defRPr>
                </a:pPr>
                <a:endParaRPr lang="en-US"/>
              </a:p>
            </c:txPr>
            <c:showVal val="1"/>
          </c:dLbls>
          <c:cat>
            <c:strRef>
              <c:f>Sheet1!$B$1:$F$1</c:f>
              <c:strCache>
                <c:ptCount val="5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5"/>
                <c:pt idx="0">
                  <c:v>16.600000000000001</c:v>
                </c:pt>
                <c:pt idx="1">
                  <c:v>15.4</c:v>
                </c:pt>
                <c:pt idx="2">
                  <c:v>14.2</c:v>
                </c:pt>
                <c:pt idx="3">
                  <c:v>12.7</c:v>
                </c:pt>
                <c:pt idx="4">
                  <c:v>12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Unemployment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chemeClr val="tx1"/>
              </a:solidFill>
            </a:ln>
          </c:spPr>
          <c:dLbls>
            <c:dLbl>
              <c:idx val="0"/>
              <c:layout>
                <c:manualLayout>
                  <c:x val="2.3314955212797108E-2"/>
                  <c:y val="-8.0297873497339727E-3"/>
                </c:manualLayout>
              </c:layout>
              <c:showVal val="1"/>
            </c:dLbl>
            <c:dLbl>
              <c:idx val="1"/>
              <c:layout>
                <c:manualLayout>
                  <c:x val="1.74862164095979E-2"/>
                  <c:y val="-1.6059574699468251E-2"/>
                </c:manualLayout>
              </c:layout>
              <c:showVal val="1"/>
            </c:dLbl>
            <c:dLbl>
              <c:idx val="2"/>
              <c:layout>
                <c:manualLayout>
                  <c:x val="2.0400585811197511E-2"/>
                  <c:y val="-4.0148936748669508E-3"/>
                </c:manualLayout>
              </c:layout>
              <c:showVal val="1"/>
            </c:dLbl>
            <c:dLbl>
              <c:idx val="3"/>
              <c:layout>
                <c:manualLayout>
                  <c:x val="2.9143694015996403E-2"/>
                  <c:y val="0"/>
                </c:manualLayout>
              </c:layout>
              <c:showVal val="1"/>
            </c:dLbl>
            <c:txPr>
              <a:bodyPr/>
              <a:lstStyle/>
              <a:p>
                <a:pPr>
                  <a:defRPr lang="en-US" sz="1400" b="1">
                    <a:latin typeface="Arial" pitchFamily="34" charset="0"/>
                    <a:cs typeface="Arial" pitchFamily="34" charset="0"/>
                  </a:defRPr>
                </a:pPr>
                <a:endParaRPr lang="en-US"/>
              </a:p>
            </c:txPr>
            <c:showVal val="1"/>
          </c:dLbls>
          <c:cat>
            <c:strRef>
              <c:f>Sheet1!$B$1:$F$1</c:f>
              <c:strCache>
                <c:ptCount val="5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</c:strCache>
            </c:strRef>
          </c:cat>
          <c:val>
            <c:numRef>
              <c:f>Sheet1!$B$3:$F$3</c:f>
              <c:numCache>
                <c:formatCode>General</c:formatCode>
                <c:ptCount val="5"/>
                <c:pt idx="0">
                  <c:v>9.1</c:v>
                </c:pt>
                <c:pt idx="1">
                  <c:v>8.4</c:v>
                </c:pt>
                <c:pt idx="2">
                  <c:v>7.9</c:v>
                </c:pt>
                <c:pt idx="3">
                  <c:v>7.4</c:v>
                </c:pt>
                <c:pt idx="4">
                  <c:v>7</c:v>
                </c:pt>
              </c:numCache>
            </c:numRef>
          </c:val>
        </c:ser>
        <c:axId val="111748992"/>
        <c:axId val="112178688"/>
      </c:barChart>
      <c:catAx>
        <c:axId val="111748992"/>
        <c:scaling>
          <c:orientation val="minMax"/>
        </c:scaling>
        <c:axPos val="b"/>
        <c:tickLblPos val="nextTo"/>
        <c:txPr>
          <a:bodyPr/>
          <a:lstStyle/>
          <a:p>
            <a:pPr>
              <a:defRPr lang="en-US" sz="1400" b="1"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112178688"/>
        <c:crosses val="autoZero"/>
        <c:auto val="1"/>
        <c:lblAlgn val="ctr"/>
        <c:lblOffset val="100"/>
      </c:catAx>
      <c:valAx>
        <c:axId val="112178688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lang="en-US" sz="1200" b="1"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111748992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3.7692257217847816E-2"/>
          <c:y val="3.4715417564881404E-2"/>
          <c:w val="0.89999997846431889"/>
          <c:h val="6.1720528669198797E-2"/>
        </c:manualLayout>
      </c:layout>
      <c:txPr>
        <a:bodyPr/>
        <a:lstStyle/>
        <a:p>
          <a:pPr>
            <a:defRPr lang="en-US" sz="1200" b="1">
              <a:latin typeface="Arial" pitchFamily="34" charset="0"/>
              <a:cs typeface="Arial" pitchFamily="34" charset="0"/>
            </a:defRPr>
          </a:pPr>
          <a:endParaRPr lang="en-US"/>
        </a:p>
      </c:txPr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plotArea>
      <c:layout>
        <c:manualLayout>
          <c:layoutTarget val="inner"/>
          <c:xMode val="edge"/>
          <c:yMode val="edge"/>
          <c:x val="0.162161516352125"/>
          <c:y val="5.7332765408299513E-2"/>
          <c:w val="0.80349754109366056"/>
          <c:h val="0.77528232939918662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2007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chemeClr val="tx1"/>
              </a:solidFill>
            </a:ln>
          </c:spPr>
          <c:dLbls>
            <c:txPr>
              <a:bodyPr/>
              <a:lstStyle/>
              <a:p>
                <a:pPr>
                  <a:defRPr lang="en-US"/>
                </a:pPr>
                <a:endParaRPr lang="en-US"/>
              </a:p>
            </c:txPr>
            <c:showVal val="1"/>
          </c:dLbls>
          <c:cat>
            <c:strRef>
              <c:f>Sheet1!$A$2</c:f>
              <c:strCache>
                <c:ptCount val="1"/>
                <c:pt idx="0">
                  <c:v>Pendapatan Perkapita</c:v>
                </c:pt>
              </c:strCache>
            </c:strRef>
          </c:cat>
          <c:val>
            <c:numRef>
              <c:f>Sheet1!$B$2</c:f>
              <c:numCache>
                <c:formatCode>#,##0</c:formatCode>
                <c:ptCount val="1"/>
                <c:pt idx="0">
                  <c:v>1947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2008</c:v>
                </c:pt>
              </c:strCache>
            </c:strRef>
          </c:tx>
          <c:spPr>
            <a:solidFill>
              <a:srgbClr val="FFC000"/>
            </a:solidFill>
            <a:ln>
              <a:solidFill>
                <a:schemeClr val="tx1"/>
              </a:solidFill>
            </a:ln>
          </c:spPr>
          <c:cat>
            <c:strRef>
              <c:f>Sheet1!$A$2</c:f>
              <c:strCache>
                <c:ptCount val="1"/>
                <c:pt idx="0">
                  <c:v>Pendapatan Perkapita</c:v>
                </c:pt>
              </c:strCache>
            </c:strRef>
          </c:cat>
          <c:val>
            <c:numRef>
              <c:f>Sheet1!$C$2</c:f>
              <c:numCache>
                <c:formatCode>#,##0</c:formatCode>
                <c:ptCount val="1"/>
                <c:pt idx="0">
                  <c:v>2271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2009</c:v>
                </c:pt>
              </c:strCache>
            </c:strRef>
          </c:tx>
          <c:spPr>
            <a:solidFill>
              <a:srgbClr val="00B050"/>
            </a:solidFill>
            <a:ln>
              <a:solidFill>
                <a:schemeClr val="tx1"/>
              </a:solidFill>
            </a:ln>
          </c:spPr>
          <c:dLbls>
            <c:txPr>
              <a:bodyPr/>
              <a:lstStyle/>
              <a:p>
                <a:pPr>
                  <a:defRPr lang="en-US"/>
                </a:pPr>
                <a:endParaRPr lang="en-US"/>
              </a:p>
            </c:txPr>
            <c:showVal val="1"/>
          </c:dLbls>
          <c:cat>
            <c:strRef>
              <c:f>Sheet1!$A$2</c:f>
              <c:strCache>
                <c:ptCount val="1"/>
                <c:pt idx="0">
                  <c:v>Pendapatan Perkapita</c:v>
                </c:pt>
              </c:strCache>
            </c:strRef>
          </c:cat>
          <c:val>
            <c:numRef>
              <c:f>Sheet1!$D$2</c:f>
              <c:numCache>
                <c:formatCode>#,##0</c:formatCode>
                <c:ptCount val="1"/>
                <c:pt idx="0">
                  <c:v>2590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2010 *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chemeClr val="tx1"/>
              </a:solidFill>
            </a:ln>
          </c:spPr>
          <c:dLbls>
            <c:txPr>
              <a:bodyPr/>
              <a:lstStyle/>
              <a:p>
                <a:pPr>
                  <a:defRPr lang="en-US"/>
                </a:pPr>
                <a:endParaRPr lang="en-US"/>
              </a:p>
            </c:txPr>
            <c:showVal val="1"/>
          </c:dLbls>
          <c:cat>
            <c:strRef>
              <c:f>Sheet1!$A$2</c:f>
              <c:strCache>
                <c:ptCount val="1"/>
                <c:pt idx="0">
                  <c:v>Pendapatan Perkapita</c:v>
                </c:pt>
              </c:strCache>
            </c:strRef>
          </c:cat>
          <c:val>
            <c:numRef>
              <c:f>Sheet1!$E$2</c:f>
              <c:numCache>
                <c:formatCode>#,##0</c:formatCode>
                <c:ptCount val="1"/>
                <c:pt idx="0">
                  <c:v>3000</c:v>
                </c:pt>
              </c:numCache>
            </c:numRef>
          </c:val>
        </c:ser>
        <c:gapWidth val="186"/>
        <c:overlap val="-57"/>
        <c:axId val="122421632"/>
        <c:axId val="122423168"/>
      </c:barChart>
      <c:catAx>
        <c:axId val="122421632"/>
        <c:scaling>
          <c:orientation val="minMax"/>
        </c:scaling>
        <c:delete val="1"/>
        <c:axPos val="b"/>
        <c:tickLblPos val="none"/>
        <c:crossAx val="122423168"/>
        <c:crosses val="autoZero"/>
        <c:auto val="1"/>
        <c:lblAlgn val="ctr"/>
        <c:lblOffset val="100"/>
      </c:catAx>
      <c:valAx>
        <c:axId val="122423168"/>
        <c:scaling>
          <c:orientation val="minMax"/>
        </c:scaling>
        <c:axPos val="l"/>
        <c:majorGridlines/>
        <c:numFmt formatCode="#,##0" sourceLinked="1"/>
        <c:tickLblPos val="nextTo"/>
        <c:txPr>
          <a:bodyPr/>
          <a:lstStyle/>
          <a:p>
            <a:pPr>
              <a:defRPr lang="en-US" sz="1200"/>
            </a:pPr>
            <a:endParaRPr lang="en-US"/>
          </a:p>
        </c:txPr>
        <c:crossAx val="122421632"/>
        <c:crosses val="autoZero"/>
        <c:crossBetween val="between"/>
      </c:valAx>
    </c:plotArea>
    <c:legend>
      <c:legendPos val="b"/>
      <c:layout/>
      <c:txPr>
        <a:bodyPr/>
        <a:lstStyle/>
        <a:p>
          <a:pPr>
            <a:defRPr lang="en-US" sz="1400"/>
          </a:pPr>
          <a:endParaRPr lang="en-US"/>
        </a:p>
      </c:txPr>
    </c:legend>
    <c:plotVisOnly val="1"/>
    <c:dispBlanksAs val="gap"/>
  </c:chart>
  <c:txPr>
    <a:bodyPr/>
    <a:lstStyle/>
    <a:p>
      <a:pPr>
        <a:defRPr sz="1600" b="1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18"/>
  <c:chart>
    <c:plotArea>
      <c:layout/>
      <c:barChart>
        <c:barDir val="bar"/>
        <c:grouping val="clustered"/>
        <c:ser>
          <c:idx val="0"/>
          <c:order val="0"/>
          <c:tx>
            <c:strRef>
              <c:f>Sheet2!$C$2</c:f>
              <c:strCache>
                <c:ptCount val="1"/>
                <c:pt idx="0">
                  <c:v>2001</c:v>
                </c:pt>
              </c:strCache>
            </c:strRef>
          </c:tx>
          <c:dLbls>
            <c:txPr>
              <a:bodyPr/>
              <a:lstStyle/>
              <a:p>
                <a:pPr>
                  <a:defRPr lang="id-ID"/>
                </a:pPr>
                <a:endParaRPr lang="en-US"/>
              </a:p>
            </c:txPr>
            <c:showVal val="1"/>
          </c:dLbls>
          <c:cat>
            <c:strRef>
              <c:f>Sheet2!$B$3:$B$8</c:f>
              <c:strCache>
                <c:ptCount val="6"/>
                <c:pt idx="0">
                  <c:v>SD atau tidak tamat SD</c:v>
                </c:pt>
                <c:pt idx="1">
                  <c:v>SMP</c:v>
                </c:pt>
                <c:pt idx="2">
                  <c:v>SMA</c:v>
                </c:pt>
                <c:pt idx="3">
                  <c:v>SMK</c:v>
                </c:pt>
                <c:pt idx="4">
                  <c:v>Diploma I,II,III</c:v>
                </c:pt>
                <c:pt idx="5">
                  <c:v>Universitas</c:v>
                </c:pt>
              </c:strCache>
            </c:strRef>
          </c:cat>
          <c:val>
            <c:numRef>
              <c:f>Sheet2!$C$3:$C$8</c:f>
              <c:numCache>
                <c:formatCode>0.00%</c:formatCode>
                <c:ptCount val="6"/>
                <c:pt idx="0">
                  <c:v>0.63000000000000334</c:v>
                </c:pt>
                <c:pt idx="1">
                  <c:v>0.17700000000000021</c:v>
                </c:pt>
                <c:pt idx="2">
                  <c:v>0.10300000000000002</c:v>
                </c:pt>
                <c:pt idx="3">
                  <c:v>5.5000000000000104E-2</c:v>
                </c:pt>
                <c:pt idx="4">
                  <c:v>1.6000000000000139E-2</c:v>
                </c:pt>
                <c:pt idx="5">
                  <c:v>1.8000000000000137E-2</c:v>
                </c:pt>
              </c:numCache>
            </c:numRef>
          </c:val>
        </c:ser>
        <c:ser>
          <c:idx val="1"/>
          <c:order val="1"/>
          <c:tx>
            <c:strRef>
              <c:f>Sheet2!$D$2</c:f>
              <c:strCache>
                <c:ptCount val="1"/>
                <c:pt idx="0">
                  <c:v>2006</c:v>
                </c:pt>
              </c:strCache>
            </c:strRef>
          </c:tx>
          <c:dLbls>
            <c:txPr>
              <a:bodyPr/>
              <a:lstStyle/>
              <a:p>
                <a:pPr>
                  <a:defRPr lang="id-ID"/>
                </a:pPr>
                <a:endParaRPr lang="en-US"/>
              </a:p>
            </c:txPr>
            <c:showVal val="1"/>
          </c:dLbls>
          <c:cat>
            <c:strRef>
              <c:f>Sheet2!$B$3:$B$8</c:f>
              <c:strCache>
                <c:ptCount val="6"/>
                <c:pt idx="0">
                  <c:v>SD atau tidak tamat SD</c:v>
                </c:pt>
                <c:pt idx="1">
                  <c:v>SMP</c:v>
                </c:pt>
                <c:pt idx="2">
                  <c:v>SMA</c:v>
                </c:pt>
                <c:pt idx="3">
                  <c:v>SMK</c:v>
                </c:pt>
                <c:pt idx="4">
                  <c:v>Diploma I,II,III</c:v>
                </c:pt>
                <c:pt idx="5">
                  <c:v>Universitas</c:v>
                </c:pt>
              </c:strCache>
            </c:strRef>
          </c:cat>
          <c:val>
            <c:numRef>
              <c:f>Sheet2!$D$3:$D$8</c:f>
              <c:numCache>
                <c:formatCode>0.00%</c:formatCode>
                <c:ptCount val="6"/>
                <c:pt idx="0">
                  <c:v>0.55500000000000005</c:v>
                </c:pt>
                <c:pt idx="1">
                  <c:v>0.20200000000000001</c:v>
                </c:pt>
                <c:pt idx="2">
                  <c:v>0.127</c:v>
                </c:pt>
                <c:pt idx="3">
                  <c:v>6.200000000000034E-2</c:v>
                </c:pt>
                <c:pt idx="4">
                  <c:v>2.2000000000000172E-2</c:v>
                </c:pt>
                <c:pt idx="5">
                  <c:v>3.2000000000000181E-2</c:v>
                </c:pt>
              </c:numCache>
            </c:numRef>
          </c:val>
        </c:ser>
        <c:ser>
          <c:idx val="2"/>
          <c:order val="2"/>
          <c:tx>
            <c:strRef>
              <c:f>Sheet2!$E$2</c:f>
              <c:strCache>
                <c:ptCount val="1"/>
                <c:pt idx="0">
                  <c:v>2010</c:v>
                </c:pt>
              </c:strCache>
            </c:strRef>
          </c:tx>
          <c:dLbls>
            <c:txPr>
              <a:bodyPr/>
              <a:lstStyle/>
              <a:p>
                <a:pPr>
                  <a:defRPr lang="id-ID"/>
                </a:pPr>
                <a:endParaRPr lang="en-US"/>
              </a:p>
            </c:txPr>
            <c:showVal val="1"/>
          </c:dLbls>
          <c:cat>
            <c:strRef>
              <c:f>Sheet2!$B$3:$B$8</c:f>
              <c:strCache>
                <c:ptCount val="6"/>
                <c:pt idx="0">
                  <c:v>SD atau tidak tamat SD</c:v>
                </c:pt>
                <c:pt idx="1">
                  <c:v>SMP</c:v>
                </c:pt>
                <c:pt idx="2">
                  <c:v>SMA</c:v>
                </c:pt>
                <c:pt idx="3">
                  <c:v>SMK</c:v>
                </c:pt>
                <c:pt idx="4">
                  <c:v>Diploma I,II,III</c:v>
                </c:pt>
                <c:pt idx="5">
                  <c:v>Universitas</c:v>
                </c:pt>
              </c:strCache>
            </c:strRef>
          </c:cat>
          <c:val>
            <c:numRef>
              <c:f>Sheet2!$E$3:$E$8</c:f>
              <c:numCache>
                <c:formatCode>0.00%</c:formatCode>
                <c:ptCount val="6"/>
                <c:pt idx="0">
                  <c:v>0.51500000000000001</c:v>
                </c:pt>
                <c:pt idx="1">
                  <c:v>0.18900000000000133</c:v>
                </c:pt>
                <c:pt idx="2">
                  <c:v>0.14600000000000021</c:v>
                </c:pt>
                <c:pt idx="3">
                  <c:v>7.8000000000000333E-2</c:v>
                </c:pt>
                <c:pt idx="4">
                  <c:v>2.7000000000000173E-2</c:v>
                </c:pt>
                <c:pt idx="5">
                  <c:v>4.6000000000000013E-2</c:v>
                </c:pt>
              </c:numCache>
            </c:numRef>
          </c:val>
        </c:ser>
        <c:axId val="61143680"/>
        <c:axId val="61411712"/>
      </c:barChart>
      <c:catAx>
        <c:axId val="61143680"/>
        <c:scaling>
          <c:orientation val="minMax"/>
        </c:scaling>
        <c:axPos val="l"/>
        <c:tickLblPos val="nextTo"/>
        <c:txPr>
          <a:bodyPr/>
          <a:lstStyle/>
          <a:p>
            <a:pPr>
              <a:defRPr lang="id-ID"/>
            </a:pPr>
            <a:endParaRPr lang="en-US"/>
          </a:p>
        </c:txPr>
        <c:crossAx val="61411712"/>
        <c:crosses val="autoZero"/>
        <c:auto val="1"/>
        <c:lblAlgn val="ctr"/>
        <c:lblOffset val="100"/>
      </c:catAx>
      <c:valAx>
        <c:axId val="61411712"/>
        <c:scaling>
          <c:orientation val="minMax"/>
        </c:scaling>
        <c:axPos val="b"/>
        <c:majorGridlines/>
        <c:numFmt formatCode="0.00%" sourceLinked="1"/>
        <c:tickLblPos val="nextTo"/>
        <c:txPr>
          <a:bodyPr/>
          <a:lstStyle/>
          <a:p>
            <a:pPr>
              <a:defRPr lang="id-ID"/>
            </a:pPr>
            <a:endParaRPr lang="en-US"/>
          </a:p>
        </c:txPr>
        <c:crossAx val="61143680"/>
        <c:crosses val="autoZero"/>
        <c:crossBetween val="between"/>
        <c:majorUnit val="0.2"/>
      </c:valAx>
    </c:plotArea>
    <c:legend>
      <c:legendPos val="r"/>
      <c:layout>
        <c:manualLayout>
          <c:xMode val="edge"/>
          <c:yMode val="edge"/>
          <c:x val="0.6631725721784858"/>
          <c:y val="0.11997256024815119"/>
          <c:w val="8.3408596361353032E-2"/>
          <c:h val="0.244637914578859"/>
        </c:manualLayout>
      </c:layout>
      <c:spPr>
        <a:solidFill>
          <a:schemeClr val="bg1"/>
        </a:solidFill>
      </c:spPr>
      <c:txPr>
        <a:bodyPr/>
        <a:lstStyle/>
        <a:p>
          <a:pPr>
            <a:defRPr lang="id-ID"/>
          </a:pPr>
          <a:endParaRPr lang="en-US"/>
        </a:p>
      </c:txPr>
    </c:legend>
    <c:plotVisOnly val="1"/>
    <c:dispBlanksAs val="gap"/>
  </c:chart>
  <c:txPr>
    <a:bodyPr/>
    <a:lstStyle/>
    <a:p>
      <a:pPr>
        <a:defRPr sz="16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5"/>
  <c:chart>
    <c:plotArea>
      <c:layout>
        <c:manualLayout>
          <c:layoutTarget val="inner"/>
          <c:xMode val="edge"/>
          <c:yMode val="edge"/>
          <c:x val="6.3595561940591933E-2"/>
          <c:y val="2.7602361710703807E-2"/>
          <c:w val="0.926329449381468"/>
          <c:h val="0.83695085537722602"/>
        </c:manualLayout>
      </c:layout>
      <c:barChart>
        <c:barDir val="col"/>
        <c:grouping val="percentStacked"/>
        <c:ser>
          <c:idx val="0"/>
          <c:order val="0"/>
          <c:tx>
            <c:strRef>
              <c:f>Sheet1!$B$23</c:f>
              <c:strCache>
                <c:ptCount val="1"/>
                <c:pt idx="0">
                  <c:v>Tidak Tamat SD</c:v>
                </c:pt>
              </c:strCache>
            </c:strRef>
          </c:tx>
          <c:spPr>
            <a:solidFill>
              <a:schemeClr val="accent3">
                <a:lumMod val="20000"/>
                <a:lumOff val="80000"/>
              </a:schemeClr>
            </a:solidFill>
          </c:spPr>
          <c:dLbls>
            <c:txPr>
              <a:bodyPr/>
              <a:lstStyle/>
              <a:p>
                <a:pPr>
                  <a:defRPr lang="id-ID"/>
                </a:pPr>
                <a:endParaRPr lang="en-US"/>
              </a:p>
            </c:txPr>
            <c:showVal val="1"/>
          </c:dLbls>
          <c:cat>
            <c:numRef>
              <c:f>Sheet1!$E$20:$L$20</c:f>
              <c:numCache>
                <c:formatCode>General</c:formatCode>
                <c:ptCount val="8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</c:numCache>
            </c:numRef>
          </c:cat>
          <c:val>
            <c:numRef>
              <c:f>Sheet1!$C$23:$L$23</c:f>
              <c:numCache>
                <c:formatCode>0.00%</c:formatCode>
                <c:ptCount val="8"/>
                <c:pt idx="0">
                  <c:v>0.18420000000000034</c:v>
                </c:pt>
                <c:pt idx="1">
                  <c:v>0.18420000000000034</c:v>
                </c:pt>
                <c:pt idx="2">
                  <c:v>0.24370000000000033</c:v>
                </c:pt>
                <c:pt idx="3">
                  <c:v>0.2228</c:v>
                </c:pt>
                <c:pt idx="4">
                  <c:v>0.21673732191328021</c:v>
                </c:pt>
                <c:pt idx="5">
                  <c:v>0.21063906891753201</c:v>
                </c:pt>
                <c:pt idx="6">
                  <c:v>0.20469688346060624</c:v>
                </c:pt>
                <c:pt idx="7">
                  <c:v>0.19891157705915688</c:v>
                </c:pt>
              </c:numCache>
            </c:numRef>
          </c:val>
        </c:ser>
        <c:ser>
          <c:idx val="1"/>
          <c:order val="1"/>
          <c:tx>
            <c:strRef>
              <c:f>Sheet1!$B$24</c:f>
              <c:strCache>
                <c:ptCount val="1"/>
                <c:pt idx="0">
                  <c:v>Tamat SD</c:v>
                </c:pt>
              </c:strCache>
            </c:strRef>
          </c:tx>
          <c:spPr>
            <a:solidFill>
              <a:schemeClr val="accent3">
                <a:lumMod val="40000"/>
                <a:lumOff val="60000"/>
              </a:schemeClr>
            </a:solidFill>
          </c:spPr>
          <c:dLbls>
            <c:txPr>
              <a:bodyPr/>
              <a:lstStyle/>
              <a:p>
                <a:pPr>
                  <a:defRPr lang="id-ID"/>
                </a:pPr>
                <a:endParaRPr lang="en-US"/>
              </a:p>
            </c:txPr>
            <c:showVal val="1"/>
          </c:dLbls>
          <c:cat>
            <c:numRef>
              <c:f>Sheet1!$E$20:$L$20</c:f>
              <c:numCache>
                <c:formatCode>General</c:formatCode>
                <c:ptCount val="8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</c:numCache>
            </c:numRef>
          </c:cat>
          <c:val>
            <c:numRef>
              <c:f>Sheet1!$C$24:$L$24</c:f>
              <c:numCache>
                <c:formatCode>0.00%</c:formatCode>
                <c:ptCount val="8"/>
                <c:pt idx="0">
                  <c:v>0.37990000000000185</c:v>
                </c:pt>
                <c:pt idx="1">
                  <c:v>0.35480000000000167</c:v>
                </c:pt>
                <c:pt idx="2">
                  <c:v>0.28270000000000001</c:v>
                </c:pt>
                <c:pt idx="3">
                  <c:v>0.29220000000000002</c:v>
                </c:pt>
                <c:pt idx="4">
                  <c:v>0.28424885755413093</c:v>
                </c:pt>
                <c:pt idx="5">
                  <c:v>0.27625105896634827</c:v>
                </c:pt>
                <c:pt idx="6">
                  <c:v>0.26845794141467338</c:v>
                </c:pt>
                <c:pt idx="7">
                  <c:v>0.26087056919518092</c:v>
                </c:pt>
              </c:numCache>
            </c:numRef>
          </c:val>
        </c:ser>
        <c:ser>
          <c:idx val="2"/>
          <c:order val="2"/>
          <c:tx>
            <c:strRef>
              <c:f>Sheet1!$B$25</c:f>
              <c:strCache>
                <c:ptCount val="1"/>
                <c:pt idx="0">
                  <c:v>Tamat SMP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txPr>
              <a:bodyPr/>
              <a:lstStyle/>
              <a:p>
                <a:pPr>
                  <a:defRPr lang="id-ID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Val val="1"/>
          </c:dLbls>
          <c:cat>
            <c:numRef>
              <c:f>Sheet1!$E$20:$L$20</c:f>
              <c:numCache>
                <c:formatCode>General</c:formatCode>
                <c:ptCount val="8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</c:numCache>
            </c:numRef>
          </c:cat>
          <c:val>
            <c:numRef>
              <c:f>Sheet1!$C$25:$L$25</c:f>
              <c:numCache>
                <c:formatCode>0.00%</c:formatCode>
                <c:ptCount val="8"/>
                <c:pt idx="0">
                  <c:v>0.18840000000000146</c:v>
                </c:pt>
                <c:pt idx="1">
                  <c:v>0.18570000000000034</c:v>
                </c:pt>
                <c:pt idx="2">
                  <c:v>0.18490000000000037</c:v>
                </c:pt>
                <c:pt idx="3">
                  <c:v>0.18900000000000033</c:v>
                </c:pt>
                <c:pt idx="4">
                  <c:v>0.18747407603206437</c:v>
                </c:pt>
                <c:pt idx="5">
                  <c:v>0.18591877196091033</c:v>
                </c:pt>
                <c:pt idx="6">
                  <c:v>0.1841957801349183</c:v>
                </c:pt>
                <c:pt idx="7">
                  <c:v>0.18217980856389401</c:v>
                </c:pt>
              </c:numCache>
            </c:numRef>
          </c:val>
        </c:ser>
        <c:ser>
          <c:idx val="3"/>
          <c:order val="3"/>
          <c:tx>
            <c:strRef>
              <c:f>Sheet1!$B$26</c:f>
              <c:strCache>
                <c:ptCount val="1"/>
                <c:pt idx="0">
                  <c:v>Tamat SM</c:v>
                </c:pt>
              </c:strCache>
            </c:strRef>
          </c:tx>
          <c:spPr>
            <a:solidFill>
              <a:srgbClr val="9ABB59"/>
            </a:solidFill>
          </c:spPr>
          <c:dLbls>
            <c:txPr>
              <a:bodyPr/>
              <a:lstStyle/>
              <a:p>
                <a:pPr>
                  <a:defRPr lang="id-ID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numRef>
              <c:f>Sheet1!$E$20:$L$20</c:f>
              <c:numCache>
                <c:formatCode>General</c:formatCode>
                <c:ptCount val="8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</c:numCache>
            </c:numRef>
          </c:cat>
          <c:val>
            <c:numRef>
              <c:f>Sheet1!$C$26:$L$26</c:f>
              <c:numCache>
                <c:formatCode>0.00%</c:formatCode>
                <c:ptCount val="8"/>
                <c:pt idx="0">
                  <c:v>0.1855000000000003</c:v>
                </c:pt>
                <c:pt idx="1">
                  <c:v>0.20690000000000033</c:v>
                </c:pt>
                <c:pt idx="2">
                  <c:v>0.21760000000000004</c:v>
                </c:pt>
                <c:pt idx="3">
                  <c:v>0.22320000000000001</c:v>
                </c:pt>
                <c:pt idx="4">
                  <c:v>0.230130724776132</c:v>
                </c:pt>
                <c:pt idx="5">
                  <c:v>0.2363379609079953</c:v>
                </c:pt>
                <c:pt idx="6">
                  <c:v>0.24224521883854033</c:v>
                </c:pt>
                <c:pt idx="7">
                  <c:v>0.24796853447129288</c:v>
                </c:pt>
              </c:numCache>
            </c:numRef>
          </c:val>
        </c:ser>
        <c:ser>
          <c:idx val="4"/>
          <c:order val="4"/>
          <c:tx>
            <c:strRef>
              <c:f>Sheet1!$B$27</c:f>
              <c:strCache>
                <c:ptCount val="1"/>
                <c:pt idx="0">
                  <c:v>Tamat PT</c:v>
                </c:pt>
              </c:strCache>
            </c:strRef>
          </c:tx>
          <c:spPr>
            <a:solidFill>
              <a:srgbClr val="83A343"/>
            </a:solidFill>
          </c:spPr>
          <c:dLbls>
            <c:txPr>
              <a:bodyPr/>
              <a:lstStyle/>
              <a:p>
                <a:pPr>
                  <a:defRPr lang="id-ID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numRef>
              <c:f>Sheet1!$E$20:$L$20</c:f>
              <c:numCache>
                <c:formatCode>General</c:formatCode>
                <c:ptCount val="8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</c:numCache>
            </c:numRef>
          </c:cat>
          <c:val>
            <c:numRef>
              <c:f>Sheet1!$C$27:$L$27</c:f>
              <c:numCache>
                <c:formatCode>0.00%</c:formatCode>
                <c:ptCount val="8"/>
                <c:pt idx="0">
                  <c:v>6.2000000000000034E-2</c:v>
                </c:pt>
                <c:pt idx="1">
                  <c:v>6.5800000000000011E-2</c:v>
                </c:pt>
                <c:pt idx="2">
                  <c:v>7.1000000000000008E-2</c:v>
                </c:pt>
                <c:pt idx="3">
                  <c:v>7.2000000000000022E-2</c:v>
                </c:pt>
                <c:pt idx="4">
                  <c:v>8.1409019724393183E-2</c:v>
                </c:pt>
                <c:pt idx="5">
                  <c:v>9.0853139247213527E-2</c:v>
                </c:pt>
                <c:pt idx="6">
                  <c:v>0.10040417615126215</c:v>
                </c:pt>
                <c:pt idx="7">
                  <c:v>0.110069510710479</c:v>
                </c:pt>
              </c:numCache>
            </c:numRef>
          </c:val>
        </c:ser>
        <c:gapWidth val="50"/>
        <c:overlap val="100"/>
        <c:axId val="61573376"/>
        <c:axId val="61595648"/>
      </c:barChart>
      <c:catAx>
        <c:axId val="61573376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lang="id-ID"/>
            </a:pPr>
            <a:endParaRPr lang="en-US"/>
          </a:p>
        </c:txPr>
        <c:crossAx val="61595648"/>
        <c:crosses val="autoZero"/>
        <c:auto val="1"/>
        <c:lblAlgn val="ctr"/>
        <c:lblOffset val="100"/>
      </c:catAx>
      <c:valAx>
        <c:axId val="61595648"/>
        <c:scaling>
          <c:orientation val="minMax"/>
        </c:scaling>
        <c:axPos val="l"/>
        <c:numFmt formatCode="0%" sourceLinked="1"/>
        <c:tickLblPos val="nextTo"/>
        <c:txPr>
          <a:bodyPr/>
          <a:lstStyle/>
          <a:p>
            <a:pPr>
              <a:defRPr lang="id-ID"/>
            </a:pPr>
            <a:endParaRPr lang="en-US"/>
          </a:p>
        </c:txPr>
        <c:crossAx val="61573376"/>
        <c:crosses val="autoZero"/>
        <c:crossBetween val="between"/>
      </c:valAx>
      <c:spPr>
        <a:noFill/>
      </c:spPr>
    </c:plotArea>
    <c:legend>
      <c:legendPos val="r"/>
      <c:layout>
        <c:manualLayout>
          <c:xMode val="edge"/>
          <c:yMode val="edge"/>
          <c:x val="0.16691402757951104"/>
          <c:y val="0.93953054334184549"/>
          <c:w val="0.6409559034145208"/>
          <c:h val="5.8211772103256405E-2"/>
        </c:manualLayout>
      </c:layout>
      <c:txPr>
        <a:bodyPr/>
        <a:lstStyle/>
        <a:p>
          <a:pPr>
            <a:defRPr lang="id-ID" sz="1050"/>
          </a:pPr>
          <a:endParaRPr lang="en-US"/>
        </a:p>
      </c:txPr>
    </c:legend>
    <c:plotVisOnly val="1"/>
    <c:dispBlanksAs val="gap"/>
  </c:chart>
  <c:spPr>
    <a:noFill/>
    <a:ln>
      <a:noFill/>
    </a:ln>
  </c:sp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title>
      <c:layout/>
      <c:txPr>
        <a:bodyPr/>
        <a:lstStyle/>
        <a:p>
          <a:pPr>
            <a:defRPr lang="en-AU"/>
          </a:pPr>
          <a:endParaRPr lang="en-US"/>
        </a:p>
      </c:txPr>
    </c:title>
    <c:plotArea>
      <c:layout/>
      <c:barChart>
        <c:barDir val="col"/>
        <c:grouping val="clustered"/>
        <c:ser>
          <c:idx val="0"/>
          <c:order val="0"/>
          <c:tx>
            <c:strRef>
              <c:f>Sheet1!$A$3</c:f>
              <c:strCache>
                <c:ptCount val="1"/>
                <c:pt idx="0">
                  <c:v>Development of Student Population</c:v>
                </c:pt>
              </c:strCache>
            </c:strRef>
          </c:tx>
          <c:dLbls>
            <c:txPr>
              <a:bodyPr/>
              <a:lstStyle/>
              <a:p>
                <a:pPr>
                  <a:defRPr lang="en-AU" sz="1400"/>
                </a:pPr>
                <a:endParaRPr lang="en-US"/>
              </a:p>
            </c:txPr>
            <c:showVal val="1"/>
          </c:dLbls>
          <c:cat>
            <c:numRef>
              <c:f>Sheet1!$B$2:$G$2</c:f>
              <c:numCache>
                <c:formatCode>General</c:formatCode>
                <c:ptCount val="6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</c:numCache>
            </c:numRef>
          </c:cat>
          <c:val>
            <c:numRef>
              <c:f>Sheet1!$B$3:$G$3</c:f>
              <c:numCache>
                <c:formatCode>#,##0</c:formatCode>
                <c:ptCount val="6"/>
                <c:pt idx="0">
                  <c:v>3868357.9999999977</c:v>
                </c:pt>
                <c:pt idx="1">
                  <c:v>4285645.0000000009</c:v>
                </c:pt>
                <c:pt idx="2">
                  <c:v>4375505</c:v>
                </c:pt>
                <c:pt idx="3">
                  <c:v>4501543.0000000009</c:v>
                </c:pt>
                <c:pt idx="4">
                  <c:v>4657547</c:v>
                </c:pt>
                <c:pt idx="5">
                  <c:v>5226450</c:v>
                </c:pt>
              </c:numCache>
            </c:numRef>
          </c:val>
        </c:ser>
        <c:axId val="60145024"/>
        <c:axId val="60499072"/>
      </c:barChart>
      <c:catAx>
        <c:axId val="6014502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lang="en-AU" sz="1400"/>
            </a:pPr>
            <a:endParaRPr lang="en-US"/>
          </a:p>
        </c:txPr>
        <c:crossAx val="60499072"/>
        <c:crosses val="autoZero"/>
        <c:auto val="1"/>
        <c:lblAlgn val="ctr"/>
        <c:lblOffset val="100"/>
      </c:catAx>
      <c:valAx>
        <c:axId val="60499072"/>
        <c:scaling>
          <c:orientation val="minMax"/>
          <c:min val="2000000"/>
        </c:scaling>
        <c:axPos val="l"/>
        <c:majorGridlines/>
        <c:numFmt formatCode="#,##0" sourceLinked="1"/>
        <c:tickLblPos val="nextTo"/>
        <c:txPr>
          <a:bodyPr/>
          <a:lstStyle/>
          <a:p>
            <a:pPr>
              <a:defRPr lang="en-AU" sz="1400"/>
            </a:pPr>
            <a:endParaRPr lang="en-US"/>
          </a:p>
        </c:txPr>
        <c:crossAx val="60145024"/>
        <c:crosses val="autoZero"/>
        <c:crossBetween val="between"/>
      </c:valAx>
    </c:plotArea>
    <c:plotVisOnly val="1"/>
    <c:dispBlanksAs val="gap"/>
  </c:chart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18"/>
  <c:chart>
    <c:plotArea>
      <c:layout/>
      <c:barChart>
        <c:barDir val="col"/>
        <c:grouping val="clustered"/>
        <c:ser>
          <c:idx val="0"/>
          <c:order val="0"/>
          <c:tx>
            <c:strRef>
              <c:f>Sheet1!$J$62</c:f>
              <c:strCache>
                <c:ptCount val="1"/>
                <c:pt idx="0">
                  <c:v>&lt; S1</c:v>
                </c:pt>
              </c:strCache>
            </c:strRef>
          </c:tx>
          <c:dLbls>
            <c:txPr>
              <a:bodyPr/>
              <a:lstStyle/>
              <a:p>
                <a:pPr>
                  <a:defRPr lang="en-AU"/>
                </a:pPr>
                <a:endParaRPr lang="en-US"/>
              </a:p>
            </c:txPr>
            <c:showVal val="1"/>
          </c:dLbls>
          <c:cat>
            <c:multiLvlStrRef>
              <c:f>Sheet1!$K$60:$P$61</c:f>
              <c:multiLvlStrCache>
                <c:ptCount val="6"/>
                <c:lvl>
                  <c:pt idx="0">
                    <c:v>PTN</c:v>
                  </c:pt>
                  <c:pt idx="1">
                    <c:v>PTS</c:v>
                  </c:pt>
                  <c:pt idx="2">
                    <c:v>PTN</c:v>
                  </c:pt>
                  <c:pt idx="3">
                    <c:v>PTS</c:v>
                  </c:pt>
                  <c:pt idx="4">
                    <c:v>PTN</c:v>
                  </c:pt>
                  <c:pt idx="5">
                    <c:v>PTS</c:v>
                  </c:pt>
                </c:lvl>
                <c:lvl>
                  <c:pt idx="0">
                    <c:v>2007</c:v>
                  </c:pt>
                  <c:pt idx="2">
                    <c:v>2008</c:v>
                  </c:pt>
                  <c:pt idx="4">
                    <c:v>2009</c:v>
                  </c:pt>
                </c:lvl>
              </c:multiLvlStrCache>
            </c:multiLvlStrRef>
          </c:cat>
          <c:val>
            <c:numRef>
              <c:f>Sheet1!$K$62:$P$62</c:f>
              <c:numCache>
                <c:formatCode>General</c:formatCode>
                <c:ptCount val="6"/>
                <c:pt idx="0">
                  <c:v>17280</c:v>
                </c:pt>
                <c:pt idx="1">
                  <c:v>58419</c:v>
                </c:pt>
                <c:pt idx="2">
                  <c:v>16102</c:v>
                </c:pt>
                <c:pt idx="3">
                  <c:v>58226</c:v>
                </c:pt>
                <c:pt idx="4">
                  <c:v>14907</c:v>
                </c:pt>
                <c:pt idx="5">
                  <c:v>54862</c:v>
                </c:pt>
              </c:numCache>
            </c:numRef>
          </c:val>
        </c:ser>
        <c:ser>
          <c:idx val="1"/>
          <c:order val="1"/>
          <c:tx>
            <c:strRef>
              <c:f>Sheet1!$J$63</c:f>
              <c:strCache>
                <c:ptCount val="1"/>
                <c:pt idx="0">
                  <c:v>S2</c:v>
                </c:pt>
              </c:strCache>
            </c:strRef>
          </c:tx>
          <c:dLbls>
            <c:txPr>
              <a:bodyPr/>
              <a:lstStyle/>
              <a:p>
                <a:pPr>
                  <a:defRPr lang="en-AU"/>
                </a:pPr>
                <a:endParaRPr lang="en-US"/>
              </a:p>
            </c:txPr>
            <c:showVal val="1"/>
          </c:dLbls>
          <c:cat>
            <c:multiLvlStrRef>
              <c:f>Sheet1!$K$60:$P$61</c:f>
              <c:multiLvlStrCache>
                <c:ptCount val="6"/>
                <c:lvl>
                  <c:pt idx="0">
                    <c:v>PTN</c:v>
                  </c:pt>
                  <c:pt idx="1">
                    <c:v>PTS</c:v>
                  </c:pt>
                  <c:pt idx="2">
                    <c:v>PTN</c:v>
                  </c:pt>
                  <c:pt idx="3">
                    <c:v>PTS</c:v>
                  </c:pt>
                  <c:pt idx="4">
                    <c:v>PTN</c:v>
                  </c:pt>
                  <c:pt idx="5">
                    <c:v>PTS</c:v>
                  </c:pt>
                </c:lvl>
                <c:lvl>
                  <c:pt idx="0">
                    <c:v>2007</c:v>
                  </c:pt>
                  <c:pt idx="2">
                    <c:v>2008</c:v>
                  </c:pt>
                  <c:pt idx="4">
                    <c:v>2009</c:v>
                  </c:pt>
                </c:lvl>
              </c:multiLvlStrCache>
            </c:multiLvlStrRef>
          </c:cat>
          <c:val>
            <c:numRef>
              <c:f>Sheet1!$K$63:$P$63</c:f>
              <c:numCache>
                <c:formatCode>General</c:formatCode>
                <c:ptCount val="6"/>
                <c:pt idx="0">
                  <c:v>35900</c:v>
                </c:pt>
                <c:pt idx="1">
                  <c:v>30984</c:v>
                </c:pt>
                <c:pt idx="2">
                  <c:v>37365</c:v>
                </c:pt>
                <c:pt idx="3">
                  <c:v>31159</c:v>
                </c:pt>
                <c:pt idx="4">
                  <c:v>38281</c:v>
                </c:pt>
                <c:pt idx="5">
                  <c:v>38174</c:v>
                </c:pt>
              </c:numCache>
            </c:numRef>
          </c:val>
        </c:ser>
        <c:ser>
          <c:idx val="2"/>
          <c:order val="2"/>
          <c:tx>
            <c:strRef>
              <c:f>Sheet1!$J$64</c:f>
              <c:strCache>
                <c:ptCount val="1"/>
                <c:pt idx="0">
                  <c:v>S3</c:v>
                </c:pt>
              </c:strCache>
            </c:strRef>
          </c:tx>
          <c:dLbls>
            <c:txPr>
              <a:bodyPr/>
              <a:lstStyle/>
              <a:p>
                <a:pPr>
                  <a:defRPr lang="en-AU"/>
                </a:pPr>
                <a:endParaRPr lang="en-US"/>
              </a:p>
            </c:txPr>
            <c:showVal val="1"/>
          </c:dLbls>
          <c:cat>
            <c:multiLvlStrRef>
              <c:f>Sheet1!$K$60:$P$61</c:f>
              <c:multiLvlStrCache>
                <c:ptCount val="6"/>
                <c:lvl>
                  <c:pt idx="0">
                    <c:v>PTN</c:v>
                  </c:pt>
                  <c:pt idx="1">
                    <c:v>PTS</c:v>
                  </c:pt>
                  <c:pt idx="2">
                    <c:v>PTN</c:v>
                  </c:pt>
                  <c:pt idx="3">
                    <c:v>PTS</c:v>
                  </c:pt>
                  <c:pt idx="4">
                    <c:v>PTN</c:v>
                  </c:pt>
                  <c:pt idx="5">
                    <c:v>PTS</c:v>
                  </c:pt>
                </c:lvl>
                <c:lvl>
                  <c:pt idx="0">
                    <c:v>2007</c:v>
                  </c:pt>
                  <c:pt idx="2">
                    <c:v>2008</c:v>
                  </c:pt>
                  <c:pt idx="4">
                    <c:v>2009</c:v>
                  </c:pt>
                </c:lvl>
              </c:multiLvlStrCache>
            </c:multiLvlStrRef>
          </c:cat>
          <c:val>
            <c:numRef>
              <c:f>Sheet1!$K$64:$P$64</c:f>
              <c:numCache>
                <c:formatCode>General</c:formatCode>
                <c:ptCount val="6"/>
                <c:pt idx="0">
                  <c:v>8133</c:v>
                </c:pt>
                <c:pt idx="1">
                  <c:v>2646</c:v>
                </c:pt>
                <c:pt idx="2">
                  <c:v>9396</c:v>
                </c:pt>
                <c:pt idx="3">
                  <c:v>2764</c:v>
                </c:pt>
                <c:pt idx="4">
                  <c:v>10167</c:v>
                </c:pt>
                <c:pt idx="5">
                  <c:v>3268</c:v>
                </c:pt>
              </c:numCache>
            </c:numRef>
          </c:val>
        </c:ser>
        <c:axId val="61100032"/>
        <c:axId val="61101568"/>
      </c:barChart>
      <c:catAx>
        <c:axId val="61100032"/>
        <c:scaling>
          <c:orientation val="minMax"/>
        </c:scaling>
        <c:axPos val="b"/>
        <c:tickLblPos val="nextTo"/>
        <c:txPr>
          <a:bodyPr/>
          <a:lstStyle/>
          <a:p>
            <a:pPr>
              <a:defRPr lang="en-AU"/>
            </a:pPr>
            <a:endParaRPr lang="en-US"/>
          </a:p>
        </c:txPr>
        <c:crossAx val="61101568"/>
        <c:crosses val="autoZero"/>
        <c:auto val="1"/>
        <c:lblAlgn val="ctr"/>
        <c:lblOffset val="100"/>
      </c:catAx>
      <c:valAx>
        <c:axId val="61101568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lang="en-AU"/>
            </a:pPr>
            <a:endParaRPr lang="en-US"/>
          </a:p>
        </c:txPr>
        <c:crossAx val="61100032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lang="en-AU"/>
          </a:pPr>
          <a:endParaRPr lang="en-US"/>
        </a:p>
      </c:txPr>
    </c:legend>
    <c:plotVisOnly val="1"/>
    <c:dispBlanksAs val="gap"/>
  </c:chart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plotArea>
      <c:layout/>
      <c:barChart>
        <c:barDir val="col"/>
        <c:grouping val="clustered"/>
        <c:ser>
          <c:idx val="0"/>
          <c:order val="0"/>
          <c:tx>
            <c:v>2009</c:v>
          </c:tx>
          <c:cat>
            <c:strRef>
              <c:f>Sheet1!$J$5:$J$7</c:f>
              <c:strCache>
                <c:ptCount val="3"/>
                <c:pt idx="0">
                  <c:v>Teknik</c:v>
                </c:pt>
                <c:pt idx="1">
                  <c:v>Pertanian</c:v>
                </c:pt>
                <c:pt idx="2">
                  <c:v>Sains</c:v>
                </c:pt>
              </c:strCache>
            </c:strRef>
          </c:cat>
          <c:val>
            <c:numRef>
              <c:f>(Sheet1!$I$31,Sheet1!$K$31,Sheet1!$M$31)</c:f>
              <c:numCache>
                <c:formatCode>#,##0</c:formatCode>
                <c:ptCount val="3"/>
                <c:pt idx="0">
                  <c:v>603649</c:v>
                </c:pt>
                <c:pt idx="1">
                  <c:v>173366</c:v>
                </c:pt>
                <c:pt idx="2">
                  <c:v>191643</c:v>
                </c:pt>
              </c:numCache>
            </c:numRef>
          </c:val>
        </c:ser>
        <c:ser>
          <c:idx val="1"/>
          <c:order val="1"/>
          <c:tx>
            <c:v>2025</c:v>
          </c:tx>
          <c:cat>
            <c:strRef>
              <c:f>Sheet1!$J$5:$J$7</c:f>
              <c:strCache>
                <c:ptCount val="3"/>
                <c:pt idx="0">
                  <c:v>Teknik</c:v>
                </c:pt>
                <c:pt idx="1">
                  <c:v>Pertanian</c:v>
                </c:pt>
                <c:pt idx="2">
                  <c:v>Sains</c:v>
                </c:pt>
              </c:strCache>
            </c:strRef>
          </c:cat>
          <c:val>
            <c:numRef>
              <c:f>(Sheet1!$I$32,Sheet1!$K$32,Sheet1!$M$32)</c:f>
              <c:numCache>
                <c:formatCode>#,##0</c:formatCode>
                <c:ptCount val="3"/>
                <c:pt idx="0">
                  <c:v>2142179.7410000032</c:v>
                </c:pt>
                <c:pt idx="1">
                  <c:v>428435.94819999987</c:v>
                </c:pt>
                <c:pt idx="2">
                  <c:v>856871.89640000043</c:v>
                </c:pt>
              </c:numCache>
            </c:numRef>
          </c:val>
        </c:ser>
        <c:ser>
          <c:idx val="2"/>
          <c:order val="2"/>
          <c:tx>
            <c:v>2045</c:v>
          </c:tx>
          <c:cat>
            <c:strRef>
              <c:f>Sheet1!$J$5:$J$7</c:f>
              <c:strCache>
                <c:ptCount val="3"/>
                <c:pt idx="0">
                  <c:v>Teknik</c:v>
                </c:pt>
                <c:pt idx="1">
                  <c:v>Pertanian</c:v>
                </c:pt>
                <c:pt idx="2">
                  <c:v>Sains</c:v>
                </c:pt>
              </c:strCache>
            </c:strRef>
          </c:cat>
          <c:val>
            <c:numRef>
              <c:f>(Sheet1!$I$33,Sheet1!$K$33,Sheet1!$M$33)</c:f>
              <c:numCache>
                <c:formatCode>#,##0</c:formatCode>
                <c:ptCount val="3"/>
                <c:pt idx="0">
                  <c:v>3470946.44221</c:v>
                </c:pt>
                <c:pt idx="1">
                  <c:v>694189.28844199888</c:v>
                </c:pt>
                <c:pt idx="2">
                  <c:v>1388378.5768840003</c:v>
                </c:pt>
              </c:numCache>
            </c:numRef>
          </c:val>
        </c:ser>
        <c:axId val="61688064"/>
        <c:axId val="61698048"/>
      </c:barChart>
      <c:catAx>
        <c:axId val="61688064"/>
        <c:scaling>
          <c:orientation val="minMax"/>
        </c:scaling>
        <c:axPos val="b"/>
        <c:tickLblPos val="nextTo"/>
        <c:txPr>
          <a:bodyPr/>
          <a:lstStyle/>
          <a:p>
            <a:pPr>
              <a:defRPr lang="id-ID"/>
            </a:pPr>
            <a:endParaRPr lang="en-US"/>
          </a:p>
        </c:txPr>
        <c:crossAx val="61698048"/>
        <c:crosses val="autoZero"/>
        <c:auto val="1"/>
        <c:lblAlgn val="ctr"/>
        <c:lblOffset val="100"/>
      </c:catAx>
      <c:valAx>
        <c:axId val="61698048"/>
        <c:scaling>
          <c:orientation val="minMax"/>
        </c:scaling>
        <c:axPos val="l"/>
        <c:majorGridlines/>
        <c:numFmt formatCode="#,##0" sourceLinked="1"/>
        <c:tickLblPos val="nextTo"/>
        <c:txPr>
          <a:bodyPr/>
          <a:lstStyle/>
          <a:p>
            <a:pPr>
              <a:defRPr lang="id-ID"/>
            </a:pPr>
            <a:endParaRPr lang="en-US"/>
          </a:p>
        </c:txPr>
        <c:crossAx val="6168806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012538836681008"/>
          <c:y val="0.15692831970423787"/>
          <c:w val="0.103512467191601"/>
          <c:h val="0.25115157480314976"/>
        </c:manualLayout>
      </c:layout>
      <c:overlay val="1"/>
      <c:txPr>
        <a:bodyPr/>
        <a:lstStyle/>
        <a:p>
          <a:pPr>
            <a:defRPr lang="id-ID"/>
          </a:pPr>
          <a:endParaRPr lang="en-US"/>
        </a:p>
      </c:txPr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7"/>
  <c:chart>
    <c:plotArea>
      <c:layout>
        <c:manualLayout>
          <c:layoutTarget val="inner"/>
          <c:xMode val="edge"/>
          <c:yMode val="edge"/>
          <c:x val="0.11843285214348202"/>
          <c:y val="5.1400554097404495E-2"/>
          <c:w val="0.798336270768086"/>
          <c:h val="0.79822506561679862"/>
        </c:manualLayout>
      </c:layout>
      <c:barChart>
        <c:barDir val="col"/>
        <c:grouping val="percentStacked"/>
        <c:ser>
          <c:idx val="0"/>
          <c:order val="0"/>
          <c:tx>
            <c:strRef>
              <c:f>dosen!$B$23</c:f>
              <c:strCache>
                <c:ptCount val="1"/>
                <c:pt idx="0">
                  <c:v>%&lt;S1</c:v>
                </c:pt>
              </c:strCache>
            </c:strRef>
          </c:tx>
          <c:spPr>
            <a:solidFill>
              <a:schemeClr val="accent5">
                <a:lumMod val="20000"/>
                <a:lumOff val="80000"/>
              </a:schemeClr>
            </a:solidFill>
          </c:spPr>
          <c:dLbls>
            <c:txPr>
              <a:bodyPr/>
              <a:lstStyle/>
              <a:p>
                <a:pPr>
                  <a:defRPr lang="id-ID"/>
                </a:pPr>
                <a:endParaRPr lang="en-US"/>
              </a:p>
            </c:txPr>
            <c:showVal val="1"/>
          </c:dLbls>
          <c:cat>
            <c:numRef>
              <c:f>dosen!$C$3:$J$3</c:f>
              <c:numCache>
                <c:formatCode>General</c:formatCode>
                <c:ptCount val="8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</c:numCache>
            </c:numRef>
          </c:cat>
          <c:val>
            <c:numRef>
              <c:f>dosen!$C$23:$J$23</c:f>
              <c:numCache>
                <c:formatCode>0.0%</c:formatCode>
                <c:ptCount val="8"/>
                <c:pt idx="0">
                  <c:v>0.49359684928470104</c:v>
                </c:pt>
                <c:pt idx="1">
                  <c:v>0.47949836141718138</c:v>
                </c:pt>
                <c:pt idx="2">
                  <c:v>0.43699110610046432</c:v>
                </c:pt>
                <c:pt idx="3">
                  <c:v>0.37665439057998368</c:v>
                </c:pt>
                <c:pt idx="4">
                  <c:v>0.32881294626080776</c:v>
                </c:pt>
                <c:pt idx="5">
                  <c:v>0.25674918576976102</c:v>
                </c:pt>
                <c:pt idx="6">
                  <c:v>0.17262166478767388</c:v>
                </c:pt>
                <c:pt idx="7">
                  <c:v>6.0318802455217334E-2</c:v>
                </c:pt>
              </c:numCache>
            </c:numRef>
          </c:val>
        </c:ser>
        <c:ser>
          <c:idx val="1"/>
          <c:order val="1"/>
          <c:tx>
            <c:strRef>
              <c:f>dosen!$B$24</c:f>
              <c:strCache>
                <c:ptCount val="1"/>
                <c:pt idx="0">
                  <c:v>% S2</c:v>
                </c:pt>
              </c:strCache>
            </c:strRef>
          </c:tx>
          <c:spPr>
            <a:solidFill>
              <a:schemeClr val="accent5">
                <a:lumMod val="40000"/>
                <a:lumOff val="60000"/>
              </a:schemeClr>
            </a:solidFill>
          </c:spPr>
          <c:dLbls>
            <c:txPr>
              <a:bodyPr/>
              <a:lstStyle/>
              <a:p>
                <a:pPr>
                  <a:defRPr lang="id-ID"/>
                </a:pPr>
                <a:endParaRPr lang="en-US"/>
              </a:p>
            </c:txPr>
            <c:showVal val="1"/>
          </c:dLbls>
          <c:cat>
            <c:numRef>
              <c:f>dosen!$C$3:$J$3</c:f>
              <c:numCache>
                <c:formatCode>General</c:formatCode>
                <c:ptCount val="8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</c:numCache>
            </c:numRef>
          </c:cat>
          <c:val>
            <c:numRef>
              <c:f>dosen!$C$24:$J$24</c:f>
              <c:numCache>
                <c:formatCode>0.0%</c:formatCode>
                <c:ptCount val="8"/>
                <c:pt idx="0">
                  <c:v>0.43611846480875505</c:v>
                </c:pt>
                <c:pt idx="1">
                  <c:v>0.44205609888266861</c:v>
                </c:pt>
                <c:pt idx="2">
                  <c:v>0.47886133032694561</c:v>
                </c:pt>
                <c:pt idx="3">
                  <c:v>0.52796642866090349</c:v>
                </c:pt>
                <c:pt idx="4">
                  <c:v>0.56347482149567962</c:v>
                </c:pt>
                <c:pt idx="5">
                  <c:v>0.61863422272328972</c:v>
                </c:pt>
                <c:pt idx="6">
                  <c:v>0.68844463234373421</c:v>
                </c:pt>
                <c:pt idx="7">
                  <c:v>0.78444632343730358</c:v>
                </c:pt>
              </c:numCache>
            </c:numRef>
          </c:val>
        </c:ser>
        <c:ser>
          <c:idx val="2"/>
          <c:order val="2"/>
          <c:tx>
            <c:strRef>
              <c:f>dosen!$B$25</c:f>
              <c:strCache>
                <c:ptCount val="1"/>
                <c:pt idx="0">
                  <c:v>%S3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dLbls>
            <c:txPr>
              <a:bodyPr/>
              <a:lstStyle/>
              <a:p>
                <a:pPr>
                  <a:defRPr lang="id-ID" b="1"/>
                </a:pPr>
                <a:endParaRPr lang="en-US"/>
              </a:p>
            </c:txPr>
            <c:showVal val="1"/>
          </c:dLbls>
          <c:cat>
            <c:numRef>
              <c:f>dosen!$C$3:$J$3</c:f>
              <c:numCache>
                <c:formatCode>General</c:formatCode>
                <c:ptCount val="8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</c:numCache>
            </c:numRef>
          </c:cat>
          <c:val>
            <c:numRef>
              <c:f>dosen!$C$25:$J$25</c:f>
              <c:numCache>
                <c:formatCode>0.0%</c:formatCode>
                <c:ptCount val="8"/>
                <c:pt idx="0">
                  <c:v>7.0284685906547933E-2</c:v>
                </c:pt>
                <c:pt idx="1">
                  <c:v>7.8445539700152209E-2</c:v>
                </c:pt>
                <c:pt idx="2">
                  <c:v>8.4147563572592052E-2</c:v>
                </c:pt>
                <c:pt idx="3">
                  <c:v>9.5379180759113114E-2</c:v>
                </c:pt>
                <c:pt idx="4">
                  <c:v>0.10771223224351829</c:v>
                </c:pt>
                <c:pt idx="5">
                  <c:v>0.1246165915069522</c:v>
                </c:pt>
                <c:pt idx="6">
                  <c:v>0.13893370286859621</c:v>
                </c:pt>
                <c:pt idx="7">
                  <c:v>0.15523487410747949</c:v>
                </c:pt>
              </c:numCache>
            </c:numRef>
          </c:val>
        </c:ser>
        <c:gapWidth val="50"/>
        <c:overlap val="100"/>
        <c:axId val="62039936"/>
        <c:axId val="62041472"/>
      </c:barChart>
      <c:catAx>
        <c:axId val="62039936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lang="id-ID"/>
            </a:pPr>
            <a:endParaRPr lang="en-US"/>
          </a:p>
        </c:txPr>
        <c:crossAx val="62041472"/>
        <c:crosses val="autoZero"/>
        <c:auto val="1"/>
        <c:lblAlgn val="ctr"/>
        <c:lblOffset val="100"/>
      </c:catAx>
      <c:valAx>
        <c:axId val="62041472"/>
        <c:scaling>
          <c:orientation val="minMax"/>
        </c:scaling>
        <c:axPos val="l"/>
        <c:numFmt formatCode="0%" sourceLinked="1"/>
        <c:tickLblPos val="nextTo"/>
        <c:txPr>
          <a:bodyPr/>
          <a:lstStyle/>
          <a:p>
            <a:pPr>
              <a:defRPr lang="id-ID"/>
            </a:pPr>
            <a:endParaRPr lang="en-US"/>
          </a:p>
        </c:txPr>
        <c:crossAx val="62039936"/>
        <c:crosses val="autoZero"/>
        <c:crossBetween val="between"/>
      </c:valAx>
      <c:spPr>
        <a:noFill/>
        <a:ln>
          <a:noFill/>
        </a:ln>
      </c:spPr>
    </c:plotArea>
    <c:legend>
      <c:legendPos val="r"/>
      <c:layout>
        <c:manualLayout>
          <c:xMode val="edge"/>
          <c:yMode val="edge"/>
          <c:x val="0.91094526227700034"/>
          <c:y val="0.54320293517686857"/>
          <c:w val="8.3262539042523023E-2"/>
          <c:h val="0.19186114998224701"/>
        </c:manualLayout>
      </c:layout>
      <c:txPr>
        <a:bodyPr/>
        <a:lstStyle/>
        <a:p>
          <a:pPr>
            <a:defRPr lang="id-ID"/>
          </a:pPr>
          <a:endParaRPr lang="en-US"/>
        </a:p>
      </c:txPr>
    </c:legend>
    <c:plotVisOnly val="1"/>
    <c:dispBlanksAs val="gap"/>
  </c:chart>
  <c:spPr>
    <a:noFill/>
    <a:ln>
      <a:noFill/>
    </a:ln>
  </c:spPr>
  <c:txPr>
    <a:bodyPr/>
    <a:lstStyle/>
    <a:p>
      <a:pPr>
        <a:defRPr sz="1200"/>
      </a:pPr>
      <a:endParaRPr lang="en-US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AB07C41-7440-B842-8C9B-42BFFDC13EB2}" type="doc">
      <dgm:prSet loTypeId="urn:microsoft.com/office/officeart/2005/8/layout/arrow2" loCatId="" qsTypeId="urn:microsoft.com/office/officeart/2005/8/quickstyle/simple5" qsCatId="simple" csTypeId="urn:microsoft.com/office/officeart/2005/8/colors/accent1_2" csCatId="accent1" phldr="1"/>
      <dgm:spPr/>
    </dgm:pt>
    <dgm:pt modelId="{F1E19218-C3DF-1C41-8A83-C6EE383DCF06}">
      <dgm:prSet phldrT="[Text]" custT="1"/>
      <dgm:spPr/>
      <dgm:t>
        <a:bodyPr/>
        <a:lstStyle/>
        <a:p>
          <a:r>
            <a:rPr lang="en-US" sz="2000" b="1" dirty="0" smtClean="0">
              <a:solidFill>
                <a:schemeClr val="tx2">
                  <a:lumMod val="40000"/>
                  <a:lumOff val="60000"/>
                </a:schemeClr>
              </a:solidFill>
            </a:rPr>
            <a:t>2010</a:t>
          </a:r>
          <a:endParaRPr lang="en-US" sz="1800" b="1" dirty="0" smtClean="0">
            <a:solidFill>
              <a:schemeClr val="tx2">
                <a:lumMod val="40000"/>
                <a:lumOff val="60000"/>
              </a:schemeClr>
            </a:solidFill>
          </a:endParaRPr>
        </a:p>
        <a:p>
          <a:r>
            <a:rPr lang="en-US" sz="1200" dirty="0" smtClean="0"/>
            <a:t>GDP: USD 700 Billion</a:t>
          </a:r>
        </a:p>
        <a:p>
          <a:r>
            <a:rPr lang="en-US" sz="1200" dirty="0" smtClean="0"/>
            <a:t>Per capita income</a:t>
          </a:r>
          <a:br>
            <a:rPr lang="en-US" sz="1200" dirty="0" smtClean="0"/>
          </a:br>
          <a:r>
            <a:rPr lang="en-US" sz="1200" dirty="0" smtClean="0"/>
            <a:t>USD 3.000</a:t>
          </a:r>
          <a:endParaRPr lang="en-US" sz="1200" dirty="0"/>
        </a:p>
      </dgm:t>
    </dgm:pt>
    <dgm:pt modelId="{C93652A5-8983-8D44-A153-353FCD7BA3B2}" type="parTrans" cxnId="{CA7885A0-A7D6-C544-82F8-B873D35DC8F9}">
      <dgm:prSet/>
      <dgm:spPr/>
      <dgm:t>
        <a:bodyPr/>
        <a:lstStyle/>
        <a:p>
          <a:endParaRPr lang="en-US"/>
        </a:p>
      </dgm:t>
    </dgm:pt>
    <dgm:pt modelId="{AF37DC8A-D2D3-4B48-9F75-5E9D170A8E5E}" type="sibTrans" cxnId="{CA7885A0-A7D6-C544-82F8-B873D35DC8F9}">
      <dgm:prSet/>
      <dgm:spPr/>
      <dgm:t>
        <a:bodyPr/>
        <a:lstStyle/>
        <a:p>
          <a:endParaRPr lang="en-US"/>
        </a:p>
      </dgm:t>
    </dgm:pt>
    <dgm:pt modelId="{0CE7F3B7-8ED9-EF43-A8D1-2E69F08D24DF}">
      <dgm:prSet phldrT="[Text]" custT="1"/>
      <dgm:spPr/>
      <dgm:t>
        <a:bodyPr/>
        <a:lstStyle/>
        <a:p>
          <a:r>
            <a:rPr lang="en-US" sz="2000" b="1" dirty="0" smtClean="0">
              <a:solidFill>
                <a:schemeClr val="tx2">
                  <a:lumMod val="60000"/>
                  <a:lumOff val="40000"/>
                </a:schemeClr>
              </a:solidFill>
            </a:rPr>
            <a:t>2025</a:t>
          </a:r>
        </a:p>
        <a:p>
          <a:r>
            <a:rPr lang="en-US" sz="1200" dirty="0" smtClean="0"/>
            <a:t>GDP: USD 4~4,5 Trillion</a:t>
          </a:r>
        </a:p>
        <a:p>
          <a:r>
            <a:rPr lang="en-US" sz="1200" dirty="0" smtClean="0"/>
            <a:t>Expected per capita income</a:t>
          </a:r>
          <a:br>
            <a:rPr lang="en-US" sz="1200" dirty="0" smtClean="0"/>
          </a:br>
          <a:r>
            <a:rPr lang="en-US" sz="1200" dirty="0" smtClean="0"/>
            <a:t>USD 14.250-15.500</a:t>
          </a:r>
          <a:endParaRPr lang="en-US" sz="1200" dirty="0"/>
        </a:p>
      </dgm:t>
    </dgm:pt>
    <dgm:pt modelId="{DB3AD8BD-EEEF-CF46-955F-F2C56B3A6071}" type="parTrans" cxnId="{D7F05A67-7A5E-4849-9263-574341C26664}">
      <dgm:prSet/>
      <dgm:spPr/>
      <dgm:t>
        <a:bodyPr/>
        <a:lstStyle/>
        <a:p>
          <a:endParaRPr lang="en-US"/>
        </a:p>
      </dgm:t>
    </dgm:pt>
    <dgm:pt modelId="{7F464DFA-4C91-C64D-AEE4-6CB8A5A1C37A}" type="sibTrans" cxnId="{D7F05A67-7A5E-4849-9263-574341C26664}">
      <dgm:prSet/>
      <dgm:spPr/>
      <dgm:t>
        <a:bodyPr/>
        <a:lstStyle/>
        <a:p>
          <a:endParaRPr lang="en-US"/>
        </a:p>
      </dgm:t>
    </dgm:pt>
    <dgm:pt modelId="{53AD84B8-0274-5541-B54C-2A926C9A29DA}">
      <dgm:prSet phldrT="[Text]" custT="1"/>
      <dgm:spPr/>
      <dgm:t>
        <a:bodyPr/>
        <a:lstStyle/>
        <a:p>
          <a:r>
            <a:rPr lang="en-US" sz="1800" b="1" dirty="0" smtClean="0">
              <a:solidFill>
                <a:schemeClr val="accent3">
                  <a:lumMod val="50000"/>
                </a:schemeClr>
              </a:solidFill>
            </a:rPr>
            <a:t>2045</a:t>
          </a:r>
          <a:endParaRPr lang="en-US" sz="1500" b="1" dirty="0" smtClean="0">
            <a:solidFill>
              <a:schemeClr val="accent3">
                <a:lumMod val="50000"/>
              </a:schemeClr>
            </a:solidFill>
          </a:endParaRPr>
        </a:p>
        <a:p>
          <a:r>
            <a:rPr lang="en-US" sz="1500" dirty="0" smtClean="0"/>
            <a:t>GDP: USD 15~17,5 Trillion</a:t>
          </a:r>
        </a:p>
        <a:p>
          <a:r>
            <a:rPr lang="en-US" sz="1500" dirty="0" smtClean="0"/>
            <a:t>Expected per capita income</a:t>
          </a:r>
          <a:br>
            <a:rPr lang="en-US" sz="1500" dirty="0" smtClean="0"/>
          </a:br>
          <a:r>
            <a:rPr lang="en-US" sz="1500" dirty="0" smtClean="0"/>
            <a:t>USD 44.500-49.000</a:t>
          </a:r>
          <a:endParaRPr lang="en-US" sz="1500" dirty="0"/>
        </a:p>
      </dgm:t>
    </dgm:pt>
    <dgm:pt modelId="{97714EA7-82AF-2B46-8C92-42A51E0708CE}" type="parTrans" cxnId="{5190E7AE-E185-3D41-891E-89CDD4319B2B}">
      <dgm:prSet/>
      <dgm:spPr/>
      <dgm:t>
        <a:bodyPr/>
        <a:lstStyle/>
        <a:p>
          <a:endParaRPr lang="en-US"/>
        </a:p>
      </dgm:t>
    </dgm:pt>
    <dgm:pt modelId="{324C39E9-0F1A-D447-A3CA-DD411D2259C2}" type="sibTrans" cxnId="{5190E7AE-E185-3D41-891E-89CDD4319B2B}">
      <dgm:prSet/>
      <dgm:spPr/>
      <dgm:t>
        <a:bodyPr/>
        <a:lstStyle/>
        <a:p>
          <a:endParaRPr lang="en-US"/>
        </a:p>
      </dgm:t>
    </dgm:pt>
    <dgm:pt modelId="{67C5A090-9E46-F842-B3E3-1EC503ADC77B}" type="pres">
      <dgm:prSet presAssocID="{6AB07C41-7440-B842-8C9B-42BFFDC13EB2}" presName="arrowDiagram" presStyleCnt="0">
        <dgm:presLayoutVars>
          <dgm:chMax val="5"/>
          <dgm:dir/>
          <dgm:resizeHandles val="exact"/>
        </dgm:presLayoutVars>
      </dgm:prSet>
      <dgm:spPr/>
    </dgm:pt>
    <dgm:pt modelId="{8BE3010D-0520-0840-BA17-2FAD1090661A}" type="pres">
      <dgm:prSet presAssocID="{6AB07C41-7440-B842-8C9B-42BFFDC13EB2}" presName="arrow" presStyleLbl="bgShp" presStyleIdx="0" presStyleCn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>
        <a:effectLst>
          <a:outerShdw blurRad="95250" dist="114300" dir="2460000" rotWithShape="0">
            <a:srgbClr val="000000">
              <a:alpha val="35000"/>
            </a:srgbClr>
          </a:outerShdw>
        </a:effectLst>
      </dgm:spPr>
    </dgm:pt>
    <dgm:pt modelId="{C537F6BE-FBC6-6E47-BD19-FE89ECCAE3E9}" type="pres">
      <dgm:prSet presAssocID="{6AB07C41-7440-B842-8C9B-42BFFDC13EB2}" presName="arrowDiagram3" presStyleCnt="0"/>
      <dgm:spPr/>
    </dgm:pt>
    <dgm:pt modelId="{880DF40B-9FA7-0D4D-85B5-D1DE2D12CBF3}" type="pres">
      <dgm:prSet presAssocID="{F1E19218-C3DF-1C41-8A83-C6EE383DCF06}" presName="bullet3a" presStyleLbl="node1" presStyleIdx="0" presStyleCnt="3" custLinFactNeighborX="-30743" custLinFactNeighborY="21078"/>
      <dgm:spPr>
        <a:solidFill>
          <a:schemeClr val="tx2">
            <a:lumMod val="75000"/>
          </a:schemeClr>
        </a:solidFill>
      </dgm:spPr>
    </dgm:pt>
    <dgm:pt modelId="{58CCF1D1-26C0-9A49-8967-C6C71FCD5583}" type="pres">
      <dgm:prSet presAssocID="{F1E19218-C3DF-1C41-8A83-C6EE383DCF06}" presName="textBox3a" presStyleLbl="revTx" presStyleIdx="0" presStyleCnt="3" custScaleY="7707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9F66A94-0A27-C947-8FE5-845FC0ED4609}" type="pres">
      <dgm:prSet presAssocID="{0CE7F3B7-8ED9-EF43-A8D1-2E69F08D24DF}" presName="bullet3b" presStyleLbl="node1" presStyleIdx="1" presStyleCnt="3"/>
      <dgm:spPr>
        <a:solidFill>
          <a:srgbClr val="17375E"/>
        </a:solidFill>
      </dgm:spPr>
    </dgm:pt>
    <dgm:pt modelId="{C850CF42-063C-8D42-BCE7-E923FB306A87}" type="pres">
      <dgm:prSet presAssocID="{0CE7F3B7-8ED9-EF43-A8D1-2E69F08D24DF}" presName="textBox3b" presStyleLbl="revTx" presStyleIdx="1" presStyleCnt="3" custScaleX="137811" custScaleY="55145" custLinFactNeighborX="19687" custLinFactNeighborY="-44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5457F65-7E96-E54B-8091-947CEB7AE3A5}" type="pres">
      <dgm:prSet presAssocID="{53AD84B8-0274-5541-B54C-2A926C9A29DA}" presName="bullet3c" presStyleLbl="node1" presStyleIdx="2" presStyleCnt="3"/>
      <dgm:spPr>
        <a:solidFill>
          <a:schemeClr val="accent3">
            <a:lumMod val="75000"/>
          </a:schemeClr>
        </a:solidFill>
      </dgm:spPr>
    </dgm:pt>
    <dgm:pt modelId="{569463E3-9709-D641-8E42-C97E7EE8A7C5}" type="pres">
      <dgm:prSet presAssocID="{53AD84B8-0274-5541-B54C-2A926C9A29DA}" presName="textBox3c" presStyleLbl="revTx" presStyleIdx="2" presStyleCnt="3" custScaleX="136557" custScaleY="38982" custLinFactNeighborX="10284" custLinFactNeighborY="-1064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2076947-FA45-41EB-8642-04175B1B0493}" type="presOf" srcId="{53AD84B8-0274-5541-B54C-2A926C9A29DA}" destId="{569463E3-9709-D641-8E42-C97E7EE8A7C5}" srcOrd="0" destOrd="0" presId="urn:microsoft.com/office/officeart/2005/8/layout/arrow2"/>
    <dgm:cxn modelId="{5C5706D4-FDC7-4E95-A5F2-CCBD4AB241E6}" type="presOf" srcId="{6AB07C41-7440-B842-8C9B-42BFFDC13EB2}" destId="{67C5A090-9E46-F842-B3E3-1EC503ADC77B}" srcOrd="0" destOrd="0" presId="urn:microsoft.com/office/officeart/2005/8/layout/arrow2"/>
    <dgm:cxn modelId="{F7E3CAA0-1DB9-46E4-B6B1-A56E861E76C6}" type="presOf" srcId="{F1E19218-C3DF-1C41-8A83-C6EE383DCF06}" destId="{58CCF1D1-26C0-9A49-8967-C6C71FCD5583}" srcOrd="0" destOrd="0" presId="urn:microsoft.com/office/officeart/2005/8/layout/arrow2"/>
    <dgm:cxn modelId="{5190E7AE-E185-3D41-891E-89CDD4319B2B}" srcId="{6AB07C41-7440-B842-8C9B-42BFFDC13EB2}" destId="{53AD84B8-0274-5541-B54C-2A926C9A29DA}" srcOrd="2" destOrd="0" parTransId="{97714EA7-82AF-2B46-8C92-42A51E0708CE}" sibTransId="{324C39E9-0F1A-D447-A3CA-DD411D2259C2}"/>
    <dgm:cxn modelId="{CA7885A0-A7D6-C544-82F8-B873D35DC8F9}" srcId="{6AB07C41-7440-B842-8C9B-42BFFDC13EB2}" destId="{F1E19218-C3DF-1C41-8A83-C6EE383DCF06}" srcOrd="0" destOrd="0" parTransId="{C93652A5-8983-8D44-A153-353FCD7BA3B2}" sibTransId="{AF37DC8A-D2D3-4B48-9F75-5E9D170A8E5E}"/>
    <dgm:cxn modelId="{D7F05A67-7A5E-4849-9263-574341C26664}" srcId="{6AB07C41-7440-B842-8C9B-42BFFDC13EB2}" destId="{0CE7F3B7-8ED9-EF43-A8D1-2E69F08D24DF}" srcOrd="1" destOrd="0" parTransId="{DB3AD8BD-EEEF-CF46-955F-F2C56B3A6071}" sibTransId="{7F464DFA-4C91-C64D-AEE4-6CB8A5A1C37A}"/>
    <dgm:cxn modelId="{DEB9C938-F825-4F1D-A845-500AF5124575}" type="presOf" srcId="{0CE7F3B7-8ED9-EF43-A8D1-2E69F08D24DF}" destId="{C850CF42-063C-8D42-BCE7-E923FB306A87}" srcOrd="0" destOrd="0" presId="urn:microsoft.com/office/officeart/2005/8/layout/arrow2"/>
    <dgm:cxn modelId="{2966C413-F1D4-4B49-8155-1ECB3CE49906}" type="presParOf" srcId="{67C5A090-9E46-F842-B3E3-1EC503ADC77B}" destId="{8BE3010D-0520-0840-BA17-2FAD1090661A}" srcOrd="0" destOrd="0" presId="urn:microsoft.com/office/officeart/2005/8/layout/arrow2"/>
    <dgm:cxn modelId="{AB9F4A06-1AA6-42CF-B280-FDF68E9D86A3}" type="presParOf" srcId="{67C5A090-9E46-F842-B3E3-1EC503ADC77B}" destId="{C537F6BE-FBC6-6E47-BD19-FE89ECCAE3E9}" srcOrd="1" destOrd="0" presId="urn:microsoft.com/office/officeart/2005/8/layout/arrow2"/>
    <dgm:cxn modelId="{C0E5CF12-9CF8-4774-8A9F-F9F414BD5E43}" type="presParOf" srcId="{C537F6BE-FBC6-6E47-BD19-FE89ECCAE3E9}" destId="{880DF40B-9FA7-0D4D-85B5-D1DE2D12CBF3}" srcOrd="0" destOrd="0" presId="urn:microsoft.com/office/officeart/2005/8/layout/arrow2"/>
    <dgm:cxn modelId="{9EBC66DC-5954-482B-896B-CE6F50BCE8CC}" type="presParOf" srcId="{C537F6BE-FBC6-6E47-BD19-FE89ECCAE3E9}" destId="{58CCF1D1-26C0-9A49-8967-C6C71FCD5583}" srcOrd="1" destOrd="0" presId="urn:microsoft.com/office/officeart/2005/8/layout/arrow2"/>
    <dgm:cxn modelId="{D0A0F4DC-B73F-4FB3-B924-1EAFA29A30B0}" type="presParOf" srcId="{C537F6BE-FBC6-6E47-BD19-FE89ECCAE3E9}" destId="{79F66A94-0A27-C947-8FE5-845FC0ED4609}" srcOrd="2" destOrd="0" presId="urn:microsoft.com/office/officeart/2005/8/layout/arrow2"/>
    <dgm:cxn modelId="{6874D67B-7EE4-432E-A562-CA5ADFF34E72}" type="presParOf" srcId="{C537F6BE-FBC6-6E47-BD19-FE89ECCAE3E9}" destId="{C850CF42-063C-8D42-BCE7-E923FB306A87}" srcOrd="3" destOrd="0" presId="urn:microsoft.com/office/officeart/2005/8/layout/arrow2"/>
    <dgm:cxn modelId="{4DE3FB74-05E8-489F-9A78-CB38A825FA77}" type="presParOf" srcId="{C537F6BE-FBC6-6E47-BD19-FE89ECCAE3E9}" destId="{95457F65-7E96-E54B-8091-947CEB7AE3A5}" srcOrd="4" destOrd="0" presId="urn:microsoft.com/office/officeart/2005/8/layout/arrow2"/>
    <dgm:cxn modelId="{3AF01381-6B70-4E35-B157-32159B3265DA}" type="presParOf" srcId="{C537F6BE-FBC6-6E47-BD19-FE89ECCAE3E9}" destId="{569463E3-9709-D641-8E42-C97E7EE8A7C5}" srcOrd="5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8E95D77-94DB-4B97-9B11-9FBC0C086B41}" type="doc">
      <dgm:prSet loTypeId="urn:microsoft.com/office/officeart/2005/8/layout/radial5" loCatId="relationship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id-ID"/>
        </a:p>
      </dgm:t>
    </dgm:pt>
    <dgm:pt modelId="{F0243B60-8958-400A-837E-BE323F9DD90C}">
      <dgm:prSet phldrT="[Text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id-ID" sz="2800" b="1" dirty="0" smtClean="0"/>
            <a:t>Higher Education</a:t>
          </a:r>
          <a:endParaRPr lang="id-ID" sz="2800" b="1" dirty="0"/>
        </a:p>
      </dgm:t>
    </dgm:pt>
    <dgm:pt modelId="{9B768CBB-4DAF-463B-B401-BBCABF49A4EF}" type="parTrans" cxnId="{7C5613C8-022D-424A-8EC8-9690F5294F0B}">
      <dgm:prSet/>
      <dgm:spPr/>
      <dgm:t>
        <a:bodyPr/>
        <a:lstStyle/>
        <a:p>
          <a:endParaRPr lang="id-ID"/>
        </a:p>
      </dgm:t>
    </dgm:pt>
    <dgm:pt modelId="{69007D17-C8DB-432B-AFA7-A1A035927DE0}" type="sibTrans" cxnId="{7C5613C8-022D-424A-8EC8-9690F5294F0B}">
      <dgm:prSet/>
      <dgm:spPr/>
      <dgm:t>
        <a:bodyPr/>
        <a:lstStyle/>
        <a:p>
          <a:endParaRPr lang="id-ID"/>
        </a:p>
      </dgm:t>
    </dgm:pt>
    <dgm:pt modelId="{97B9B3D8-558E-465F-B57C-0238378B0441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id-ID" sz="2000" b="1" dirty="0" smtClean="0"/>
            <a:t>Development based on knowledge &amp; culture</a:t>
          </a:r>
          <a:endParaRPr lang="id-ID" sz="2000" b="1" dirty="0"/>
        </a:p>
      </dgm:t>
    </dgm:pt>
    <dgm:pt modelId="{650BB9C0-1AFC-465C-B61C-3B5B1F210D24}" type="parTrans" cxnId="{7613F115-E8FB-46EB-9753-C7CD499D08D3}">
      <dgm:prSet/>
      <dgm:spPr/>
      <dgm:t>
        <a:bodyPr/>
        <a:lstStyle/>
        <a:p>
          <a:endParaRPr lang="id-ID"/>
        </a:p>
      </dgm:t>
    </dgm:pt>
    <dgm:pt modelId="{3B245FAC-DE2A-4DBD-A403-E1781C09E896}" type="sibTrans" cxnId="{7613F115-E8FB-46EB-9753-C7CD499D08D3}">
      <dgm:prSet/>
      <dgm:spPr/>
      <dgm:t>
        <a:bodyPr/>
        <a:lstStyle/>
        <a:p>
          <a:endParaRPr lang="id-ID"/>
        </a:p>
      </dgm:t>
    </dgm:pt>
    <dgm:pt modelId="{BA72ECF4-99D5-4E3F-B1A7-94DCA09FD492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id-ID" sz="2000" b="1" dirty="0" smtClean="0"/>
            <a:t>Development of Human Capital</a:t>
          </a:r>
          <a:endParaRPr lang="id-ID" sz="2000" b="1" dirty="0"/>
        </a:p>
      </dgm:t>
    </dgm:pt>
    <dgm:pt modelId="{C4BCC389-B6C3-495B-B538-E99F30F797CE}" type="parTrans" cxnId="{8BC6B1FF-C9E1-400E-A77F-5636B62D141F}">
      <dgm:prSet/>
      <dgm:spPr/>
      <dgm:t>
        <a:bodyPr/>
        <a:lstStyle/>
        <a:p>
          <a:endParaRPr lang="id-ID"/>
        </a:p>
      </dgm:t>
    </dgm:pt>
    <dgm:pt modelId="{DB2A1FA9-28B9-4272-A12E-16111039C17E}" type="sibTrans" cxnId="{8BC6B1FF-C9E1-400E-A77F-5636B62D141F}">
      <dgm:prSet/>
      <dgm:spPr/>
      <dgm:t>
        <a:bodyPr/>
        <a:lstStyle/>
        <a:p>
          <a:endParaRPr lang="id-ID"/>
        </a:p>
      </dgm:t>
    </dgm:pt>
    <dgm:pt modelId="{BE779505-146A-4D6C-BD25-BBB4109DA6AF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id-ID" sz="2000" b="1" dirty="0" smtClean="0"/>
            <a:t>Dissemination of Knowledge &amp; Culture</a:t>
          </a:r>
          <a:endParaRPr lang="id-ID" sz="2000" b="1" dirty="0"/>
        </a:p>
      </dgm:t>
    </dgm:pt>
    <dgm:pt modelId="{2942246C-D516-4C9F-B59B-C193FF3EF8F7}" type="parTrans" cxnId="{F0948642-69FA-4117-AFD7-BD890F344ED7}">
      <dgm:prSet/>
      <dgm:spPr/>
      <dgm:t>
        <a:bodyPr/>
        <a:lstStyle/>
        <a:p>
          <a:endParaRPr lang="id-ID"/>
        </a:p>
      </dgm:t>
    </dgm:pt>
    <dgm:pt modelId="{2B273F2B-6B72-4892-9DC7-472E27AA154F}" type="sibTrans" cxnId="{F0948642-69FA-4117-AFD7-BD890F344ED7}">
      <dgm:prSet/>
      <dgm:spPr/>
      <dgm:t>
        <a:bodyPr/>
        <a:lstStyle/>
        <a:p>
          <a:endParaRPr lang="id-ID"/>
        </a:p>
      </dgm:t>
    </dgm:pt>
    <dgm:pt modelId="{197AEDCE-1813-41AA-A418-F3DC40377C92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id-ID" sz="2000" b="1" dirty="0" smtClean="0"/>
            <a:t>Application of Science &amp; Technology</a:t>
          </a:r>
          <a:endParaRPr lang="id-ID" sz="2000" b="1" dirty="0"/>
        </a:p>
      </dgm:t>
    </dgm:pt>
    <dgm:pt modelId="{7650DC69-F3E8-48CC-B27F-F16A017587CF}" type="parTrans" cxnId="{029565FE-B4C4-4DDE-8830-8649C6FCDE4C}">
      <dgm:prSet/>
      <dgm:spPr/>
      <dgm:t>
        <a:bodyPr/>
        <a:lstStyle/>
        <a:p>
          <a:endParaRPr lang="id-ID"/>
        </a:p>
      </dgm:t>
    </dgm:pt>
    <dgm:pt modelId="{AFAEA634-09AA-43BF-8681-EE2FE17F75D4}" type="sibTrans" cxnId="{029565FE-B4C4-4DDE-8830-8649C6FCDE4C}">
      <dgm:prSet/>
      <dgm:spPr/>
      <dgm:t>
        <a:bodyPr/>
        <a:lstStyle/>
        <a:p>
          <a:endParaRPr lang="id-ID"/>
        </a:p>
      </dgm:t>
    </dgm:pt>
    <dgm:pt modelId="{85775F85-3A58-451D-A907-3B31EDC32DAC}" type="pres">
      <dgm:prSet presAssocID="{78E95D77-94DB-4B97-9B11-9FBC0C086B41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AU"/>
        </a:p>
      </dgm:t>
    </dgm:pt>
    <dgm:pt modelId="{D414B156-AA4C-4AD4-BF5E-20109EC73F7D}" type="pres">
      <dgm:prSet presAssocID="{F0243B60-8958-400A-837E-BE323F9DD90C}" presName="centerShape" presStyleLbl="node0" presStyleIdx="0" presStyleCnt="1" custScaleX="174574" custScaleY="133736"/>
      <dgm:spPr/>
      <dgm:t>
        <a:bodyPr/>
        <a:lstStyle/>
        <a:p>
          <a:endParaRPr lang="id-ID"/>
        </a:p>
      </dgm:t>
    </dgm:pt>
    <dgm:pt modelId="{FC2AB5D7-6E96-47EE-B347-E1C18EA8B86E}" type="pres">
      <dgm:prSet presAssocID="{650BB9C0-1AFC-465C-B61C-3B5B1F210D24}" presName="parTrans" presStyleLbl="sibTrans2D1" presStyleIdx="0" presStyleCnt="4" custScaleX="183017" custLinFactNeighborY="0" custRadScaleRad="198439" custRadScaleInc="-2147483648"/>
      <dgm:spPr/>
      <dgm:t>
        <a:bodyPr/>
        <a:lstStyle/>
        <a:p>
          <a:endParaRPr lang="en-AU"/>
        </a:p>
      </dgm:t>
    </dgm:pt>
    <dgm:pt modelId="{FBA50C84-EFFC-48DB-9964-45D05777D618}" type="pres">
      <dgm:prSet presAssocID="{650BB9C0-1AFC-465C-B61C-3B5B1F210D24}" presName="connectorText" presStyleLbl="sibTrans2D1" presStyleIdx="0" presStyleCnt="4"/>
      <dgm:spPr/>
      <dgm:t>
        <a:bodyPr/>
        <a:lstStyle/>
        <a:p>
          <a:endParaRPr lang="en-AU"/>
        </a:p>
      </dgm:t>
    </dgm:pt>
    <dgm:pt modelId="{61C01A2F-9E63-4849-BE88-B514B2B61524}" type="pres">
      <dgm:prSet presAssocID="{97B9B3D8-558E-465F-B57C-0238378B0441}" presName="node" presStyleLbl="node1" presStyleIdx="0" presStyleCnt="4" custScaleX="176864" custScaleY="80116" custRadScaleRad="107212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8FA40A6E-E4EA-4995-A93A-61E62E038F5E}" type="pres">
      <dgm:prSet presAssocID="{C4BCC389-B6C3-495B-B538-E99F30F797CE}" presName="parTrans" presStyleLbl="sibTrans2D1" presStyleIdx="1" presStyleCnt="4" custScaleX="165255"/>
      <dgm:spPr/>
      <dgm:t>
        <a:bodyPr/>
        <a:lstStyle/>
        <a:p>
          <a:endParaRPr lang="en-AU"/>
        </a:p>
      </dgm:t>
    </dgm:pt>
    <dgm:pt modelId="{4F718110-08CE-4ED6-9A14-A206CC33C258}" type="pres">
      <dgm:prSet presAssocID="{C4BCC389-B6C3-495B-B538-E99F30F797CE}" presName="connectorText" presStyleLbl="sibTrans2D1" presStyleIdx="1" presStyleCnt="4"/>
      <dgm:spPr/>
      <dgm:t>
        <a:bodyPr/>
        <a:lstStyle/>
        <a:p>
          <a:endParaRPr lang="en-AU"/>
        </a:p>
      </dgm:t>
    </dgm:pt>
    <dgm:pt modelId="{A67F207A-584D-4868-96E1-273F5FB5191D}" type="pres">
      <dgm:prSet presAssocID="{BA72ECF4-99D5-4E3F-B1A7-94DCA09FD492}" presName="node" presStyleLbl="node1" presStyleIdx="1" presStyleCnt="4" custScaleX="152132" custRadScaleRad="148118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043E24F8-9A2A-46ED-8112-7A10566AF381}" type="pres">
      <dgm:prSet presAssocID="{2942246C-D516-4C9F-B59B-C193FF3EF8F7}" presName="parTrans" presStyleLbl="sibTrans2D1" presStyleIdx="2" presStyleCnt="4" custScaleX="183018"/>
      <dgm:spPr/>
      <dgm:t>
        <a:bodyPr/>
        <a:lstStyle/>
        <a:p>
          <a:endParaRPr lang="en-AU"/>
        </a:p>
      </dgm:t>
    </dgm:pt>
    <dgm:pt modelId="{EA2F3006-FF14-4109-ACCF-9ADE075B9F50}" type="pres">
      <dgm:prSet presAssocID="{2942246C-D516-4C9F-B59B-C193FF3EF8F7}" presName="connectorText" presStyleLbl="sibTrans2D1" presStyleIdx="2" presStyleCnt="4"/>
      <dgm:spPr/>
      <dgm:t>
        <a:bodyPr/>
        <a:lstStyle/>
        <a:p>
          <a:endParaRPr lang="en-AU"/>
        </a:p>
      </dgm:t>
    </dgm:pt>
    <dgm:pt modelId="{D60838C0-8593-42AB-AD73-2C07EAA544DC}" type="pres">
      <dgm:prSet presAssocID="{BE779505-146A-4D6C-BD25-BBB4109DA6AF}" presName="node" presStyleLbl="node1" presStyleIdx="2" presStyleCnt="4" custScaleX="185040" custScaleY="90760" custRadScaleRad="107213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39045405-09C8-4889-8920-F7359A006E25}" type="pres">
      <dgm:prSet presAssocID="{7650DC69-F3E8-48CC-B27F-F16A017587CF}" presName="parTrans" presStyleLbl="sibTrans2D1" presStyleIdx="3" presStyleCnt="4" custScaleX="151975"/>
      <dgm:spPr/>
      <dgm:t>
        <a:bodyPr/>
        <a:lstStyle/>
        <a:p>
          <a:endParaRPr lang="en-AU"/>
        </a:p>
      </dgm:t>
    </dgm:pt>
    <dgm:pt modelId="{2E0C37DB-8908-4441-BB3E-0798FE98E88C}" type="pres">
      <dgm:prSet presAssocID="{7650DC69-F3E8-48CC-B27F-F16A017587CF}" presName="connectorText" presStyleLbl="sibTrans2D1" presStyleIdx="3" presStyleCnt="4"/>
      <dgm:spPr/>
      <dgm:t>
        <a:bodyPr/>
        <a:lstStyle/>
        <a:p>
          <a:endParaRPr lang="en-AU"/>
        </a:p>
      </dgm:t>
    </dgm:pt>
    <dgm:pt modelId="{7FEC6FD1-0271-4204-8B43-42E467EE1BC1}" type="pres">
      <dgm:prSet presAssocID="{197AEDCE-1813-41AA-A418-F3DC40377C92}" presName="node" presStyleLbl="node1" presStyleIdx="3" presStyleCnt="4" custScaleX="149847" custRadScaleRad="151599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</dgm:ptLst>
  <dgm:cxnLst>
    <dgm:cxn modelId="{EA9E8B11-C2AA-466F-BBE2-120C176D9CE6}" type="presOf" srcId="{650BB9C0-1AFC-465C-B61C-3B5B1F210D24}" destId="{FBA50C84-EFFC-48DB-9964-45D05777D618}" srcOrd="1" destOrd="0" presId="urn:microsoft.com/office/officeart/2005/8/layout/radial5"/>
    <dgm:cxn modelId="{029565FE-B4C4-4DDE-8830-8649C6FCDE4C}" srcId="{F0243B60-8958-400A-837E-BE323F9DD90C}" destId="{197AEDCE-1813-41AA-A418-F3DC40377C92}" srcOrd="3" destOrd="0" parTransId="{7650DC69-F3E8-48CC-B27F-F16A017587CF}" sibTransId="{AFAEA634-09AA-43BF-8681-EE2FE17F75D4}"/>
    <dgm:cxn modelId="{2C4AC777-FCB1-44F7-AF50-3DFFD50EA8BB}" type="presOf" srcId="{197AEDCE-1813-41AA-A418-F3DC40377C92}" destId="{7FEC6FD1-0271-4204-8B43-42E467EE1BC1}" srcOrd="0" destOrd="0" presId="urn:microsoft.com/office/officeart/2005/8/layout/radial5"/>
    <dgm:cxn modelId="{C117E484-32EE-48BF-A547-DA588BC66109}" type="presOf" srcId="{2942246C-D516-4C9F-B59B-C193FF3EF8F7}" destId="{043E24F8-9A2A-46ED-8112-7A10566AF381}" srcOrd="0" destOrd="0" presId="urn:microsoft.com/office/officeart/2005/8/layout/radial5"/>
    <dgm:cxn modelId="{A9828F61-D517-4AD8-BA8F-B681E0320CE0}" type="presOf" srcId="{2942246C-D516-4C9F-B59B-C193FF3EF8F7}" destId="{EA2F3006-FF14-4109-ACCF-9ADE075B9F50}" srcOrd="1" destOrd="0" presId="urn:microsoft.com/office/officeart/2005/8/layout/radial5"/>
    <dgm:cxn modelId="{EFEE542A-9E44-4C4A-8358-7EF203179A25}" type="presOf" srcId="{BA72ECF4-99D5-4E3F-B1A7-94DCA09FD492}" destId="{A67F207A-584D-4868-96E1-273F5FB5191D}" srcOrd="0" destOrd="0" presId="urn:microsoft.com/office/officeart/2005/8/layout/radial5"/>
    <dgm:cxn modelId="{6F1BE46B-80E3-4025-9018-899ADF212A0B}" type="presOf" srcId="{7650DC69-F3E8-48CC-B27F-F16A017587CF}" destId="{2E0C37DB-8908-4441-BB3E-0798FE98E88C}" srcOrd="1" destOrd="0" presId="urn:microsoft.com/office/officeart/2005/8/layout/radial5"/>
    <dgm:cxn modelId="{AA912378-F568-4D3E-8F2E-A6F390A03C2C}" type="presOf" srcId="{F0243B60-8958-400A-837E-BE323F9DD90C}" destId="{D414B156-AA4C-4AD4-BF5E-20109EC73F7D}" srcOrd="0" destOrd="0" presId="urn:microsoft.com/office/officeart/2005/8/layout/radial5"/>
    <dgm:cxn modelId="{D8584DC3-BEB1-4A9A-B8DD-E65423FDB5B1}" type="presOf" srcId="{97B9B3D8-558E-465F-B57C-0238378B0441}" destId="{61C01A2F-9E63-4849-BE88-B514B2B61524}" srcOrd="0" destOrd="0" presId="urn:microsoft.com/office/officeart/2005/8/layout/radial5"/>
    <dgm:cxn modelId="{B9D60038-146F-4F77-82D2-7BC184A5017C}" type="presOf" srcId="{650BB9C0-1AFC-465C-B61C-3B5B1F210D24}" destId="{FC2AB5D7-6E96-47EE-B347-E1C18EA8B86E}" srcOrd="0" destOrd="0" presId="urn:microsoft.com/office/officeart/2005/8/layout/radial5"/>
    <dgm:cxn modelId="{8BC6B1FF-C9E1-400E-A77F-5636B62D141F}" srcId="{F0243B60-8958-400A-837E-BE323F9DD90C}" destId="{BA72ECF4-99D5-4E3F-B1A7-94DCA09FD492}" srcOrd="1" destOrd="0" parTransId="{C4BCC389-B6C3-495B-B538-E99F30F797CE}" sibTransId="{DB2A1FA9-28B9-4272-A12E-16111039C17E}"/>
    <dgm:cxn modelId="{352C40F4-49F7-4FC6-A180-C6BF3AA84037}" type="presOf" srcId="{78E95D77-94DB-4B97-9B11-9FBC0C086B41}" destId="{85775F85-3A58-451D-A907-3B31EDC32DAC}" srcOrd="0" destOrd="0" presId="urn:microsoft.com/office/officeart/2005/8/layout/radial5"/>
    <dgm:cxn modelId="{7C5613C8-022D-424A-8EC8-9690F5294F0B}" srcId="{78E95D77-94DB-4B97-9B11-9FBC0C086B41}" destId="{F0243B60-8958-400A-837E-BE323F9DD90C}" srcOrd="0" destOrd="0" parTransId="{9B768CBB-4DAF-463B-B401-BBCABF49A4EF}" sibTransId="{69007D17-C8DB-432B-AFA7-A1A035927DE0}"/>
    <dgm:cxn modelId="{7613F115-E8FB-46EB-9753-C7CD499D08D3}" srcId="{F0243B60-8958-400A-837E-BE323F9DD90C}" destId="{97B9B3D8-558E-465F-B57C-0238378B0441}" srcOrd="0" destOrd="0" parTransId="{650BB9C0-1AFC-465C-B61C-3B5B1F210D24}" sibTransId="{3B245FAC-DE2A-4DBD-A403-E1781C09E896}"/>
    <dgm:cxn modelId="{214B52C9-10BB-4A0C-99B8-C911BC4C5A15}" type="presOf" srcId="{C4BCC389-B6C3-495B-B538-E99F30F797CE}" destId="{4F718110-08CE-4ED6-9A14-A206CC33C258}" srcOrd="1" destOrd="0" presId="urn:microsoft.com/office/officeart/2005/8/layout/radial5"/>
    <dgm:cxn modelId="{D047EF7F-211F-4DE4-A42D-E952E866407D}" type="presOf" srcId="{7650DC69-F3E8-48CC-B27F-F16A017587CF}" destId="{39045405-09C8-4889-8920-F7359A006E25}" srcOrd="0" destOrd="0" presId="urn:microsoft.com/office/officeart/2005/8/layout/radial5"/>
    <dgm:cxn modelId="{E58820F0-3047-4FDA-9A96-8FDF8C33A2AA}" type="presOf" srcId="{C4BCC389-B6C3-495B-B538-E99F30F797CE}" destId="{8FA40A6E-E4EA-4995-A93A-61E62E038F5E}" srcOrd="0" destOrd="0" presId="urn:microsoft.com/office/officeart/2005/8/layout/radial5"/>
    <dgm:cxn modelId="{A27A3958-F2DD-4476-B2DC-CEB824A35CFC}" type="presOf" srcId="{BE779505-146A-4D6C-BD25-BBB4109DA6AF}" destId="{D60838C0-8593-42AB-AD73-2C07EAA544DC}" srcOrd="0" destOrd="0" presId="urn:microsoft.com/office/officeart/2005/8/layout/radial5"/>
    <dgm:cxn modelId="{F0948642-69FA-4117-AFD7-BD890F344ED7}" srcId="{F0243B60-8958-400A-837E-BE323F9DD90C}" destId="{BE779505-146A-4D6C-BD25-BBB4109DA6AF}" srcOrd="2" destOrd="0" parTransId="{2942246C-D516-4C9F-B59B-C193FF3EF8F7}" sibTransId="{2B273F2B-6B72-4892-9DC7-472E27AA154F}"/>
    <dgm:cxn modelId="{2E90DCEB-922D-4A44-8C15-425BD9D0BADE}" type="presParOf" srcId="{85775F85-3A58-451D-A907-3B31EDC32DAC}" destId="{D414B156-AA4C-4AD4-BF5E-20109EC73F7D}" srcOrd="0" destOrd="0" presId="urn:microsoft.com/office/officeart/2005/8/layout/radial5"/>
    <dgm:cxn modelId="{EC0BACE7-340B-4292-92DE-80CFAA4D5CED}" type="presParOf" srcId="{85775F85-3A58-451D-A907-3B31EDC32DAC}" destId="{FC2AB5D7-6E96-47EE-B347-E1C18EA8B86E}" srcOrd="1" destOrd="0" presId="urn:microsoft.com/office/officeart/2005/8/layout/radial5"/>
    <dgm:cxn modelId="{F0FB7D71-C441-4004-8664-799DB0B62C54}" type="presParOf" srcId="{FC2AB5D7-6E96-47EE-B347-E1C18EA8B86E}" destId="{FBA50C84-EFFC-48DB-9964-45D05777D618}" srcOrd="0" destOrd="0" presId="urn:microsoft.com/office/officeart/2005/8/layout/radial5"/>
    <dgm:cxn modelId="{02CFFA07-803A-4C83-948F-8198E715B385}" type="presParOf" srcId="{85775F85-3A58-451D-A907-3B31EDC32DAC}" destId="{61C01A2F-9E63-4849-BE88-B514B2B61524}" srcOrd="2" destOrd="0" presId="urn:microsoft.com/office/officeart/2005/8/layout/radial5"/>
    <dgm:cxn modelId="{55B05534-5CAB-49B6-9ECE-CB6023CAC26B}" type="presParOf" srcId="{85775F85-3A58-451D-A907-3B31EDC32DAC}" destId="{8FA40A6E-E4EA-4995-A93A-61E62E038F5E}" srcOrd="3" destOrd="0" presId="urn:microsoft.com/office/officeart/2005/8/layout/radial5"/>
    <dgm:cxn modelId="{5EB7E0A7-54F5-4C71-AA13-EC1DC0DDD7F1}" type="presParOf" srcId="{8FA40A6E-E4EA-4995-A93A-61E62E038F5E}" destId="{4F718110-08CE-4ED6-9A14-A206CC33C258}" srcOrd="0" destOrd="0" presId="urn:microsoft.com/office/officeart/2005/8/layout/radial5"/>
    <dgm:cxn modelId="{9A327162-D353-4A54-A34E-29A2AB4C3728}" type="presParOf" srcId="{85775F85-3A58-451D-A907-3B31EDC32DAC}" destId="{A67F207A-584D-4868-96E1-273F5FB5191D}" srcOrd="4" destOrd="0" presId="urn:microsoft.com/office/officeart/2005/8/layout/radial5"/>
    <dgm:cxn modelId="{8DCC6832-B8E3-4A1F-AE4B-0DCDDB4B2724}" type="presParOf" srcId="{85775F85-3A58-451D-A907-3B31EDC32DAC}" destId="{043E24F8-9A2A-46ED-8112-7A10566AF381}" srcOrd="5" destOrd="0" presId="urn:microsoft.com/office/officeart/2005/8/layout/radial5"/>
    <dgm:cxn modelId="{8BC58C3C-2026-4EBE-9A1D-3EC9F30234CD}" type="presParOf" srcId="{043E24F8-9A2A-46ED-8112-7A10566AF381}" destId="{EA2F3006-FF14-4109-ACCF-9ADE075B9F50}" srcOrd="0" destOrd="0" presId="urn:microsoft.com/office/officeart/2005/8/layout/radial5"/>
    <dgm:cxn modelId="{4BFE2AF7-46CA-4B0B-A177-040238DF6E63}" type="presParOf" srcId="{85775F85-3A58-451D-A907-3B31EDC32DAC}" destId="{D60838C0-8593-42AB-AD73-2C07EAA544DC}" srcOrd="6" destOrd="0" presId="urn:microsoft.com/office/officeart/2005/8/layout/radial5"/>
    <dgm:cxn modelId="{69C26FB8-12AC-4DF1-A931-52079F2EED48}" type="presParOf" srcId="{85775F85-3A58-451D-A907-3B31EDC32DAC}" destId="{39045405-09C8-4889-8920-F7359A006E25}" srcOrd="7" destOrd="0" presId="urn:microsoft.com/office/officeart/2005/8/layout/radial5"/>
    <dgm:cxn modelId="{08AD8FD8-96B6-4ECD-B56C-4FF645AC3E7D}" type="presParOf" srcId="{39045405-09C8-4889-8920-F7359A006E25}" destId="{2E0C37DB-8908-4441-BB3E-0798FE98E88C}" srcOrd="0" destOrd="0" presId="urn:microsoft.com/office/officeart/2005/8/layout/radial5"/>
    <dgm:cxn modelId="{C652FCB3-01C0-438C-98CF-5CF417F6D2D4}" type="presParOf" srcId="{85775F85-3A58-451D-A907-3B31EDC32DAC}" destId="{7FEC6FD1-0271-4204-8B43-42E467EE1BC1}" srcOrd="8" destOrd="0" presId="urn:microsoft.com/office/officeart/2005/8/layout/radial5"/>
  </dgm:cxnLst>
  <dgm:bg>
    <a:noFill/>
  </dgm:bg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C51AF17-5165-0140-B3F6-50846DDB2795}" type="doc">
      <dgm:prSet loTypeId="urn:microsoft.com/office/officeart/2005/8/layout/gear1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DB88618-CC31-4040-99B4-5C9834411E02}">
      <dgm:prSet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en-US" sz="1800" dirty="0" smtClean="0">
              <a:solidFill>
                <a:srgbClr val="000000"/>
              </a:solidFill>
            </a:rPr>
            <a:t>ICT</a:t>
          </a:r>
        </a:p>
        <a:p>
          <a:pPr rtl="0"/>
          <a:r>
            <a:rPr lang="en-US" sz="1800" dirty="0" smtClean="0">
              <a:solidFill>
                <a:srgbClr val="000000"/>
              </a:solidFill>
            </a:rPr>
            <a:t>Planning &amp; Management</a:t>
          </a:r>
          <a:endParaRPr lang="en-US" sz="1800" dirty="0">
            <a:solidFill>
              <a:srgbClr val="000000"/>
            </a:solidFill>
          </a:endParaRPr>
        </a:p>
      </dgm:t>
    </dgm:pt>
    <dgm:pt modelId="{1AEFFDF4-ECD3-1949-9B3F-2917DBE26967}" type="parTrans" cxnId="{4260FE83-80CE-3147-A01B-5D189EF36C1F}">
      <dgm:prSet/>
      <dgm:spPr/>
      <dgm:t>
        <a:bodyPr/>
        <a:lstStyle/>
        <a:p>
          <a:endParaRPr lang="en-US" sz="1400"/>
        </a:p>
      </dgm:t>
    </dgm:pt>
    <dgm:pt modelId="{3B55DB79-40B8-EF45-A8B0-C6DC8FBE2E30}" type="sibTrans" cxnId="{4260FE83-80CE-3147-A01B-5D189EF36C1F}">
      <dgm:prSet/>
      <dgm:spPr/>
      <dgm:t>
        <a:bodyPr/>
        <a:lstStyle/>
        <a:p>
          <a:endParaRPr lang="en-US" sz="1400"/>
        </a:p>
      </dgm:t>
    </dgm:pt>
    <dgm:pt modelId="{D579C929-AEFC-4E44-AF60-830C9DB4B217}">
      <dgm:prSet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en-US" sz="1800" b="1" dirty="0" smtClean="0">
              <a:solidFill>
                <a:schemeClr val="tx1"/>
              </a:solidFill>
            </a:rPr>
            <a:t>Integration: National HE Database System</a:t>
          </a:r>
          <a:endParaRPr lang="en-US" sz="1800" b="1" dirty="0">
            <a:solidFill>
              <a:schemeClr val="tx1"/>
            </a:solidFill>
          </a:endParaRPr>
        </a:p>
      </dgm:t>
    </dgm:pt>
    <dgm:pt modelId="{8FF77921-AA6F-9247-8703-B643DA854CBB}" type="parTrans" cxnId="{18A0ACF2-D68E-4849-99B2-94D9B3FEF514}">
      <dgm:prSet/>
      <dgm:spPr/>
      <dgm:t>
        <a:bodyPr/>
        <a:lstStyle/>
        <a:p>
          <a:endParaRPr lang="en-US" sz="1400"/>
        </a:p>
      </dgm:t>
    </dgm:pt>
    <dgm:pt modelId="{277C1F78-59D7-8C48-A9C9-CF1C7BE197D0}" type="sibTrans" cxnId="{18A0ACF2-D68E-4849-99B2-94D9B3FEF514}">
      <dgm:prSet/>
      <dgm:spPr/>
      <dgm:t>
        <a:bodyPr/>
        <a:lstStyle/>
        <a:p>
          <a:endParaRPr lang="en-US" sz="1400"/>
        </a:p>
      </dgm:t>
    </dgm:pt>
    <dgm:pt modelId="{1C3C5359-3C3E-A54F-A8C4-D711969F1472}">
      <dgm:prSet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en-US" sz="1800" b="1" dirty="0" smtClean="0"/>
            <a:t>Resource sharing</a:t>
          </a:r>
          <a:endParaRPr lang="en-US" sz="1800" b="1" dirty="0"/>
        </a:p>
      </dgm:t>
    </dgm:pt>
    <dgm:pt modelId="{AF983D9A-4817-E14B-BECA-F993970C5C77}" type="parTrans" cxnId="{A111B5D2-F920-2844-9C17-60BFEAF036AE}">
      <dgm:prSet/>
      <dgm:spPr/>
      <dgm:t>
        <a:bodyPr/>
        <a:lstStyle/>
        <a:p>
          <a:endParaRPr lang="en-US" sz="1400"/>
        </a:p>
      </dgm:t>
    </dgm:pt>
    <dgm:pt modelId="{E5AA6898-417B-5E41-8489-574D7973E852}" type="sibTrans" cxnId="{A111B5D2-F920-2844-9C17-60BFEAF036AE}">
      <dgm:prSet/>
      <dgm:spPr/>
      <dgm:t>
        <a:bodyPr/>
        <a:lstStyle/>
        <a:p>
          <a:endParaRPr lang="en-US" sz="1400"/>
        </a:p>
      </dgm:t>
    </dgm:pt>
    <dgm:pt modelId="{200CDF65-EB2B-5242-936E-DB56AF402A83}">
      <dgm:prSet custT="1"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en-US" sz="1600" b="1" dirty="0" smtClean="0"/>
            <a:t>Intervention</a:t>
          </a:r>
        </a:p>
        <a:p>
          <a:pPr rtl="0"/>
          <a:r>
            <a:rPr lang="en-US" sz="1400" b="1" dirty="0" smtClean="0"/>
            <a:t>(</a:t>
          </a:r>
          <a:r>
            <a:rPr lang="en-US" sz="1400" b="1" dirty="0" err="1" smtClean="0"/>
            <a:t>Hibah</a:t>
          </a:r>
          <a:r>
            <a:rPr lang="en-US" sz="1400" b="1" dirty="0" smtClean="0"/>
            <a:t>/</a:t>
          </a:r>
          <a:r>
            <a:rPr lang="en-US" sz="1400" b="1" dirty="0" err="1" smtClean="0"/>
            <a:t>insentif</a:t>
          </a:r>
          <a:r>
            <a:rPr lang="en-US" sz="1400" b="1" dirty="0" smtClean="0"/>
            <a:t>) for Institutional Development</a:t>
          </a:r>
          <a:endParaRPr lang="en-US" sz="1400" b="1" dirty="0"/>
        </a:p>
      </dgm:t>
    </dgm:pt>
    <dgm:pt modelId="{0EDAB66D-6A72-F64D-BD89-D6E9BBD8BFE6}" type="parTrans" cxnId="{F062A0E3-8832-214F-905E-070C5908A27E}">
      <dgm:prSet/>
      <dgm:spPr/>
      <dgm:t>
        <a:bodyPr/>
        <a:lstStyle/>
        <a:p>
          <a:endParaRPr lang="en-US" sz="1400"/>
        </a:p>
      </dgm:t>
    </dgm:pt>
    <dgm:pt modelId="{B1A0BE09-2C11-FA4B-B197-87CF1AD1148D}" type="sibTrans" cxnId="{F062A0E3-8832-214F-905E-070C5908A27E}">
      <dgm:prSet/>
      <dgm:spPr/>
      <dgm:t>
        <a:bodyPr/>
        <a:lstStyle/>
        <a:p>
          <a:endParaRPr lang="en-US" sz="1400"/>
        </a:p>
      </dgm:t>
    </dgm:pt>
    <dgm:pt modelId="{5B171C93-AB9A-6844-9460-828A1B74C3BD}" type="pres">
      <dgm:prSet presAssocID="{9C51AF17-5165-0140-B3F6-50846DDB2795}" presName="composite" presStyleCnt="0">
        <dgm:presLayoutVars>
          <dgm:chMax val="3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D10C227-9DE9-1B44-AD52-D4AD80B63C5C}" type="pres">
      <dgm:prSet presAssocID="{9DB88618-CC31-4040-99B4-5C9834411E02}" presName="gear1" presStyleLbl="node1" presStyleIdx="0" presStyleCnt="3" custAng="0" custScaleX="92706" custScaleY="88696" custLinFactNeighborX="-4658" custLinFactNeighborY="2939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C1C2D9F-7A48-5448-8F69-284299629C2C}" type="pres">
      <dgm:prSet presAssocID="{9DB88618-CC31-4040-99B4-5C9834411E02}" presName="gear1srcNode" presStyleLbl="node1" presStyleIdx="0" presStyleCnt="3"/>
      <dgm:spPr/>
      <dgm:t>
        <a:bodyPr/>
        <a:lstStyle/>
        <a:p>
          <a:endParaRPr lang="en-US"/>
        </a:p>
      </dgm:t>
    </dgm:pt>
    <dgm:pt modelId="{8D886FEF-DC97-6F49-A5DA-EBF2414F7E59}" type="pres">
      <dgm:prSet presAssocID="{9DB88618-CC31-4040-99B4-5C9834411E02}" presName="gear1dstNode" presStyleLbl="node1" presStyleIdx="0" presStyleCnt="3"/>
      <dgm:spPr/>
      <dgm:t>
        <a:bodyPr/>
        <a:lstStyle/>
        <a:p>
          <a:endParaRPr lang="en-US"/>
        </a:p>
      </dgm:t>
    </dgm:pt>
    <dgm:pt modelId="{193DEA9D-F4AA-384F-A1E6-34BA580E6B28}" type="pres">
      <dgm:prSet presAssocID="{9DB88618-CC31-4040-99B4-5C9834411E02}" presName="gear1ch" presStyleLbl="fgAcc1" presStyleIdx="0" presStyleCnt="1" custScaleX="174206" custScaleY="67095" custLinFactNeighborX="-17931" custLinFactNeighborY="19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6975D91-B4A1-5D42-9037-F8EE19D69521}" type="pres">
      <dgm:prSet presAssocID="{1C3C5359-3C3E-A54F-A8C4-D711969F1472}" presName="gear2" presStyleLbl="node1" presStyleIdx="1" presStyleCnt="3" custLinFactNeighborX="-9411" custLinFactNeighborY="8481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2229FD1-4962-E04E-B0A7-B87D82703950}" type="pres">
      <dgm:prSet presAssocID="{1C3C5359-3C3E-A54F-A8C4-D711969F1472}" presName="gear2srcNode" presStyleLbl="node1" presStyleIdx="1" presStyleCnt="3"/>
      <dgm:spPr/>
      <dgm:t>
        <a:bodyPr/>
        <a:lstStyle/>
        <a:p>
          <a:endParaRPr lang="en-US"/>
        </a:p>
      </dgm:t>
    </dgm:pt>
    <dgm:pt modelId="{47900F5C-323C-5B46-B574-7B5660F1ADED}" type="pres">
      <dgm:prSet presAssocID="{1C3C5359-3C3E-A54F-A8C4-D711969F1472}" presName="gear2dstNode" presStyleLbl="node1" presStyleIdx="1" presStyleCnt="3"/>
      <dgm:spPr/>
      <dgm:t>
        <a:bodyPr/>
        <a:lstStyle/>
        <a:p>
          <a:endParaRPr lang="en-US"/>
        </a:p>
      </dgm:t>
    </dgm:pt>
    <dgm:pt modelId="{9D9612C4-07D6-C545-958C-9D07C37DE711}" type="pres">
      <dgm:prSet presAssocID="{200CDF65-EB2B-5242-936E-DB56AF402A83}" presName="gear3" presStyleLbl="node1" presStyleIdx="2" presStyleCnt="3" custScaleX="129909" custScaleY="123637" custLinFactNeighborX="1973" custLinFactNeighborY="2724"/>
      <dgm:spPr/>
      <dgm:t>
        <a:bodyPr/>
        <a:lstStyle/>
        <a:p>
          <a:endParaRPr lang="en-US"/>
        </a:p>
      </dgm:t>
    </dgm:pt>
    <dgm:pt modelId="{89A40200-F59D-124D-B091-B72EC6669E28}" type="pres">
      <dgm:prSet presAssocID="{200CDF65-EB2B-5242-936E-DB56AF402A83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766E7A4-EEEE-7B40-9193-CFCEF68E16EA}" type="pres">
      <dgm:prSet presAssocID="{200CDF65-EB2B-5242-936E-DB56AF402A83}" presName="gear3srcNode" presStyleLbl="node1" presStyleIdx="2" presStyleCnt="3"/>
      <dgm:spPr/>
      <dgm:t>
        <a:bodyPr/>
        <a:lstStyle/>
        <a:p>
          <a:endParaRPr lang="en-US"/>
        </a:p>
      </dgm:t>
    </dgm:pt>
    <dgm:pt modelId="{D2BF2A49-AFB7-784A-882E-8DD395837AC0}" type="pres">
      <dgm:prSet presAssocID="{200CDF65-EB2B-5242-936E-DB56AF402A83}" presName="gear3dstNode" presStyleLbl="node1" presStyleIdx="2" presStyleCnt="3"/>
      <dgm:spPr/>
      <dgm:t>
        <a:bodyPr/>
        <a:lstStyle/>
        <a:p>
          <a:endParaRPr lang="en-US"/>
        </a:p>
      </dgm:t>
    </dgm:pt>
    <dgm:pt modelId="{B18430E8-4CAC-4F42-98B9-D0A6F7EDB070}" type="pres">
      <dgm:prSet presAssocID="{3B55DB79-40B8-EF45-A8B0-C6DC8FBE2E30}" presName="connector1" presStyleLbl="sibTrans2D1" presStyleIdx="0" presStyleCnt="3"/>
      <dgm:spPr/>
      <dgm:t>
        <a:bodyPr/>
        <a:lstStyle/>
        <a:p>
          <a:endParaRPr lang="en-US"/>
        </a:p>
      </dgm:t>
    </dgm:pt>
    <dgm:pt modelId="{F8FAEF5C-63EF-0D45-9D6D-996FAD52E6DC}" type="pres">
      <dgm:prSet presAssocID="{E5AA6898-417B-5E41-8489-574D7973E852}" presName="connector2" presStyleLbl="sibTrans2D1" presStyleIdx="1" presStyleCnt="3" custLinFactNeighborX="-10688" custLinFactNeighborY="7830"/>
      <dgm:spPr/>
      <dgm:t>
        <a:bodyPr/>
        <a:lstStyle/>
        <a:p>
          <a:endParaRPr lang="en-US"/>
        </a:p>
      </dgm:t>
    </dgm:pt>
    <dgm:pt modelId="{6024F878-6783-F84C-9125-4414D1D844B0}" type="pres">
      <dgm:prSet presAssocID="{B1A0BE09-2C11-FA4B-B197-87CF1AD1148D}" presName="connector3" presStyleLbl="sibTrans2D1" presStyleIdx="2" presStyleCnt="3" custLinFactNeighborX="-8391" custLinFactNeighborY="-213"/>
      <dgm:spPr/>
      <dgm:t>
        <a:bodyPr/>
        <a:lstStyle/>
        <a:p>
          <a:endParaRPr lang="en-US"/>
        </a:p>
      </dgm:t>
    </dgm:pt>
  </dgm:ptLst>
  <dgm:cxnLst>
    <dgm:cxn modelId="{4260FE83-80CE-3147-A01B-5D189EF36C1F}" srcId="{9C51AF17-5165-0140-B3F6-50846DDB2795}" destId="{9DB88618-CC31-4040-99B4-5C9834411E02}" srcOrd="0" destOrd="0" parTransId="{1AEFFDF4-ECD3-1949-9B3F-2917DBE26967}" sibTransId="{3B55DB79-40B8-EF45-A8B0-C6DC8FBE2E30}"/>
    <dgm:cxn modelId="{E16946A9-F73B-4F3B-9EF8-D56648A8491D}" type="presOf" srcId="{B1A0BE09-2C11-FA4B-B197-87CF1AD1148D}" destId="{6024F878-6783-F84C-9125-4414D1D844B0}" srcOrd="0" destOrd="0" presId="urn:microsoft.com/office/officeart/2005/8/layout/gear1"/>
    <dgm:cxn modelId="{82EF12D0-3E42-4EC0-AEFF-D571EA784E6D}" type="presOf" srcId="{1C3C5359-3C3E-A54F-A8C4-D711969F1472}" destId="{47900F5C-323C-5B46-B574-7B5660F1ADED}" srcOrd="2" destOrd="0" presId="urn:microsoft.com/office/officeart/2005/8/layout/gear1"/>
    <dgm:cxn modelId="{05885B88-A951-467C-B557-F59A47FAA593}" type="presOf" srcId="{3B55DB79-40B8-EF45-A8B0-C6DC8FBE2E30}" destId="{B18430E8-4CAC-4F42-98B9-D0A6F7EDB070}" srcOrd="0" destOrd="0" presId="urn:microsoft.com/office/officeart/2005/8/layout/gear1"/>
    <dgm:cxn modelId="{1368FD64-72C5-4B2C-AB06-182F331081E9}" type="presOf" srcId="{1C3C5359-3C3E-A54F-A8C4-D711969F1472}" destId="{06975D91-B4A1-5D42-9037-F8EE19D69521}" srcOrd="0" destOrd="0" presId="urn:microsoft.com/office/officeart/2005/8/layout/gear1"/>
    <dgm:cxn modelId="{D019B9F5-E5D2-4C14-9EA9-97CE5DE2DE35}" type="presOf" srcId="{200CDF65-EB2B-5242-936E-DB56AF402A83}" destId="{9D9612C4-07D6-C545-958C-9D07C37DE711}" srcOrd="0" destOrd="0" presId="urn:microsoft.com/office/officeart/2005/8/layout/gear1"/>
    <dgm:cxn modelId="{F062A0E3-8832-214F-905E-070C5908A27E}" srcId="{9C51AF17-5165-0140-B3F6-50846DDB2795}" destId="{200CDF65-EB2B-5242-936E-DB56AF402A83}" srcOrd="2" destOrd="0" parTransId="{0EDAB66D-6A72-F64D-BD89-D6E9BBD8BFE6}" sibTransId="{B1A0BE09-2C11-FA4B-B197-87CF1AD1148D}"/>
    <dgm:cxn modelId="{DCE64211-19F2-4C39-ACF4-631EAB0F5E77}" type="presOf" srcId="{1C3C5359-3C3E-A54F-A8C4-D711969F1472}" destId="{82229FD1-4962-E04E-B0A7-B87D82703950}" srcOrd="1" destOrd="0" presId="urn:microsoft.com/office/officeart/2005/8/layout/gear1"/>
    <dgm:cxn modelId="{263A1030-ADF4-48CC-86E9-12CA35C8D0EA}" type="presOf" srcId="{9DB88618-CC31-4040-99B4-5C9834411E02}" destId="{6C1C2D9F-7A48-5448-8F69-284299629C2C}" srcOrd="1" destOrd="0" presId="urn:microsoft.com/office/officeart/2005/8/layout/gear1"/>
    <dgm:cxn modelId="{702F2084-97E2-42A1-B60F-F545E53DBF54}" type="presOf" srcId="{200CDF65-EB2B-5242-936E-DB56AF402A83}" destId="{89A40200-F59D-124D-B091-B72EC6669E28}" srcOrd="1" destOrd="0" presId="urn:microsoft.com/office/officeart/2005/8/layout/gear1"/>
    <dgm:cxn modelId="{AAF5AD0E-335E-41E0-82A5-B68168BA2F25}" type="presOf" srcId="{E5AA6898-417B-5E41-8489-574D7973E852}" destId="{F8FAEF5C-63EF-0D45-9D6D-996FAD52E6DC}" srcOrd="0" destOrd="0" presId="urn:microsoft.com/office/officeart/2005/8/layout/gear1"/>
    <dgm:cxn modelId="{18A0ACF2-D68E-4849-99B2-94D9B3FEF514}" srcId="{9DB88618-CC31-4040-99B4-5C9834411E02}" destId="{D579C929-AEFC-4E44-AF60-830C9DB4B217}" srcOrd="0" destOrd="0" parTransId="{8FF77921-AA6F-9247-8703-B643DA854CBB}" sibTransId="{277C1F78-59D7-8C48-A9C9-CF1C7BE197D0}"/>
    <dgm:cxn modelId="{BD9569EB-5431-47F2-8EA3-24931D4F7A36}" type="presOf" srcId="{D579C929-AEFC-4E44-AF60-830C9DB4B217}" destId="{193DEA9D-F4AA-384F-A1E6-34BA580E6B28}" srcOrd="0" destOrd="0" presId="urn:microsoft.com/office/officeart/2005/8/layout/gear1"/>
    <dgm:cxn modelId="{D0D61DB1-B377-4102-92C3-042315C330E8}" type="presOf" srcId="{9C51AF17-5165-0140-B3F6-50846DDB2795}" destId="{5B171C93-AB9A-6844-9460-828A1B74C3BD}" srcOrd="0" destOrd="0" presId="urn:microsoft.com/office/officeart/2005/8/layout/gear1"/>
    <dgm:cxn modelId="{A111B5D2-F920-2844-9C17-60BFEAF036AE}" srcId="{9C51AF17-5165-0140-B3F6-50846DDB2795}" destId="{1C3C5359-3C3E-A54F-A8C4-D711969F1472}" srcOrd="1" destOrd="0" parTransId="{AF983D9A-4817-E14B-BECA-F993970C5C77}" sibTransId="{E5AA6898-417B-5E41-8489-574D7973E852}"/>
    <dgm:cxn modelId="{F236AAA2-070F-4ADF-B15B-01CE74608344}" type="presOf" srcId="{200CDF65-EB2B-5242-936E-DB56AF402A83}" destId="{D2BF2A49-AFB7-784A-882E-8DD395837AC0}" srcOrd="3" destOrd="0" presId="urn:microsoft.com/office/officeart/2005/8/layout/gear1"/>
    <dgm:cxn modelId="{2527FAA6-8380-4CA8-BFCA-26282C2630C5}" type="presOf" srcId="{9DB88618-CC31-4040-99B4-5C9834411E02}" destId="{8D886FEF-DC97-6F49-A5DA-EBF2414F7E59}" srcOrd="2" destOrd="0" presId="urn:microsoft.com/office/officeart/2005/8/layout/gear1"/>
    <dgm:cxn modelId="{9AAC11C8-E1E3-43AB-81F2-7939D585C8BD}" type="presOf" srcId="{9DB88618-CC31-4040-99B4-5C9834411E02}" destId="{1D10C227-9DE9-1B44-AD52-D4AD80B63C5C}" srcOrd="0" destOrd="0" presId="urn:microsoft.com/office/officeart/2005/8/layout/gear1"/>
    <dgm:cxn modelId="{7A638ACD-4800-4132-82DA-BC227B0F7E66}" type="presOf" srcId="{200CDF65-EB2B-5242-936E-DB56AF402A83}" destId="{1766E7A4-EEEE-7B40-9193-CFCEF68E16EA}" srcOrd="2" destOrd="0" presId="urn:microsoft.com/office/officeart/2005/8/layout/gear1"/>
    <dgm:cxn modelId="{0C670E2C-7E6B-4C6C-855A-17A88A33C702}" type="presParOf" srcId="{5B171C93-AB9A-6844-9460-828A1B74C3BD}" destId="{1D10C227-9DE9-1B44-AD52-D4AD80B63C5C}" srcOrd="0" destOrd="0" presId="urn:microsoft.com/office/officeart/2005/8/layout/gear1"/>
    <dgm:cxn modelId="{A732BE7C-8EBD-4AC4-AB7E-74E053184591}" type="presParOf" srcId="{5B171C93-AB9A-6844-9460-828A1B74C3BD}" destId="{6C1C2D9F-7A48-5448-8F69-284299629C2C}" srcOrd="1" destOrd="0" presId="urn:microsoft.com/office/officeart/2005/8/layout/gear1"/>
    <dgm:cxn modelId="{A0CF6316-501E-4908-93AB-6D9703850A4B}" type="presParOf" srcId="{5B171C93-AB9A-6844-9460-828A1B74C3BD}" destId="{8D886FEF-DC97-6F49-A5DA-EBF2414F7E59}" srcOrd="2" destOrd="0" presId="urn:microsoft.com/office/officeart/2005/8/layout/gear1"/>
    <dgm:cxn modelId="{B32E9C6D-C053-4E41-99F1-2DC693AE4E04}" type="presParOf" srcId="{5B171C93-AB9A-6844-9460-828A1B74C3BD}" destId="{193DEA9D-F4AA-384F-A1E6-34BA580E6B28}" srcOrd="3" destOrd="0" presId="urn:microsoft.com/office/officeart/2005/8/layout/gear1"/>
    <dgm:cxn modelId="{576B9736-604C-4440-AF0A-D33BF2A538CA}" type="presParOf" srcId="{5B171C93-AB9A-6844-9460-828A1B74C3BD}" destId="{06975D91-B4A1-5D42-9037-F8EE19D69521}" srcOrd="4" destOrd="0" presId="urn:microsoft.com/office/officeart/2005/8/layout/gear1"/>
    <dgm:cxn modelId="{84F9E716-9F0A-4E40-9F68-1A4136F6224B}" type="presParOf" srcId="{5B171C93-AB9A-6844-9460-828A1B74C3BD}" destId="{82229FD1-4962-E04E-B0A7-B87D82703950}" srcOrd="5" destOrd="0" presId="urn:microsoft.com/office/officeart/2005/8/layout/gear1"/>
    <dgm:cxn modelId="{547014B7-EA52-4E74-B891-4A4EAAAB6E26}" type="presParOf" srcId="{5B171C93-AB9A-6844-9460-828A1B74C3BD}" destId="{47900F5C-323C-5B46-B574-7B5660F1ADED}" srcOrd="6" destOrd="0" presId="urn:microsoft.com/office/officeart/2005/8/layout/gear1"/>
    <dgm:cxn modelId="{CDA367A2-9273-475D-9AEB-B72624264686}" type="presParOf" srcId="{5B171C93-AB9A-6844-9460-828A1B74C3BD}" destId="{9D9612C4-07D6-C545-958C-9D07C37DE711}" srcOrd="7" destOrd="0" presId="urn:microsoft.com/office/officeart/2005/8/layout/gear1"/>
    <dgm:cxn modelId="{938D2041-E62C-4F50-82B6-35D548AF0607}" type="presParOf" srcId="{5B171C93-AB9A-6844-9460-828A1B74C3BD}" destId="{89A40200-F59D-124D-B091-B72EC6669E28}" srcOrd="8" destOrd="0" presId="urn:microsoft.com/office/officeart/2005/8/layout/gear1"/>
    <dgm:cxn modelId="{B8488EBA-2FED-4B98-9394-FEFA234BF095}" type="presParOf" srcId="{5B171C93-AB9A-6844-9460-828A1B74C3BD}" destId="{1766E7A4-EEEE-7B40-9193-CFCEF68E16EA}" srcOrd="9" destOrd="0" presId="urn:microsoft.com/office/officeart/2005/8/layout/gear1"/>
    <dgm:cxn modelId="{C2E95B8E-62DA-482E-8EF8-F89B611051B4}" type="presParOf" srcId="{5B171C93-AB9A-6844-9460-828A1B74C3BD}" destId="{D2BF2A49-AFB7-784A-882E-8DD395837AC0}" srcOrd="10" destOrd="0" presId="urn:microsoft.com/office/officeart/2005/8/layout/gear1"/>
    <dgm:cxn modelId="{7B9D8F8E-6037-4C17-B673-7A090987576C}" type="presParOf" srcId="{5B171C93-AB9A-6844-9460-828A1B74C3BD}" destId="{B18430E8-4CAC-4F42-98B9-D0A6F7EDB070}" srcOrd="11" destOrd="0" presId="urn:microsoft.com/office/officeart/2005/8/layout/gear1"/>
    <dgm:cxn modelId="{8E0C6FBF-667F-4186-A054-D36E97CF1E1C}" type="presParOf" srcId="{5B171C93-AB9A-6844-9460-828A1B74C3BD}" destId="{F8FAEF5C-63EF-0D45-9D6D-996FAD52E6DC}" srcOrd="12" destOrd="0" presId="urn:microsoft.com/office/officeart/2005/8/layout/gear1"/>
    <dgm:cxn modelId="{75605F6C-E318-4E08-91BA-1332EEB772AA}" type="presParOf" srcId="{5B171C93-AB9A-6844-9460-828A1B74C3BD}" destId="{6024F878-6783-F84C-9125-4414D1D844B0}" srcOrd="13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BE3010D-0520-0840-BA17-2FAD1090661A}">
      <dsp:nvSpPr>
        <dsp:cNvPr id="0" name=""/>
        <dsp:cNvSpPr/>
      </dsp:nvSpPr>
      <dsp:spPr>
        <a:xfrm>
          <a:off x="241187" y="0"/>
          <a:ext cx="7654528" cy="4784080"/>
        </a:xfrm>
        <a:prstGeom prst="swooshArrow">
          <a:avLst>
            <a:gd name="adj1" fmla="val 25000"/>
            <a:gd name="adj2" fmla="val 25000"/>
          </a:avLst>
        </a:prstGeom>
        <a:gradFill rotWithShape="1">
          <a:gsLst>
            <a:gs pos="0">
              <a:schemeClr val="accent1">
                <a:shade val="15000"/>
                <a:satMod val="180000"/>
              </a:schemeClr>
            </a:gs>
            <a:gs pos="50000">
              <a:schemeClr val="accent1">
                <a:shade val="45000"/>
                <a:satMod val="170000"/>
              </a:schemeClr>
            </a:gs>
            <a:gs pos="70000">
              <a:schemeClr val="accent1">
                <a:tint val="99000"/>
                <a:shade val="65000"/>
                <a:satMod val="155000"/>
              </a:schemeClr>
            </a:gs>
            <a:gs pos="100000">
              <a:schemeClr val="accent1">
                <a:tint val="95500"/>
                <a:shade val="100000"/>
                <a:satMod val="155000"/>
              </a:schemeClr>
            </a:gs>
          </a:gsLst>
          <a:lin ang="16200000" scaled="0"/>
        </a:gradFill>
        <a:ln w="9525" cap="flat" cmpd="sng" algn="ctr">
          <a:solidFill>
            <a:schemeClr val="accent1"/>
          </a:solidFill>
          <a:prstDash val="solid"/>
        </a:ln>
        <a:effectLst>
          <a:outerShdw blurRad="95250" dist="114300" dir="246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</dsp:sp>
    <dsp:sp modelId="{880DF40B-9FA7-0D4D-85B5-D1DE2D12CBF3}">
      <dsp:nvSpPr>
        <dsp:cNvPr id="0" name=""/>
        <dsp:cNvSpPr/>
      </dsp:nvSpPr>
      <dsp:spPr>
        <a:xfrm>
          <a:off x="1152129" y="3343920"/>
          <a:ext cx="199017" cy="199017"/>
        </a:xfrm>
        <a:prstGeom prst="ellipse">
          <a:avLst/>
        </a:prstGeom>
        <a:solidFill>
          <a:schemeClr val="tx2">
            <a:lumMod val="75000"/>
          </a:schemeClr>
        </a:solidFill>
        <a:ln>
          <a:noFill/>
        </a:ln>
        <a:effectLst>
          <a:outerShdw blurRad="63500" dist="381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glow" dir="t">
            <a:rot lat="0" lon="0" rev="6360000"/>
          </a:lightRig>
        </a:scene3d>
        <a:sp3d contourW="1000" prstMaterial="flat">
          <a:bevelT w="95250" h="101600"/>
          <a:contourClr>
            <a:schemeClr val="accent1">
              <a:hueOff val="0"/>
              <a:satOff val="0"/>
              <a:lumOff val="0"/>
              <a:alphaOff val="0"/>
              <a:satMod val="30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58CCF1D1-26C0-9A49-8967-C6C71FCD5583}">
      <dsp:nvSpPr>
        <dsp:cNvPr id="0" name=""/>
        <dsp:cNvSpPr/>
      </dsp:nvSpPr>
      <dsp:spPr>
        <a:xfrm>
          <a:off x="1312821" y="3559947"/>
          <a:ext cx="1783505" cy="10656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5455" tIns="0" rIns="0" bIns="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solidFill>
                <a:schemeClr val="tx2">
                  <a:lumMod val="40000"/>
                  <a:lumOff val="60000"/>
                </a:schemeClr>
              </a:solidFill>
            </a:rPr>
            <a:t>2010</a:t>
          </a:r>
          <a:endParaRPr lang="en-US" sz="1800" b="1" kern="1200" dirty="0" smtClean="0">
            <a:solidFill>
              <a:schemeClr val="tx2">
                <a:lumMod val="40000"/>
                <a:lumOff val="60000"/>
              </a:schemeClr>
            </a:solidFill>
          </a:endParaRP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GDP: USD 700 Billion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Per capita income</a:t>
          </a:r>
          <a:br>
            <a:rPr lang="en-US" sz="1200" kern="1200" dirty="0" smtClean="0"/>
          </a:br>
          <a:r>
            <a:rPr lang="en-US" sz="1200" kern="1200" dirty="0" smtClean="0"/>
            <a:t>USD 3.000</a:t>
          </a:r>
          <a:endParaRPr lang="en-US" sz="1200" kern="1200" dirty="0"/>
        </a:p>
      </dsp:txBody>
      <dsp:txXfrm>
        <a:off x="1312821" y="3559947"/>
        <a:ext cx="1783505" cy="1065665"/>
      </dsp:txXfrm>
    </dsp:sp>
    <dsp:sp modelId="{79F66A94-0A27-C947-8FE5-845FC0ED4609}">
      <dsp:nvSpPr>
        <dsp:cNvPr id="0" name=""/>
        <dsp:cNvSpPr/>
      </dsp:nvSpPr>
      <dsp:spPr>
        <a:xfrm>
          <a:off x="2970027" y="2001659"/>
          <a:ext cx="359762" cy="359762"/>
        </a:xfrm>
        <a:prstGeom prst="ellipse">
          <a:avLst/>
        </a:prstGeom>
        <a:solidFill>
          <a:srgbClr val="17375E"/>
        </a:solidFill>
        <a:ln>
          <a:noFill/>
        </a:ln>
        <a:effectLst>
          <a:outerShdw blurRad="63500" dist="381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glow" dir="t">
            <a:rot lat="0" lon="0" rev="6360000"/>
          </a:lightRig>
        </a:scene3d>
        <a:sp3d contourW="1000" prstMaterial="flat">
          <a:bevelT w="95250" h="101600"/>
          <a:contourClr>
            <a:schemeClr val="accent1">
              <a:hueOff val="0"/>
              <a:satOff val="0"/>
              <a:lumOff val="0"/>
              <a:alphaOff val="0"/>
              <a:satMod val="30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C850CF42-063C-8D42-BCE7-E923FB306A87}">
      <dsp:nvSpPr>
        <dsp:cNvPr id="0" name=""/>
        <dsp:cNvSpPr/>
      </dsp:nvSpPr>
      <dsp:spPr>
        <a:xfrm>
          <a:off x="3164265" y="2753721"/>
          <a:ext cx="2531707" cy="14351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631" tIns="0" rIns="0" bIns="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solidFill>
                <a:schemeClr val="tx2">
                  <a:lumMod val="60000"/>
                  <a:lumOff val="40000"/>
                </a:schemeClr>
              </a:solidFill>
            </a:rPr>
            <a:t>2025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GDP: USD 4~4,5 Trillion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Expected per capita income</a:t>
          </a:r>
          <a:br>
            <a:rPr lang="en-US" sz="1200" kern="1200" dirty="0" smtClean="0"/>
          </a:br>
          <a:r>
            <a:rPr lang="en-US" sz="1200" kern="1200" dirty="0" smtClean="0"/>
            <a:t>USD 14.250-15.500</a:t>
          </a:r>
          <a:endParaRPr lang="en-US" sz="1200" kern="1200" dirty="0"/>
        </a:p>
      </dsp:txBody>
      <dsp:txXfrm>
        <a:off x="3164265" y="2753721"/>
        <a:ext cx="2531707" cy="1435170"/>
      </dsp:txXfrm>
    </dsp:sp>
    <dsp:sp modelId="{95457F65-7E96-E54B-8091-947CEB7AE3A5}">
      <dsp:nvSpPr>
        <dsp:cNvPr id="0" name=""/>
        <dsp:cNvSpPr/>
      </dsp:nvSpPr>
      <dsp:spPr>
        <a:xfrm>
          <a:off x="5082676" y="1210372"/>
          <a:ext cx="497544" cy="497544"/>
        </a:xfrm>
        <a:prstGeom prst="ellipse">
          <a:avLst/>
        </a:prstGeom>
        <a:solidFill>
          <a:schemeClr val="accent3">
            <a:lumMod val="75000"/>
          </a:schemeClr>
        </a:solidFill>
        <a:ln>
          <a:noFill/>
        </a:ln>
        <a:effectLst>
          <a:outerShdw blurRad="63500" dist="381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glow" dir="t">
            <a:rot lat="0" lon="0" rev="6360000"/>
          </a:lightRig>
        </a:scene3d>
        <a:sp3d contourW="1000" prstMaterial="flat">
          <a:bevelT w="95250" h="101600"/>
          <a:contourClr>
            <a:schemeClr val="accent1">
              <a:hueOff val="0"/>
              <a:satOff val="0"/>
              <a:lumOff val="0"/>
              <a:alphaOff val="0"/>
              <a:satMod val="30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569463E3-9709-D641-8E42-C97E7EE8A7C5}">
      <dsp:nvSpPr>
        <dsp:cNvPr id="0" name=""/>
        <dsp:cNvSpPr/>
      </dsp:nvSpPr>
      <dsp:spPr>
        <a:xfrm>
          <a:off x="5184583" y="2119775"/>
          <a:ext cx="2508670" cy="129612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3638" tIns="0" rIns="0" bIns="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solidFill>
                <a:schemeClr val="accent3">
                  <a:lumMod val="50000"/>
                </a:schemeClr>
              </a:solidFill>
            </a:rPr>
            <a:t>2045</a:t>
          </a:r>
          <a:endParaRPr lang="en-US" sz="1500" b="1" kern="1200" dirty="0" smtClean="0">
            <a:solidFill>
              <a:schemeClr val="accent3">
                <a:lumMod val="50000"/>
              </a:schemeClr>
            </a:solidFill>
          </a:endParaRP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GDP: USD 15~17,5 Trillion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Expected per capita income</a:t>
          </a:r>
          <a:br>
            <a:rPr lang="en-US" sz="1500" kern="1200" dirty="0" smtClean="0"/>
          </a:br>
          <a:r>
            <a:rPr lang="en-US" sz="1500" kern="1200" dirty="0" smtClean="0"/>
            <a:t>USD 44.500-49.000</a:t>
          </a:r>
          <a:endParaRPr lang="en-US" sz="1500" kern="1200" dirty="0"/>
        </a:p>
      </dsp:txBody>
      <dsp:txXfrm>
        <a:off x="5184583" y="2119775"/>
        <a:ext cx="2508670" cy="1296126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414B156-AA4C-4AD4-BF5E-20109EC73F7D}">
      <dsp:nvSpPr>
        <dsp:cNvPr id="0" name=""/>
        <dsp:cNvSpPr/>
      </dsp:nvSpPr>
      <dsp:spPr>
        <a:xfrm>
          <a:off x="3149069" y="1859404"/>
          <a:ext cx="2685443" cy="2057238"/>
        </a:xfrm>
        <a:prstGeom prst="ellipse">
          <a:avLst/>
        </a:prstGeom>
        <a:solidFill>
          <a:schemeClr val="tx2">
            <a:lumMod val="60000"/>
            <a:lumOff val="4000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800" b="1" kern="1200" dirty="0" smtClean="0"/>
            <a:t>Higher Education</a:t>
          </a:r>
          <a:endParaRPr lang="id-ID" sz="2800" b="1" kern="1200" dirty="0"/>
        </a:p>
      </dsp:txBody>
      <dsp:txXfrm>
        <a:off x="3149069" y="1859404"/>
        <a:ext cx="2685443" cy="2057238"/>
      </dsp:txXfrm>
    </dsp:sp>
    <dsp:sp modelId="{FC2AB5D7-6E96-47EE-B347-E1C18EA8B86E}">
      <dsp:nvSpPr>
        <dsp:cNvPr id="0" name=""/>
        <dsp:cNvSpPr/>
      </dsp:nvSpPr>
      <dsp:spPr>
        <a:xfrm rot="16200000">
          <a:off x="4187701" y="1293804"/>
          <a:ext cx="608177" cy="52301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1">
                <a:tint val="60000"/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2300" kern="1200"/>
        </a:p>
      </dsp:txBody>
      <dsp:txXfrm rot="16200000">
        <a:off x="4187701" y="1293804"/>
        <a:ext cx="608177" cy="523016"/>
      </dsp:txXfrm>
    </dsp:sp>
    <dsp:sp modelId="{61C01A2F-9E63-4849-BE88-B514B2B61524}">
      <dsp:nvSpPr>
        <dsp:cNvPr id="0" name=""/>
        <dsp:cNvSpPr/>
      </dsp:nvSpPr>
      <dsp:spPr>
        <a:xfrm>
          <a:off x="3131455" y="0"/>
          <a:ext cx="2720669" cy="1232411"/>
        </a:xfrm>
        <a:prstGeom prst="ellipse">
          <a:avLst/>
        </a:prstGeom>
        <a:solidFill>
          <a:schemeClr val="accent1">
            <a:lumMod val="60000"/>
            <a:lumOff val="4000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000" b="1" kern="1200" dirty="0" smtClean="0"/>
            <a:t>Development based on knowledge &amp; culture</a:t>
          </a:r>
          <a:endParaRPr lang="id-ID" sz="2000" b="1" kern="1200" dirty="0"/>
        </a:p>
      </dsp:txBody>
      <dsp:txXfrm>
        <a:off x="3131455" y="0"/>
        <a:ext cx="2720669" cy="1232411"/>
      </dsp:txXfrm>
    </dsp:sp>
    <dsp:sp modelId="{8FA40A6E-E4EA-4995-A93A-61E62E038F5E}">
      <dsp:nvSpPr>
        <dsp:cNvPr id="0" name=""/>
        <dsp:cNvSpPr/>
      </dsp:nvSpPr>
      <dsp:spPr>
        <a:xfrm>
          <a:off x="5866533" y="2626516"/>
          <a:ext cx="595790" cy="52301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1">
                <a:tint val="60000"/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2300" kern="1200"/>
        </a:p>
      </dsp:txBody>
      <dsp:txXfrm>
        <a:off x="5866533" y="2626516"/>
        <a:ext cx="595790" cy="523016"/>
      </dsp:txXfrm>
    </dsp:sp>
    <dsp:sp modelId="{A67F207A-584D-4868-96E1-273F5FB5191D}">
      <dsp:nvSpPr>
        <dsp:cNvPr id="0" name=""/>
        <dsp:cNvSpPr/>
      </dsp:nvSpPr>
      <dsp:spPr>
        <a:xfrm>
          <a:off x="6514753" y="2118882"/>
          <a:ext cx="2340221" cy="1538283"/>
        </a:xfrm>
        <a:prstGeom prst="ellipse">
          <a:avLst/>
        </a:prstGeom>
        <a:solidFill>
          <a:schemeClr val="accent1">
            <a:lumMod val="60000"/>
            <a:lumOff val="4000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000" b="1" kern="1200" dirty="0" smtClean="0"/>
            <a:t>Development of Human Capital</a:t>
          </a:r>
          <a:endParaRPr lang="id-ID" sz="2000" b="1" kern="1200" dirty="0"/>
        </a:p>
      </dsp:txBody>
      <dsp:txXfrm>
        <a:off x="6514753" y="2118882"/>
        <a:ext cx="2340221" cy="1538283"/>
      </dsp:txXfrm>
    </dsp:sp>
    <dsp:sp modelId="{043E24F8-9A2A-46ED-8112-7A10566AF381}">
      <dsp:nvSpPr>
        <dsp:cNvPr id="0" name=""/>
        <dsp:cNvSpPr/>
      </dsp:nvSpPr>
      <dsp:spPr>
        <a:xfrm rot="5400000">
          <a:off x="4227405" y="3919521"/>
          <a:ext cx="528769" cy="52301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1">
                <a:tint val="60000"/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2300" kern="1200"/>
        </a:p>
      </dsp:txBody>
      <dsp:txXfrm rot="5400000">
        <a:off x="4227405" y="3919521"/>
        <a:ext cx="528769" cy="523016"/>
      </dsp:txXfrm>
    </dsp:sp>
    <dsp:sp modelId="{D60838C0-8593-42AB-AD73-2C07EAA544DC}">
      <dsp:nvSpPr>
        <dsp:cNvPr id="0" name=""/>
        <dsp:cNvSpPr/>
      </dsp:nvSpPr>
      <dsp:spPr>
        <a:xfrm>
          <a:off x="3068570" y="4461769"/>
          <a:ext cx="2846439" cy="1396146"/>
        </a:xfrm>
        <a:prstGeom prst="ellipse">
          <a:avLst/>
        </a:prstGeom>
        <a:solidFill>
          <a:schemeClr val="accent1">
            <a:lumMod val="60000"/>
            <a:lumOff val="4000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000" b="1" kern="1200" dirty="0" smtClean="0"/>
            <a:t>Dissemination of Knowledge &amp; Culture</a:t>
          </a:r>
          <a:endParaRPr lang="id-ID" sz="2000" b="1" kern="1200" dirty="0"/>
        </a:p>
      </dsp:txBody>
      <dsp:txXfrm>
        <a:off x="3068570" y="4461769"/>
        <a:ext cx="2846439" cy="1396146"/>
      </dsp:txXfrm>
    </dsp:sp>
    <dsp:sp modelId="{39045405-09C8-4889-8920-F7359A006E25}">
      <dsp:nvSpPr>
        <dsp:cNvPr id="0" name=""/>
        <dsp:cNvSpPr/>
      </dsp:nvSpPr>
      <dsp:spPr>
        <a:xfrm rot="10800000">
          <a:off x="2462976" y="2626516"/>
          <a:ext cx="622511" cy="52301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1">
                <a:tint val="60000"/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2300" kern="1200"/>
        </a:p>
      </dsp:txBody>
      <dsp:txXfrm rot="10800000">
        <a:off x="2462976" y="2626516"/>
        <a:ext cx="622511" cy="523016"/>
      </dsp:txXfrm>
    </dsp:sp>
    <dsp:sp modelId="{7FEC6FD1-0271-4204-8B43-42E467EE1BC1}">
      <dsp:nvSpPr>
        <dsp:cNvPr id="0" name=""/>
        <dsp:cNvSpPr/>
      </dsp:nvSpPr>
      <dsp:spPr>
        <a:xfrm>
          <a:off x="71139" y="2118882"/>
          <a:ext cx="2305071" cy="1538283"/>
        </a:xfrm>
        <a:prstGeom prst="ellipse">
          <a:avLst/>
        </a:prstGeom>
        <a:solidFill>
          <a:schemeClr val="accent1">
            <a:lumMod val="60000"/>
            <a:lumOff val="4000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000" b="1" kern="1200" dirty="0" smtClean="0"/>
            <a:t>Application of Science &amp; Technology</a:t>
          </a:r>
          <a:endParaRPr lang="id-ID" sz="2000" b="1" kern="1200" dirty="0"/>
        </a:p>
      </dsp:txBody>
      <dsp:txXfrm>
        <a:off x="71139" y="2118882"/>
        <a:ext cx="2305071" cy="1538283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D10C227-9DE9-1B44-AD52-D4AD80B63C5C}">
      <dsp:nvSpPr>
        <dsp:cNvPr id="0" name=""/>
        <dsp:cNvSpPr/>
      </dsp:nvSpPr>
      <dsp:spPr>
        <a:xfrm>
          <a:off x="3877384" y="2760310"/>
          <a:ext cx="2485320" cy="2564902"/>
        </a:xfrm>
        <a:prstGeom prst="gear9">
          <a:avLst/>
        </a:prstGeom>
        <a:gradFill rotWithShape="1">
          <a:gsLst>
            <a:gs pos="0">
              <a:schemeClr val="accent1">
                <a:shade val="15000"/>
                <a:satMod val="180000"/>
              </a:schemeClr>
            </a:gs>
            <a:gs pos="50000">
              <a:schemeClr val="accent1">
                <a:shade val="45000"/>
                <a:satMod val="170000"/>
              </a:schemeClr>
            </a:gs>
            <a:gs pos="70000">
              <a:schemeClr val="accent1">
                <a:tint val="99000"/>
                <a:shade val="65000"/>
                <a:satMod val="155000"/>
              </a:schemeClr>
            </a:gs>
            <a:gs pos="100000">
              <a:schemeClr val="accent1"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63500" dist="381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glow" dir="t">
            <a:rot lat="0" lon="0" rev="6360000"/>
          </a:lightRig>
        </a:scene3d>
        <a:sp3d contourW="1000" prstMaterial="flat">
          <a:bevelT w="95250" h="101600"/>
          <a:contourClr>
            <a:schemeClr val="accent1">
              <a:satMod val="300000"/>
            </a:schemeClr>
          </a:contourClr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solidFill>
                <a:srgbClr val="000000"/>
              </a:solidFill>
            </a:rPr>
            <a:t>ICT</a:t>
          </a:r>
        </a:p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solidFill>
                <a:srgbClr val="000000"/>
              </a:solidFill>
            </a:rPr>
            <a:t>Planning &amp; Management</a:t>
          </a:r>
          <a:endParaRPr lang="en-US" sz="1800" kern="1200" dirty="0">
            <a:solidFill>
              <a:srgbClr val="000000"/>
            </a:solidFill>
          </a:endParaRPr>
        </a:p>
      </dsp:txBody>
      <dsp:txXfrm>
        <a:off x="3877384" y="2760310"/>
        <a:ext cx="2485320" cy="2564902"/>
      </dsp:txXfrm>
    </dsp:sp>
    <dsp:sp modelId="{193DEA9D-F4AA-384F-A1E6-34BA580E6B28}">
      <dsp:nvSpPr>
        <dsp:cNvPr id="0" name=""/>
        <dsp:cNvSpPr/>
      </dsp:nvSpPr>
      <dsp:spPr>
        <a:xfrm>
          <a:off x="2523689" y="4566176"/>
          <a:ext cx="3205791" cy="74082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shade val="15000"/>
                <a:satMod val="180000"/>
              </a:schemeClr>
            </a:gs>
            <a:gs pos="50000">
              <a:schemeClr val="accent1">
                <a:shade val="45000"/>
                <a:satMod val="170000"/>
              </a:schemeClr>
            </a:gs>
            <a:gs pos="70000">
              <a:schemeClr val="accent1">
                <a:tint val="99000"/>
                <a:shade val="65000"/>
                <a:satMod val="155000"/>
              </a:schemeClr>
            </a:gs>
            <a:gs pos="100000">
              <a:schemeClr val="accent1"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63500" dist="381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glow" dir="t">
            <a:rot lat="0" lon="0" rev="6360000"/>
          </a:lightRig>
        </a:scene3d>
        <a:sp3d contourW="1000" prstMaterial="flat">
          <a:bevelT w="95250" h="101600"/>
          <a:contourClr>
            <a:schemeClr val="accent1">
              <a:satMod val="300000"/>
            </a:schemeClr>
          </a:contourClr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b="1" kern="1200" dirty="0" smtClean="0">
              <a:solidFill>
                <a:schemeClr val="tx1"/>
              </a:solidFill>
            </a:rPr>
            <a:t>Integration: National HE Database System</a:t>
          </a:r>
          <a:endParaRPr lang="en-US" sz="1800" b="1" kern="1200" dirty="0">
            <a:solidFill>
              <a:schemeClr val="tx1"/>
            </a:solidFill>
          </a:endParaRPr>
        </a:p>
      </dsp:txBody>
      <dsp:txXfrm>
        <a:off x="2523689" y="4566176"/>
        <a:ext cx="3205791" cy="740821"/>
      </dsp:txXfrm>
    </dsp:sp>
    <dsp:sp modelId="{06975D91-B4A1-5D42-9037-F8EE19D69521}">
      <dsp:nvSpPr>
        <dsp:cNvPr id="0" name=""/>
        <dsp:cNvSpPr/>
      </dsp:nvSpPr>
      <dsp:spPr>
        <a:xfrm>
          <a:off x="2024067" y="2091717"/>
          <a:ext cx="2103120" cy="2103120"/>
        </a:xfrm>
        <a:prstGeom prst="gear6">
          <a:avLst/>
        </a:prstGeom>
        <a:gradFill rotWithShape="1">
          <a:gsLst>
            <a:gs pos="0">
              <a:schemeClr val="accent6">
                <a:shade val="15000"/>
                <a:satMod val="180000"/>
              </a:schemeClr>
            </a:gs>
            <a:gs pos="50000">
              <a:schemeClr val="accent6">
                <a:shade val="45000"/>
                <a:satMod val="170000"/>
              </a:schemeClr>
            </a:gs>
            <a:gs pos="70000">
              <a:schemeClr val="accent6">
                <a:tint val="99000"/>
                <a:shade val="65000"/>
                <a:satMod val="155000"/>
              </a:schemeClr>
            </a:gs>
            <a:gs pos="100000">
              <a:schemeClr val="accent6"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63500" dist="381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glow" dir="t">
            <a:rot lat="0" lon="0" rev="6360000"/>
          </a:lightRig>
        </a:scene3d>
        <a:sp3d contourW="1000" prstMaterial="flat">
          <a:bevelT w="95250" h="101600"/>
          <a:contourClr>
            <a:schemeClr val="accent6">
              <a:satMod val="300000"/>
            </a:schemeClr>
          </a:contourClr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Resource sharing</a:t>
          </a:r>
          <a:endParaRPr lang="en-US" sz="1800" b="1" kern="1200" dirty="0"/>
        </a:p>
      </dsp:txBody>
      <dsp:txXfrm>
        <a:off x="2024067" y="2091717"/>
        <a:ext cx="2103120" cy="2103120"/>
      </dsp:txXfrm>
    </dsp:sp>
    <dsp:sp modelId="{9D9612C4-07D6-C545-958C-9D07C37DE711}">
      <dsp:nvSpPr>
        <dsp:cNvPr id="0" name=""/>
        <dsp:cNvSpPr/>
      </dsp:nvSpPr>
      <dsp:spPr>
        <a:xfrm rot="20700000">
          <a:off x="3117937" y="311278"/>
          <a:ext cx="2724247" cy="2500392"/>
        </a:xfrm>
        <a:prstGeom prst="gear6">
          <a:avLst/>
        </a:prstGeom>
        <a:gradFill rotWithShape="1">
          <a:gsLst>
            <a:gs pos="0">
              <a:schemeClr val="accent2">
                <a:shade val="15000"/>
                <a:satMod val="180000"/>
              </a:schemeClr>
            </a:gs>
            <a:gs pos="50000">
              <a:schemeClr val="accent2">
                <a:shade val="45000"/>
                <a:satMod val="170000"/>
              </a:schemeClr>
            </a:gs>
            <a:gs pos="70000">
              <a:schemeClr val="accent2">
                <a:tint val="99000"/>
                <a:shade val="65000"/>
                <a:satMod val="155000"/>
              </a:schemeClr>
            </a:gs>
            <a:gs pos="100000">
              <a:schemeClr val="accent2">
                <a:tint val="95500"/>
                <a:shade val="100000"/>
                <a:satMod val="155000"/>
              </a:schemeClr>
            </a:gs>
          </a:gsLst>
          <a:lin ang="16200000" scaled="0"/>
        </a:gradFill>
        <a:ln w="9525" cap="flat" cmpd="sng" algn="ctr">
          <a:solidFill>
            <a:schemeClr val="accent2"/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Intervention</a:t>
          </a:r>
        </a:p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/>
            <a:t>(</a:t>
          </a:r>
          <a:r>
            <a:rPr lang="en-US" sz="1400" b="1" kern="1200" dirty="0" err="1" smtClean="0"/>
            <a:t>Hibah</a:t>
          </a:r>
          <a:r>
            <a:rPr lang="en-US" sz="1400" b="1" kern="1200" dirty="0" smtClean="0"/>
            <a:t>/</a:t>
          </a:r>
          <a:r>
            <a:rPr lang="en-US" sz="1400" b="1" kern="1200" dirty="0" err="1" smtClean="0"/>
            <a:t>insentif</a:t>
          </a:r>
          <a:r>
            <a:rPr lang="en-US" sz="1400" b="1" kern="1200" dirty="0" smtClean="0"/>
            <a:t>) for Institutional Development</a:t>
          </a:r>
          <a:endParaRPr lang="en-US" sz="1400" b="1" kern="1200" dirty="0"/>
        </a:p>
      </dsp:txBody>
      <dsp:txXfrm>
        <a:off x="3728722" y="846410"/>
        <a:ext cx="1502678" cy="1430128"/>
      </dsp:txXfrm>
    </dsp:sp>
    <dsp:sp modelId="{B18430E8-4CAC-4F42-98B9-D0A6F7EDB070}">
      <dsp:nvSpPr>
        <dsp:cNvPr id="0" name=""/>
        <dsp:cNvSpPr/>
      </dsp:nvSpPr>
      <dsp:spPr>
        <a:xfrm>
          <a:off x="3693980" y="2153727"/>
          <a:ext cx="3701491" cy="3701491"/>
        </a:xfrm>
        <a:prstGeom prst="circularArrow">
          <a:avLst>
            <a:gd name="adj1" fmla="val 4687"/>
            <a:gd name="adj2" fmla="val 299029"/>
            <a:gd name="adj3" fmla="val 2536815"/>
            <a:gd name="adj4" fmla="val 15817490"/>
            <a:gd name="adj5" fmla="val 5469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1">
                <a:tint val="60000"/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8FAEF5C-63EF-0D45-9D6D-996FAD52E6DC}">
      <dsp:nvSpPr>
        <dsp:cNvPr id="0" name=""/>
        <dsp:cNvSpPr/>
      </dsp:nvSpPr>
      <dsp:spPr>
        <a:xfrm>
          <a:off x="1562094" y="1654024"/>
          <a:ext cx="2689364" cy="2689364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1">
                <a:tint val="60000"/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024F878-6783-F84C-9125-4414D1D844B0}">
      <dsp:nvSpPr>
        <dsp:cNvPr id="0" name=""/>
        <dsp:cNvSpPr/>
      </dsp:nvSpPr>
      <dsp:spPr>
        <a:xfrm>
          <a:off x="2679997" y="318"/>
          <a:ext cx="2899676" cy="2899676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1">
                <a:tint val="60000"/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D4F806-A3CE-4926-9EC8-48FC664E5BE7}" type="datetimeFigureOut">
              <a:rPr lang="en-US" smtClean="0"/>
              <a:pPr/>
              <a:t>9/21/2011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6F4C39-05C2-46AB-8775-B20B8908F7F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d-ID" smtClean="0"/>
          </a:p>
        </p:txBody>
      </p:sp>
      <p:sp>
        <p:nvSpPr>
          <p:cNvPr id="665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4A14F1B-1D83-4A2B-B3C2-83A6A8E9D22B}" type="slidenum">
              <a:rPr lang="id-ID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id-ID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d-ID" smtClean="0"/>
          </a:p>
        </p:txBody>
      </p:sp>
      <p:sp>
        <p:nvSpPr>
          <p:cNvPr id="665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4A14F1B-1D83-4A2B-B3C2-83A6A8E9D22B}" type="slidenum">
              <a:rPr lang="id-ID"/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id-ID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947BEC-C04E-4ED7-97A0-B48E27FC6A76}" type="slidenum">
              <a:rPr lang="id-ID" smtClean="0"/>
              <a:pPr/>
              <a:t>16</a:t>
            </a:fld>
            <a:endParaRPr lang="id-ID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64415" y="685728"/>
            <a:ext cx="5529170" cy="3428634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947BEC-C04E-4ED7-97A0-B48E27FC6A76}" type="slidenum">
              <a:rPr lang="id-ID" smtClean="0"/>
              <a:pPr/>
              <a:t>18</a:t>
            </a:fld>
            <a:endParaRPr lang="id-ID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947BEC-C04E-4ED7-97A0-B48E27FC6A76}" type="slidenum">
              <a:rPr lang="id-ID" smtClean="0"/>
              <a:pPr/>
              <a:t>19</a:t>
            </a:fld>
            <a:endParaRPr lang="id-ID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B664CA-0882-43EA-BBD2-385316DBE2F3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d-ID" smtClean="0"/>
          </a:p>
        </p:txBody>
      </p:sp>
      <p:sp>
        <p:nvSpPr>
          <p:cNvPr id="665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4A14F1B-1D83-4A2B-B3C2-83A6A8E9D22B}" type="slidenum">
              <a:rPr lang="id-ID"/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id-ID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947BEC-C04E-4ED7-97A0-B48E27FC6A76}" type="slidenum">
              <a:rPr lang="id-ID" smtClean="0"/>
              <a:pPr/>
              <a:t>7</a:t>
            </a:fld>
            <a:endParaRPr lang="id-ID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947BEC-C04E-4ED7-97A0-B48E27FC6A76}" type="slidenum">
              <a:rPr lang="id-ID" smtClean="0"/>
              <a:pPr/>
              <a:t>8</a:t>
            </a:fld>
            <a:endParaRPr lang="id-ID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947BEC-C04E-4ED7-97A0-B48E27FC6A76}" type="slidenum">
              <a:rPr lang="id-ID" smtClean="0"/>
              <a:pPr/>
              <a:t>9</a:t>
            </a:fld>
            <a:endParaRPr lang="id-ID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947BEC-C04E-4ED7-97A0-B48E27FC6A76}" type="slidenum">
              <a:rPr lang="id-ID" smtClean="0"/>
              <a:pPr/>
              <a:t>10</a:t>
            </a:fld>
            <a:endParaRPr lang="id-ID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B664CA-0882-43EA-BBD2-385316DBE2F3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d-ID" smtClean="0"/>
          </a:p>
        </p:txBody>
      </p:sp>
      <p:sp>
        <p:nvSpPr>
          <p:cNvPr id="665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4A14F1B-1D83-4A2B-B3C2-83A6A8E9D22B}" type="slidenum">
              <a:rPr lang="id-ID"/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id-ID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270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d-ID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27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893156F-C7FA-4896-8B3C-3D012E8ADDEE}" type="slidenum">
              <a:rPr lang="id-ID" smtClean="0">
                <a:latin typeface="Arial" pitchFamily="34" charset="0"/>
                <a:cs typeface="Arial" pitchFamily="34" charset="0"/>
              </a:rPr>
              <a:pPr/>
              <a:t>13</a:t>
            </a:fld>
            <a:endParaRPr lang="id-ID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912199-61DB-4730-97C8-D6152062E292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2804FED-03BD-493E-9AC7-64F65A339B0F}" type="datetimeFigureOut">
              <a:rPr lang="en-US" smtClean="0"/>
              <a:pPr/>
              <a:t>9/21/2011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96092A9-E6A6-4014-A834-17778C48E5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2804FED-03BD-493E-9AC7-64F65A339B0F}" type="datetimeFigureOut">
              <a:rPr lang="en-US" smtClean="0"/>
              <a:pPr/>
              <a:t>9/21/2011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96092A9-E6A6-4014-A834-17778C48E5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2804FED-03BD-493E-9AC7-64F65A339B0F}" type="datetimeFigureOut">
              <a:rPr lang="en-US" smtClean="0"/>
              <a:pPr/>
              <a:t>9/21/2011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96092A9-E6A6-4014-A834-17778C48E5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2804FED-03BD-493E-9AC7-64F65A339B0F}" type="datetimeFigureOut">
              <a:rPr lang="en-US" smtClean="0"/>
              <a:pPr/>
              <a:t>9/21/2011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96092A9-E6A6-4014-A834-17778C48E59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2804FED-03BD-493E-9AC7-64F65A339B0F}" type="datetimeFigureOut">
              <a:rPr lang="en-US" smtClean="0"/>
              <a:pPr/>
              <a:t>9/21/2011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96092A9-E6A6-4014-A834-17778C48E59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2804FED-03BD-493E-9AC7-64F65A339B0F}" type="datetimeFigureOut">
              <a:rPr lang="en-US" smtClean="0"/>
              <a:pPr/>
              <a:t>9/21/2011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96092A9-E6A6-4014-A834-17778C48E59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2804FED-03BD-493E-9AC7-64F65A339B0F}" type="datetimeFigureOut">
              <a:rPr lang="en-US" smtClean="0"/>
              <a:pPr/>
              <a:t>9/21/2011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96092A9-E6A6-4014-A834-17778C48E5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2804FED-03BD-493E-9AC7-64F65A339B0F}" type="datetimeFigureOut">
              <a:rPr lang="en-US" smtClean="0"/>
              <a:pPr/>
              <a:t>9/21/2011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96092A9-E6A6-4014-A834-17778C48E59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2804FED-03BD-493E-9AC7-64F65A339B0F}" type="datetimeFigureOut">
              <a:rPr lang="en-US" smtClean="0"/>
              <a:pPr/>
              <a:t>9/21/2011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96092A9-E6A6-4014-A834-17778C48E5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42804FED-03BD-493E-9AC7-64F65A339B0F}" type="datetimeFigureOut">
              <a:rPr lang="en-US" smtClean="0"/>
              <a:pPr/>
              <a:t>9/21/2011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96092A9-E6A6-4014-A834-17778C48E5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2804FED-03BD-493E-9AC7-64F65A339B0F}" type="datetimeFigureOut">
              <a:rPr lang="en-US" smtClean="0"/>
              <a:pPr/>
              <a:t>9/21/2011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96092A9-E6A6-4014-A834-17778C48E59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42804FED-03BD-493E-9AC7-64F65A339B0F}" type="datetimeFigureOut">
              <a:rPr lang="en-US" smtClean="0"/>
              <a:pPr/>
              <a:t>9/21/2011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396092A9-E6A6-4014-A834-17778C48E59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7" Type="http://schemas.openxmlformats.org/officeDocument/2006/relationships/image" Target="../media/image15.wmf"/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wmf"/><Relationship Id="rId5" Type="http://schemas.openxmlformats.org/officeDocument/2006/relationships/image" Target="../media/image13.jpeg"/><Relationship Id="rId4" Type="http://schemas.openxmlformats.org/officeDocument/2006/relationships/image" Target="../media/image12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dirty="0" err="1" smtClean="0">
                <a:solidFill>
                  <a:schemeClr val="tx1"/>
                </a:solidFill>
              </a:rPr>
              <a:t>Pend</a:t>
            </a:r>
            <a:r>
              <a:rPr lang="en-US" dirty="0" err="1" smtClean="0">
                <a:solidFill>
                  <a:schemeClr val="tx1"/>
                </a:solidFill>
              </a:rPr>
              <a:t>idikan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Tinggi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Kesejahteraan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Bangsa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419600"/>
            <a:ext cx="7848600" cy="1219199"/>
          </a:xfrm>
        </p:spPr>
        <p:txBody>
          <a:bodyPr>
            <a:normAutofit fontScale="70000" lnSpcReduction="20000"/>
          </a:bodyPr>
          <a:lstStyle/>
          <a:p>
            <a:r>
              <a:rPr lang="en-US" dirty="0" err="1" smtClean="0">
                <a:solidFill>
                  <a:srgbClr val="663300"/>
                </a:solidFill>
              </a:rPr>
              <a:t>Nursamsiah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Asharini</a:t>
            </a:r>
            <a:endParaRPr lang="en-US" dirty="0" smtClean="0">
              <a:solidFill>
                <a:srgbClr val="663300"/>
              </a:solidFill>
            </a:endParaRPr>
          </a:p>
          <a:p>
            <a:r>
              <a:rPr lang="en-US" dirty="0" err="1" smtClean="0">
                <a:solidFill>
                  <a:srgbClr val="663300"/>
                </a:solidFill>
              </a:rPr>
              <a:t>Kasubdit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Pengembangan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Kelembagaan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</a:p>
          <a:p>
            <a:r>
              <a:rPr lang="en-US" dirty="0" err="1" smtClean="0">
                <a:solidFill>
                  <a:srgbClr val="663300"/>
                </a:solidFill>
              </a:rPr>
              <a:t>Direktorat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Kelembagaan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dan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Kerjasama</a:t>
            </a:r>
            <a:endParaRPr lang="en-US" dirty="0" smtClean="0">
              <a:solidFill>
                <a:srgbClr val="663300"/>
              </a:solidFill>
            </a:endParaRPr>
          </a:p>
          <a:p>
            <a:r>
              <a:rPr lang="en-US" dirty="0" smtClean="0">
                <a:solidFill>
                  <a:srgbClr val="663300"/>
                </a:solidFill>
              </a:rPr>
              <a:t>21 September 2011</a:t>
            </a:r>
            <a:endParaRPr lang="en-US" dirty="0">
              <a:solidFill>
                <a:srgbClr val="66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687810264"/>
              </p:ext>
            </p:extLst>
          </p:nvPr>
        </p:nvGraphicFramePr>
        <p:xfrm>
          <a:off x="142844" y="714356"/>
          <a:ext cx="7915300" cy="49292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81000"/>
            <a:ext cx="9144000" cy="1166818"/>
          </a:xfrm>
          <a:solidFill>
            <a:schemeClr val="tx2">
              <a:lumMod val="60000"/>
              <a:lumOff val="4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id-ID" sz="2800" dirty="0" smtClean="0">
                <a:solidFill>
                  <a:schemeClr val="bg1"/>
                </a:solidFill>
              </a:rPr>
              <a:t>Human Resource Situation: Level of Education</a:t>
            </a:r>
            <a:br>
              <a:rPr lang="id-ID" sz="2800" dirty="0" smtClean="0">
                <a:solidFill>
                  <a:schemeClr val="bg1"/>
                </a:solidFill>
              </a:rPr>
            </a:br>
            <a:r>
              <a:rPr lang="id-ID" sz="2800" dirty="0" smtClean="0">
                <a:solidFill>
                  <a:schemeClr val="bg1"/>
                </a:solidFill>
              </a:rPr>
              <a:t>(Source: BPS)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5943600"/>
            <a:ext cx="9144000" cy="9144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3600" b="1" dirty="0" smtClean="0"/>
              <a:t>Improving access to higher education!</a:t>
            </a:r>
            <a:endParaRPr lang="id-ID" sz="36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214516" y="3962400"/>
            <a:ext cx="995284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600" dirty="0" smtClean="0"/>
              <a:t>SMP/MTs</a:t>
            </a:r>
            <a:endParaRPr lang="en-US" sz="1600" dirty="0"/>
          </a:p>
        </p:txBody>
      </p:sp>
      <p:sp>
        <p:nvSpPr>
          <p:cNvPr id="8" name="TextBox 7"/>
          <p:cNvSpPr txBox="1"/>
          <p:nvPr/>
        </p:nvSpPr>
        <p:spPr>
          <a:xfrm>
            <a:off x="1263307" y="3200400"/>
            <a:ext cx="946493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600" dirty="0" smtClean="0"/>
              <a:t>SMA/MA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xmlns="" val="1250904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194560" y="1066805"/>
            <a:ext cx="649224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dirty="0" err="1" smtClean="0">
                <a:solidFill>
                  <a:srgbClr val="C00000"/>
                </a:solidFill>
              </a:rPr>
              <a:t>Meningkatkan</a:t>
            </a:r>
            <a:r>
              <a:rPr lang="en-US" sz="1200" dirty="0" smtClean="0">
                <a:solidFill>
                  <a:srgbClr val="C00000"/>
                </a:solidFill>
              </a:rPr>
              <a:t> </a:t>
            </a:r>
            <a:r>
              <a:rPr lang="en-US" sz="1200" dirty="0" err="1" smtClean="0">
                <a:solidFill>
                  <a:srgbClr val="C00000"/>
                </a:solidFill>
              </a:rPr>
              <a:t>penduduk</a:t>
            </a:r>
            <a:r>
              <a:rPr lang="en-US" sz="1200" dirty="0" smtClean="0">
                <a:solidFill>
                  <a:srgbClr val="C00000"/>
                </a:solidFill>
              </a:rPr>
              <a:t> </a:t>
            </a:r>
            <a:r>
              <a:rPr lang="en-US" sz="1200" dirty="0" err="1" smtClean="0">
                <a:solidFill>
                  <a:srgbClr val="C00000"/>
                </a:solidFill>
              </a:rPr>
              <a:t>bekerja</a:t>
            </a:r>
            <a:r>
              <a:rPr lang="en-US" sz="1200" dirty="0" smtClean="0">
                <a:solidFill>
                  <a:srgbClr val="C00000"/>
                </a:solidFill>
              </a:rPr>
              <a:t> </a:t>
            </a:r>
            <a:r>
              <a:rPr lang="en-US" sz="1200" dirty="0" err="1" smtClean="0">
                <a:solidFill>
                  <a:srgbClr val="C00000"/>
                </a:solidFill>
              </a:rPr>
              <a:t>dengan</a:t>
            </a:r>
            <a:r>
              <a:rPr lang="en-US" sz="1200" dirty="0" smtClean="0">
                <a:solidFill>
                  <a:srgbClr val="C00000"/>
                </a:solidFill>
              </a:rPr>
              <a:t> </a:t>
            </a:r>
            <a:r>
              <a:rPr lang="en-US" sz="1200" dirty="0" err="1" smtClean="0">
                <a:solidFill>
                  <a:srgbClr val="C00000"/>
                </a:solidFill>
              </a:rPr>
              <a:t>kualifikasi</a:t>
            </a:r>
            <a:r>
              <a:rPr lang="en-US" sz="1200" dirty="0" smtClean="0">
                <a:solidFill>
                  <a:srgbClr val="C00000"/>
                </a:solidFill>
              </a:rPr>
              <a:t> minimal </a:t>
            </a:r>
            <a:r>
              <a:rPr lang="en-US" sz="1200" dirty="0" err="1" smtClean="0">
                <a:solidFill>
                  <a:srgbClr val="C00000"/>
                </a:solidFill>
              </a:rPr>
              <a:t>lulusan</a:t>
            </a:r>
            <a:r>
              <a:rPr lang="en-US" sz="1200" dirty="0" smtClean="0">
                <a:solidFill>
                  <a:srgbClr val="C00000"/>
                </a:solidFill>
              </a:rPr>
              <a:t> </a:t>
            </a:r>
            <a:r>
              <a:rPr lang="en-US" sz="1200" dirty="0" err="1" smtClean="0">
                <a:solidFill>
                  <a:srgbClr val="C00000"/>
                </a:solidFill>
              </a:rPr>
              <a:t>pendidikan</a:t>
            </a:r>
            <a:r>
              <a:rPr lang="en-US" sz="1200" dirty="0" smtClean="0">
                <a:solidFill>
                  <a:srgbClr val="C00000"/>
                </a:solidFill>
              </a:rPr>
              <a:t> </a:t>
            </a:r>
            <a:r>
              <a:rPr lang="en-US" sz="1200" dirty="0" err="1" smtClean="0">
                <a:solidFill>
                  <a:srgbClr val="C00000"/>
                </a:solidFill>
              </a:rPr>
              <a:t>menengah</a:t>
            </a:r>
            <a:r>
              <a:rPr lang="en-US" sz="1200" dirty="0" smtClean="0">
                <a:solidFill>
                  <a:srgbClr val="C00000"/>
                </a:solidFill>
              </a:rPr>
              <a:t> </a:t>
            </a:r>
          </a:p>
          <a:p>
            <a:pPr algn="r"/>
            <a:r>
              <a:rPr lang="en-US" sz="1200" dirty="0" err="1" smtClean="0">
                <a:solidFill>
                  <a:srgbClr val="C00000"/>
                </a:solidFill>
              </a:rPr>
              <a:t>dari</a:t>
            </a:r>
            <a:r>
              <a:rPr lang="en-US" sz="1200" dirty="0" smtClean="0">
                <a:solidFill>
                  <a:srgbClr val="C00000"/>
                </a:solidFill>
              </a:rPr>
              <a:t> 24,7 % </a:t>
            </a:r>
            <a:r>
              <a:rPr lang="en-US" sz="1200" dirty="0" err="1" smtClean="0">
                <a:solidFill>
                  <a:srgbClr val="C00000"/>
                </a:solidFill>
              </a:rPr>
              <a:t>menjadi</a:t>
            </a:r>
            <a:r>
              <a:rPr lang="en-US" sz="1200" dirty="0" smtClean="0">
                <a:solidFill>
                  <a:srgbClr val="C00000"/>
                </a:solidFill>
              </a:rPr>
              <a:t> 35,8 % </a:t>
            </a:r>
            <a:r>
              <a:rPr lang="en-US" sz="1200" dirty="0" err="1" smtClean="0">
                <a:solidFill>
                  <a:srgbClr val="C00000"/>
                </a:solidFill>
              </a:rPr>
              <a:t>pada</a:t>
            </a:r>
            <a:r>
              <a:rPr lang="en-US" sz="1200" dirty="0" smtClean="0">
                <a:solidFill>
                  <a:srgbClr val="C00000"/>
                </a:solidFill>
              </a:rPr>
              <a:t> </a:t>
            </a:r>
            <a:r>
              <a:rPr lang="en-US" sz="1200" dirty="0" err="1" smtClean="0">
                <a:solidFill>
                  <a:srgbClr val="C00000"/>
                </a:solidFill>
              </a:rPr>
              <a:t>tahun</a:t>
            </a:r>
            <a:r>
              <a:rPr lang="en-US" sz="1200" dirty="0" smtClean="0">
                <a:solidFill>
                  <a:srgbClr val="C00000"/>
                </a:solidFill>
              </a:rPr>
              <a:t> 2014</a:t>
            </a:r>
            <a:endParaRPr lang="id-ID" sz="1200" dirty="0">
              <a:solidFill>
                <a:srgbClr val="C00000"/>
              </a:solidFill>
            </a:endParaRPr>
          </a:p>
        </p:txBody>
      </p:sp>
      <p:graphicFrame>
        <p:nvGraphicFramePr>
          <p:cNvPr id="9" name="Chart 8"/>
          <p:cNvGraphicFramePr/>
          <p:nvPr/>
        </p:nvGraphicFramePr>
        <p:xfrm>
          <a:off x="381000" y="1376065"/>
          <a:ext cx="8595360" cy="472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1066800" y="0"/>
            <a:ext cx="8077200" cy="914400"/>
          </a:xfr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eaLnBrk="1" hangingPunct="1">
              <a:defRPr/>
            </a:pPr>
            <a:r>
              <a:rPr lang="en-GB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Trends 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Education Attainment</a:t>
            </a:r>
            <a:endParaRPr lang="en-GB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8576" y="5943601"/>
            <a:ext cx="9117888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sz="1200" i="1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Catatan</a:t>
            </a:r>
            <a:r>
              <a:rPr lang="en-GB" sz="1200" i="1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:</a:t>
            </a:r>
          </a:p>
          <a:p>
            <a:pPr marL="228600" indent="-228600">
              <a:buFont typeface="+mj-lt"/>
              <a:buAutoNum type="arabicPeriod"/>
              <a:defRPr/>
            </a:pPr>
            <a:r>
              <a:rPr lang="en-GB" sz="1200" i="1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Data </a:t>
            </a:r>
            <a:r>
              <a:rPr lang="en-GB" sz="1200" i="1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tahun</a:t>
            </a:r>
            <a:r>
              <a:rPr lang="en-GB" sz="1200" i="1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 2007-2010 </a:t>
            </a:r>
            <a:r>
              <a:rPr lang="en-GB" sz="1200" i="1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diolah</a:t>
            </a:r>
            <a:r>
              <a:rPr lang="en-GB" sz="1200" i="1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 </a:t>
            </a:r>
            <a:r>
              <a:rPr lang="en-GB" sz="1200" i="1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berdasarkan</a:t>
            </a:r>
            <a:r>
              <a:rPr lang="en-GB" sz="1200" i="1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 </a:t>
            </a:r>
            <a:r>
              <a:rPr lang="en-GB" sz="1200" i="1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buku</a:t>
            </a:r>
            <a:r>
              <a:rPr lang="en-GB" sz="1200" i="1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 “</a:t>
            </a:r>
            <a:r>
              <a:rPr lang="en-GB" sz="1200" i="1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Perkembangan</a:t>
            </a:r>
            <a:r>
              <a:rPr lang="en-GB" sz="1200" i="1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 </a:t>
            </a:r>
            <a:r>
              <a:rPr lang="en-GB" sz="1200" i="1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Beberapa</a:t>
            </a:r>
            <a:r>
              <a:rPr lang="en-GB" sz="1200" i="1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 </a:t>
            </a:r>
            <a:r>
              <a:rPr lang="en-GB" sz="1200" i="1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Indikator</a:t>
            </a:r>
            <a:r>
              <a:rPr lang="en-GB" sz="1200" i="1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 </a:t>
            </a:r>
            <a:r>
              <a:rPr lang="en-GB" sz="1200" i="1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Utama</a:t>
            </a:r>
            <a:r>
              <a:rPr lang="en-GB" sz="1200" i="1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 </a:t>
            </a:r>
            <a:r>
              <a:rPr lang="en-GB" sz="1200" i="1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Sosial</a:t>
            </a:r>
            <a:r>
              <a:rPr lang="en-GB" sz="1200" i="1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- </a:t>
            </a:r>
            <a:r>
              <a:rPr lang="en-GB" sz="1200" i="1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Ekonomi</a:t>
            </a:r>
            <a:r>
              <a:rPr lang="en-GB" sz="1200" i="1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 Indonesia 2009 </a:t>
            </a:r>
            <a:r>
              <a:rPr lang="en-GB" sz="1200" i="1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dan</a:t>
            </a:r>
            <a:r>
              <a:rPr lang="en-GB" sz="1200" i="1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 2010”, BPS</a:t>
            </a:r>
          </a:p>
          <a:p>
            <a:pPr marL="228600" indent="-228600">
              <a:buFont typeface="+mj-lt"/>
              <a:buAutoNum type="arabicPeriod"/>
              <a:defRPr/>
            </a:pPr>
            <a:r>
              <a:rPr lang="en-GB" sz="1200" i="1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Data </a:t>
            </a:r>
            <a:r>
              <a:rPr lang="en-GB" sz="1200" i="1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tahun</a:t>
            </a:r>
            <a:r>
              <a:rPr lang="en-GB" sz="1200" i="1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 2011-2014 </a:t>
            </a:r>
            <a:r>
              <a:rPr lang="en-GB" sz="1200" i="1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diproyeksikan</a:t>
            </a:r>
            <a:r>
              <a:rPr lang="en-GB" sz="1200" i="1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 </a:t>
            </a:r>
            <a:r>
              <a:rPr lang="en-GB" sz="1200" i="1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dengan</a:t>
            </a:r>
            <a:r>
              <a:rPr lang="en-GB" sz="1200" i="1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 </a:t>
            </a:r>
            <a:r>
              <a:rPr lang="en-GB" sz="1200" i="1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asumsi</a:t>
            </a:r>
            <a:r>
              <a:rPr lang="en-GB" sz="1200" i="1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 </a:t>
            </a:r>
            <a:r>
              <a:rPr lang="en-GB" sz="1200" i="1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sasaran</a:t>
            </a:r>
            <a:r>
              <a:rPr lang="en-GB" sz="1200" i="1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 APK </a:t>
            </a:r>
            <a:r>
              <a:rPr lang="en-GB" sz="1200" i="1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tercapai</a:t>
            </a:r>
            <a:r>
              <a:rPr lang="en-GB" sz="1200" i="1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 </a:t>
            </a:r>
          </a:p>
        </p:txBody>
      </p:sp>
      <p:sp>
        <p:nvSpPr>
          <p:cNvPr id="6" name="Freeform 5"/>
          <p:cNvSpPr/>
          <p:nvPr/>
        </p:nvSpPr>
        <p:spPr>
          <a:xfrm>
            <a:off x="1066800" y="1503064"/>
            <a:ext cx="7680960" cy="1463040"/>
          </a:xfrm>
          <a:custGeom>
            <a:avLst/>
            <a:gdLst>
              <a:gd name="connsiteX0" fmla="*/ 0 w 7683500"/>
              <a:gd name="connsiteY0" fmla="*/ 12700 h 1524000"/>
              <a:gd name="connsiteX1" fmla="*/ 7658100 w 7683500"/>
              <a:gd name="connsiteY1" fmla="*/ 0 h 1524000"/>
              <a:gd name="connsiteX2" fmla="*/ 7683500 w 7683500"/>
              <a:gd name="connsiteY2" fmla="*/ 1524000 h 1524000"/>
              <a:gd name="connsiteX3" fmla="*/ 0 w 7683500"/>
              <a:gd name="connsiteY3" fmla="*/ 1054100 h 1524000"/>
              <a:gd name="connsiteX4" fmla="*/ 0 w 7683500"/>
              <a:gd name="connsiteY4" fmla="*/ 12700 h 152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83500" h="1524000">
                <a:moveTo>
                  <a:pt x="0" y="12700"/>
                </a:moveTo>
                <a:lnTo>
                  <a:pt x="7658100" y="0"/>
                </a:lnTo>
                <a:lnTo>
                  <a:pt x="7683500" y="1524000"/>
                </a:lnTo>
                <a:lnTo>
                  <a:pt x="0" y="1054100"/>
                </a:lnTo>
                <a:lnTo>
                  <a:pt x="0" y="12700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  <a:alpha val="36000"/>
            </a:schemeClr>
          </a:solidFill>
          <a:ln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161A528-D7D9-4918-9925-976921EED832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62408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9"/>
          <p:cNvSpPr txBox="1">
            <a:spLocks noChangeArrowheads="1"/>
          </p:cNvSpPr>
          <p:nvPr/>
        </p:nvSpPr>
        <p:spPr bwMode="auto">
          <a:xfrm>
            <a:off x="339872" y="2989775"/>
            <a:ext cx="842889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3600" b="1" dirty="0" smtClean="0">
                <a:solidFill>
                  <a:schemeClr val="accent1">
                    <a:lumMod val="75000"/>
                  </a:schemeClr>
                </a:solidFill>
                <a:latin typeface="Cambria" pitchFamily="18" charset="0"/>
              </a:rPr>
              <a:t>Development of Higher Education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d-ID" sz="3600" b="1" dirty="0">
              <a:solidFill>
                <a:schemeClr val="accent1">
                  <a:lumMod val="75000"/>
                </a:schemeClr>
              </a:solidFill>
              <a:latin typeface="Cambria" pitchFamily="18" charset="0"/>
              <a:cs typeface="+mn-cs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875285" y="4099190"/>
            <a:ext cx="7228743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4141987" y="1219239"/>
            <a:ext cx="65393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id-ID" sz="4800" b="1" dirty="0" smtClean="0">
                <a:solidFill>
                  <a:srgbClr val="F79646">
                    <a:lumMod val="60000"/>
                    <a:lumOff val="40000"/>
                  </a:srgbClr>
                </a:solidFill>
                <a:latin typeface="Arial Rounded MT Bold" pitchFamily="34" charset="0"/>
                <a:cs typeface="Arial" charset="0"/>
              </a:rPr>
              <a:t>A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4106718" y="1219200"/>
            <a:ext cx="725370" cy="823044"/>
          </a:xfrm>
          <a:prstGeom prst="roundRect">
            <a:avLst/>
          </a:prstGeom>
          <a:noFill/>
          <a:ln w="3175">
            <a:solidFill>
              <a:schemeClr val="bg2">
                <a:lumMod val="50000"/>
              </a:schemeClr>
            </a:soli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50CA11-FC21-4D5C-9274-18C90B80A072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93748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6"/>
          <p:cNvSpPr txBox="1">
            <a:spLocks/>
          </p:cNvSpPr>
          <p:nvPr/>
        </p:nvSpPr>
        <p:spPr>
          <a:xfrm>
            <a:off x="533400" y="-24"/>
            <a:ext cx="8610600" cy="908744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en-US" sz="3200" dirty="0" smtClean="0">
                <a:solidFill>
                  <a:srgbClr val="000000"/>
                </a:solidFill>
              </a:rPr>
              <a:t>Gross Enrollment Rate of Higher Education</a:t>
            </a:r>
          </a:p>
        </p:txBody>
      </p:sp>
      <p:sp>
        <p:nvSpPr>
          <p:cNvPr id="9" name="Rectangle 8"/>
          <p:cNvSpPr/>
          <p:nvPr/>
        </p:nvSpPr>
        <p:spPr>
          <a:xfrm>
            <a:off x="1475657" y="5805264"/>
            <a:ext cx="93610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id-ID" sz="1400" dirty="0" smtClean="0">
                <a:solidFill>
                  <a:schemeClr val="bg1"/>
                </a:solidFill>
              </a:rPr>
              <a:t>15.26%</a:t>
            </a:r>
            <a:endParaRPr lang="id-ID" sz="1400" dirty="0">
              <a:solidFill>
                <a:schemeClr val="bg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771800" y="5733256"/>
            <a:ext cx="7232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id-ID" sz="1400" dirty="0" smtClean="0">
                <a:solidFill>
                  <a:schemeClr val="bg1"/>
                </a:solidFill>
              </a:rPr>
              <a:t>16.91%</a:t>
            </a:r>
            <a:endParaRPr lang="id-ID" sz="1400" dirty="0">
              <a:solidFill>
                <a:schemeClr val="bg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292080" y="5661248"/>
            <a:ext cx="7232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id-ID" sz="1400" dirty="0" smtClean="0">
                <a:solidFill>
                  <a:schemeClr val="bg1"/>
                </a:solidFill>
              </a:rPr>
              <a:t>17.75%</a:t>
            </a:r>
            <a:endParaRPr lang="id-ID" sz="1400" dirty="0">
              <a:solidFill>
                <a:schemeClr val="bg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592359" y="5589240"/>
            <a:ext cx="7232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sz="1400" dirty="0" smtClean="0">
                <a:solidFill>
                  <a:schemeClr val="bg1"/>
                </a:solidFill>
              </a:rPr>
              <a:t>18</a:t>
            </a:r>
            <a:r>
              <a:rPr lang="id-ID" sz="1400" dirty="0" smtClean="0">
                <a:solidFill>
                  <a:schemeClr val="bg1"/>
                </a:solidFill>
              </a:rPr>
              <a:t>.</a:t>
            </a:r>
            <a:r>
              <a:rPr lang="en-US" sz="1400" dirty="0" smtClean="0">
                <a:solidFill>
                  <a:schemeClr val="bg1"/>
                </a:solidFill>
              </a:rPr>
              <a:t>36%</a:t>
            </a:r>
            <a:endParaRPr lang="id-ID" sz="1400" dirty="0">
              <a:solidFill>
                <a:schemeClr val="bg1"/>
              </a:solidFill>
            </a:endParaRPr>
          </a:p>
        </p:txBody>
      </p:sp>
      <p:graphicFrame>
        <p:nvGraphicFramePr>
          <p:cNvPr id="14" name="Content Placeholder 1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2369500"/>
              </p:ext>
            </p:extLst>
          </p:nvPr>
        </p:nvGraphicFramePr>
        <p:xfrm>
          <a:off x="-1" y="919050"/>
          <a:ext cx="9144001" cy="39152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3744"/>
                <a:gridCol w="1339371"/>
                <a:gridCol w="1088240"/>
                <a:gridCol w="1088240"/>
                <a:gridCol w="920817"/>
                <a:gridCol w="920817"/>
                <a:gridCol w="1004530"/>
                <a:gridCol w="1088242"/>
              </a:tblGrid>
              <a:tr h="361304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 dirty="0" smtClean="0">
                          <a:solidFill>
                            <a:schemeClr val="bg1"/>
                          </a:solidFill>
                          <a:latin typeface="Arial Narrow" pitchFamily="34" charset="0"/>
                        </a:rPr>
                        <a:t>Components </a:t>
                      </a:r>
                      <a:endParaRPr lang="en-US" sz="1800" b="1" i="0" u="none" strike="noStrike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marL="0" marR="0" marT="0" marB="0" anchor="ctr"/>
                </a:tc>
                <a:tc gridSpan="7"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Year</a:t>
                      </a:r>
                      <a:endParaRPr lang="en-US" sz="18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en-US" sz="1000" b="1" i="0" u="none" strike="noStrike" dirty="0">
                        <a:solidFill>
                          <a:srgbClr val="FFFFFF"/>
                        </a:solidFill>
                        <a:latin typeface="Arial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en-US" sz="1000" b="1" i="0" u="none" strike="noStrike" dirty="0">
                        <a:solidFill>
                          <a:srgbClr val="FFFFFF"/>
                        </a:solidFill>
                        <a:latin typeface="Arial"/>
                      </a:endParaRPr>
                    </a:p>
                  </a:txBody>
                  <a:tcPr marL="0" marR="0" marT="0" marB="0" anchor="ctr"/>
                </a:tc>
              </a:tr>
              <a:tr h="36130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 dirty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2005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 dirty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2006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 dirty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2007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 dirty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2008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 dirty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2009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 dirty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2010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 dirty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2010 *)</a:t>
                      </a:r>
                    </a:p>
                  </a:txBody>
                  <a:tcPr marL="0" marR="0" marT="0" marB="0" anchor="ctr"/>
                </a:tc>
              </a:tr>
              <a:tr h="386051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Age </a:t>
                      </a: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19 - 23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21.190.000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21.184.100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21.174.900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21.171.200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21.170.300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21.184.000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19.844.485</a:t>
                      </a:r>
                    </a:p>
                  </a:txBody>
                  <a:tcPr marL="0" marR="0" marT="0" marB="0" anchor="ctr">
                    <a:solidFill>
                      <a:srgbClr val="FFFF00"/>
                    </a:solidFill>
                  </a:tcPr>
                </a:tc>
              </a:tr>
              <a:tr h="386051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Students 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Arial Narrow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3.868.358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4.285.645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4.375.505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4.501.543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4.657.547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5.226.450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5.226.450</a:t>
                      </a:r>
                    </a:p>
                  </a:txBody>
                  <a:tcPr marL="0" marR="0" marT="0" marB="0" anchor="ctr"/>
                </a:tc>
              </a:tr>
              <a:tr h="361304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Public 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Arial Narrow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805.479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824.693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978.739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965.970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1.011.721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1.030.403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1.030.403</a:t>
                      </a:r>
                    </a:p>
                  </a:txBody>
                  <a:tcPr marL="0" marR="0" marT="0" marB="0" anchor="ctr"/>
                </a:tc>
              </a:tr>
              <a:tr h="361304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Private 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Arial Narrow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2.243.760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2.567.879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2.392.417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2.410.276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2.451.451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2.886.641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2.886.641</a:t>
                      </a:r>
                    </a:p>
                  </a:txBody>
                  <a:tcPr marL="0" marR="0" marT="0" marB="0" anchor="ctr"/>
                </a:tc>
              </a:tr>
              <a:tr h="361304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Special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Arial Narrow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48.493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51.318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47.253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47.253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66.535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92.971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92.971</a:t>
                      </a:r>
                    </a:p>
                  </a:txBody>
                  <a:tcPr marL="0" marR="0" marT="0" marB="0" anchor="ctr"/>
                </a:tc>
              </a:tr>
              <a:tr h="361304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Religious</a:t>
                      </a:r>
                      <a:r>
                        <a:rPr lang="en-US" sz="1600" b="1" i="0" u="none" strike="noStrike" baseline="0" dirty="0" smtClean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 based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Arial Narrow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508.545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518.901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506.247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556.763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503.439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571.336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571.336</a:t>
                      </a:r>
                    </a:p>
                  </a:txBody>
                  <a:tcPr marL="0" marR="0" marT="0" marB="0" anchor="ctr"/>
                </a:tc>
              </a:tr>
              <a:tr h="361304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Open</a:t>
                      </a:r>
                      <a:r>
                        <a:rPr lang="en-US" sz="1600" b="1" i="0" u="none" strike="noStrike" baseline="0" dirty="0" smtClean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 University</a:t>
                      </a:r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 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Arial Narrow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262.081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322.854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450.849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521.281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624.401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645.099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645.099</a:t>
                      </a:r>
                    </a:p>
                  </a:txBody>
                  <a:tcPr marL="0" marR="0" marT="0" marB="0" anchor="ctr"/>
                </a:tc>
              </a:tr>
              <a:tr h="361304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en-US" sz="1800" b="1" i="0" u="none" strike="noStrike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GER(</a:t>
                      </a:r>
                      <a:r>
                        <a:rPr lang="en-US" sz="1800" b="1" i="0" u="none" strike="noStrike" dirty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%) </a:t>
                      </a:r>
                    </a:p>
                  </a:txBody>
                  <a:tcPr marL="0" marR="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b="1" i="0" u="none" strike="noStrike" dirty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18,26%</a:t>
                      </a:r>
                    </a:p>
                  </a:txBody>
                  <a:tcPr marL="0" marR="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b="1" i="0" u="none" strike="noStrike" dirty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20,23%</a:t>
                      </a:r>
                    </a:p>
                  </a:txBody>
                  <a:tcPr marL="0" marR="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b="1" i="0" u="none" strike="noStrike" dirty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20,66%</a:t>
                      </a:r>
                    </a:p>
                  </a:txBody>
                  <a:tcPr marL="0" marR="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b="1" i="0" u="none" strike="noStrike" dirty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21,26%</a:t>
                      </a:r>
                    </a:p>
                  </a:txBody>
                  <a:tcPr marL="0" marR="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b="1" i="0" u="none" strike="noStrike" dirty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22,00%</a:t>
                      </a:r>
                    </a:p>
                  </a:txBody>
                  <a:tcPr marL="0" marR="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b="1" i="0" u="none" strike="noStrike" dirty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24,67%</a:t>
                      </a:r>
                    </a:p>
                  </a:txBody>
                  <a:tcPr marL="0" marR="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b="1" i="0" u="none" strike="noStrike" dirty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26,34%</a:t>
                      </a:r>
                    </a:p>
                  </a:txBody>
                  <a:tcPr marL="0" marR="0" marT="0" marB="0" anchor="ctr"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838200" y="6488668"/>
            <a:ext cx="27317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smtClean="0"/>
              <a:t>*) Population Census, 2010</a:t>
            </a:r>
            <a:endParaRPr lang="en-US" sz="1600" i="1" dirty="0"/>
          </a:p>
        </p:txBody>
      </p:sp>
      <p:graphicFrame>
        <p:nvGraphicFramePr>
          <p:cNvPr id="11" name="Chart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167820589"/>
              </p:ext>
            </p:extLst>
          </p:nvPr>
        </p:nvGraphicFramePr>
        <p:xfrm>
          <a:off x="-1" y="4794115"/>
          <a:ext cx="9144001" cy="16945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9839272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d-ID" sz="3600" dirty="0" smtClean="0"/>
              <a:t>Development of Staff Qualification</a:t>
            </a:r>
            <a:r>
              <a:rPr lang="id-ID" sz="2700" dirty="0" smtClean="0"/>
              <a:t>(2007-2009)</a:t>
            </a:r>
            <a:endParaRPr lang="id-ID" sz="3600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496503277"/>
              </p:ext>
            </p:extLst>
          </p:nvPr>
        </p:nvGraphicFramePr>
        <p:xfrm>
          <a:off x="140678" y="1447800"/>
          <a:ext cx="8762999" cy="2194560"/>
        </p:xfrm>
        <a:graphic>
          <a:graphicData uri="http://schemas.openxmlformats.org/drawingml/2006/table">
            <a:tbl>
              <a:tblPr/>
              <a:tblGrid>
                <a:gridCol w="1447801"/>
                <a:gridCol w="1219200"/>
                <a:gridCol w="1088570"/>
                <a:gridCol w="1251857"/>
                <a:gridCol w="1251857"/>
                <a:gridCol w="1251857"/>
                <a:gridCol w="1251857"/>
              </a:tblGrid>
              <a:tr h="342900">
                <a:tc>
                  <a:txBody>
                    <a:bodyPr/>
                    <a:lstStyle/>
                    <a:p>
                      <a:pPr algn="l" fontAlgn="b"/>
                      <a:r>
                        <a:rPr lang="id-ID" sz="2400" b="1" i="0" u="none" strike="noStrike" dirty="0" smtClean="0">
                          <a:solidFill>
                            <a:srgbClr val="FFFFFF"/>
                          </a:solidFill>
                          <a:latin typeface="Calibri"/>
                        </a:rPr>
                        <a:t>Year</a:t>
                      </a:r>
                      <a:endParaRPr lang="id-ID" sz="2400" b="1" i="0" u="none" strike="noStrike" dirty="0">
                        <a:solidFill>
                          <a:srgbClr val="FFFFFF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7375D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id-ID" sz="2400" b="1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2007</a:t>
                      </a:r>
                    </a:p>
                  </a:txBody>
                  <a:tcPr marL="0" marR="0" marT="0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7375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id-ID" sz="2400" b="1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2008</a:t>
                      </a:r>
                    </a:p>
                  </a:txBody>
                  <a:tcPr marL="0" marR="0" marT="0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7375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id-ID" sz="2400" b="1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2009</a:t>
                      </a:r>
                    </a:p>
                  </a:txBody>
                  <a:tcPr marL="0" marR="0" marT="0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7375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</a:tr>
              <a:tr h="342900">
                <a:tc>
                  <a:txBody>
                    <a:bodyPr/>
                    <a:lstStyle/>
                    <a:p>
                      <a:pPr algn="l" fontAlgn="b"/>
                      <a:r>
                        <a:rPr lang="id-ID" sz="2400" b="1" i="0" u="none" strike="noStrike" dirty="0" smtClean="0">
                          <a:solidFill>
                            <a:srgbClr val="FFFFFF"/>
                          </a:solidFill>
                          <a:latin typeface="Calibri"/>
                        </a:rPr>
                        <a:t>Qualif.</a:t>
                      </a:r>
                      <a:endParaRPr lang="id-ID" sz="2400" b="1" i="0" u="none" strike="noStrike" dirty="0">
                        <a:solidFill>
                          <a:srgbClr val="FFFFFF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7375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400" b="1" i="0" u="none" strike="noStrike" dirty="0" smtClean="0">
                          <a:solidFill>
                            <a:srgbClr val="FFFFFF"/>
                          </a:solidFill>
                          <a:latin typeface="Calibri"/>
                        </a:rPr>
                        <a:t>Public</a:t>
                      </a:r>
                      <a:endParaRPr lang="id-ID" sz="2400" b="1" i="0" u="none" strike="noStrike" dirty="0">
                        <a:solidFill>
                          <a:srgbClr val="FFFFFF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7375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400" b="1" i="0" u="none" strike="noStrike" dirty="0" smtClean="0">
                          <a:solidFill>
                            <a:srgbClr val="FFFFFF"/>
                          </a:solidFill>
                          <a:latin typeface="Calibri"/>
                        </a:rPr>
                        <a:t>Private</a:t>
                      </a:r>
                      <a:endParaRPr lang="id-ID" sz="2400" b="1" i="0" u="none" strike="noStrike" dirty="0">
                        <a:solidFill>
                          <a:srgbClr val="FFFFFF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7375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400" b="1" i="0" u="none" strike="noStrike" dirty="0" smtClean="0">
                          <a:solidFill>
                            <a:srgbClr val="FFFFFF"/>
                          </a:solidFill>
                          <a:latin typeface="Calibri"/>
                        </a:rPr>
                        <a:t>Public</a:t>
                      </a:r>
                      <a:endParaRPr lang="id-ID" sz="2400" b="1" i="0" u="none" strike="noStrike" dirty="0">
                        <a:solidFill>
                          <a:srgbClr val="FFFFFF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7375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400" b="1" i="0" u="none" strike="noStrike" dirty="0" smtClean="0">
                          <a:solidFill>
                            <a:srgbClr val="FFFFFF"/>
                          </a:solidFill>
                          <a:latin typeface="Calibri"/>
                        </a:rPr>
                        <a:t>Private</a:t>
                      </a:r>
                      <a:endParaRPr lang="id-ID" sz="2400" b="1" i="0" u="none" strike="noStrike" dirty="0">
                        <a:solidFill>
                          <a:srgbClr val="FFFFFF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7375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400" b="1" i="0" u="none" strike="noStrike" dirty="0" smtClean="0">
                          <a:solidFill>
                            <a:srgbClr val="FFFFFF"/>
                          </a:solidFill>
                          <a:latin typeface="Calibri"/>
                        </a:rPr>
                        <a:t>Public</a:t>
                      </a:r>
                      <a:endParaRPr lang="id-ID" sz="2400" b="1" i="0" u="none" strike="noStrike" dirty="0">
                        <a:solidFill>
                          <a:srgbClr val="FFFFFF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7375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400" b="1" i="0" u="none" strike="noStrike" dirty="0" smtClean="0">
                          <a:solidFill>
                            <a:srgbClr val="FFFFFF"/>
                          </a:solidFill>
                          <a:latin typeface="Calibri"/>
                        </a:rPr>
                        <a:t>Private</a:t>
                      </a:r>
                      <a:endParaRPr lang="id-ID" sz="2400" b="1" i="0" u="none" strike="noStrike" dirty="0">
                        <a:solidFill>
                          <a:srgbClr val="FFFFFF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7375D"/>
                    </a:solidFill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l" fontAlgn="b"/>
                      <a:r>
                        <a:rPr lang="id-ID" sz="2400" b="0" i="0" u="sng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&lt; </a:t>
                      </a:r>
                      <a:r>
                        <a:rPr lang="id-ID" sz="2400" b="0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S1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538E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400" b="0" i="0" u="none" strike="noStrike" smtClean="0">
                          <a:solidFill>
                            <a:schemeClr val="bg1"/>
                          </a:solidFill>
                          <a:latin typeface="Calibri"/>
                        </a:rPr>
                        <a:t>17.280</a:t>
                      </a:r>
                      <a:endParaRPr lang="id-ID" sz="2400" b="0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538E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400" b="0" i="0" u="none" strike="noStrike" smtClean="0">
                          <a:solidFill>
                            <a:schemeClr val="bg1"/>
                          </a:solidFill>
                          <a:latin typeface="Calibri"/>
                        </a:rPr>
                        <a:t>58.419</a:t>
                      </a:r>
                      <a:endParaRPr lang="id-ID" sz="2400" b="0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538E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400" b="0" i="0" u="none" strike="noStrike" smtClean="0">
                          <a:solidFill>
                            <a:schemeClr val="bg1"/>
                          </a:solidFill>
                          <a:latin typeface="Calibri"/>
                        </a:rPr>
                        <a:t>16.102</a:t>
                      </a:r>
                      <a:endParaRPr lang="id-ID" sz="2400" b="0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538E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400" b="0" i="0" u="none" strike="noStrike" smtClean="0">
                          <a:solidFill>
                            <a:schemeClr val="bg1"/>
                          </a:solidFill>
                          <a:latin typeface="Calibri"/>
                        </a:rPr>
                        <a:t>58.226</a:t>
                      </a:r>
                      <a:endParaRPr lang="id-ID" sz="2400" b="0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538E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400" b="0" i="0" u="none" strike="noStrike" smtClean="0">
                          <a:solidFill>
                            <a:schemeClr val="bg1"/>
                          </a:solidFill>
                          <a:latin typeface="Calibri"/>
                        </a:rPr>
                        <a:t>14.907</a:t>
                      </a:r>
                      <a:endParaRPr lang="id-ID" sz="2400" b="0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538E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400" b="0" i="0" u="none" strike="noStrike" smtClean="0">
                          <a:solidFill>
                            <a:schemeClr val="bg1"/>
                          </a:solidFill>
                          <a:latin typeface="Calibri"/>
                        </a:rPr>
                        <a:t>54.863</a:t>
                      </a:r>
                      <a:endParaRPr lang="id-ID" sz="2400" b="0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538ED5"/>
                    </a:solidFill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l" fontAlgn="b"/>
                      <a:r>
                        <a:rPr lang="id-ID" sz="2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400" b="0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35.900</a:t>
                      </a:r>
                      <a:endParaRPr lang="id-ID" sz="2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400" b="0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30.984</a:t>
                      </a:r>
                      <a:endParaRPr lang="id-ID" sz="2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400" b="0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37.365</a:t>
                      </a:r>
                      <a:endParaRPr lang="id-ID" sz="2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400" b="0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31.159</a:t>
                      </a:r>
                      <a:endParaRPr lang="id-ID" sz="2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400" b="0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38.281</a:t>
                      </a:r>
                      <a:endParaRPr lang="id-ID" sz="2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400" b="0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38.174</a:t>
                      </a:r>
                      <a:endParaRPr lang="id-ID" sz="2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l" fontAlgn="b"/>
                      <a:r>
                        <a:rPr lang="id-ID" sz="2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38E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400" b="0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8.133</a:t>
                      </a:r>
                      <a:endParaRPr lang="id-ID" sz="2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38E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400" b="0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2.646</a:t>
                      </a:r>
                      <a:endParaRPr lang="id-ID" sz="2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38E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400" b="0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9.396</a:t>
                      </a:r>
                      <a:endParaRPr lang="id-ID" sz="2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38E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400" b="0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2.764</a:t>
                      </a:r>
                      <a:endParaRPr lang="id-ID" sz="2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38E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400" b="0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10.167</a:t>
                      </a:r>
                      <a:endParaRPr lang="id-ID" sz="2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38E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3.268</a:t>
                      </a:r>
                      <a:endParaRPr lang="id-ID" sz="2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38ED5"/>
                    </a:solidFill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l" fontAlgn="b"/>
                      <a:r>
                        <a:rPr lang="id-ID" sz="2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Total</a:t>
                      </a:r>
                      <a:endParaRPr lang="id-ID" sz="2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d-ID" sz="2400" smtClean="0"/>
                        <a:t>61.313</a:t>
                      </a:r>
                      <a:endParaRPr lang="id-ID" sz="2400" dirty="0"/>
                    </a:p>
                  </a:txBody>
                  <a:tcPr marL="0" marR="0" marT="0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d-ID" sz="2400" smtClean="0"/>
                        <a:t>92.049</a:t>
                      </a:r>
                      <a:endParaRPr lang="id-ID" sz="2400" dirty="0"/>
                    </a:p>
                  </a:txBody>
                  <a:tcPr marL="0" marR="0" marT="0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d-ID" sz="2400" smtClean="0"/>
                        <a:t>62.863</a:t>
                      </a:r>
                      <a:endParaRPr lang="id-ID" sz="2400" dirty="0"/>
                    </a:p>
                  </a:txBody>
                  <a:tcPr marL="0" marR="0" marT="0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d-ID" sz="2400" smtClean="0"/>
                        <a:t>92.149</a:t>
                      </a:r>
                      <a:endParaRPr lang="id-ID" sz="2400" dirty="0"/>
                    </a:p>
                  </a:txBody>
                  <a:tcPr marL="0" marR="0" marT="0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d-ID" sz="2400" smtClean="0"/>
                        <a:t>63.355</a:t>
                      </a:r>
                      <a:endParaRPr lang="id-ID" sz="2400" dirty="0"/>
                    </a:p>
                  </a:txBody>
                  <a:tcPr marL="0" marR="0" marT="0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d-ID" sz="2400" dirty="0" smtClean="0"/>
                        <a:t>96.305</a:t>
                      </a:r>
                      <a:endParaRPr lang="id-ID" sz="2400" dirty="0"/>
                    </a:p>
                  </a:txBody>
                  <a:tcPr marL="0" marR="0" marT="0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703850401"/>
              </p:ext>
            </p:extLst>
          </p:nvPr>
        </p:nvGraphicFramePr>
        <p:xfrm>
          <a:off x="140677" y="3886200"/>
          <a:ext cx="8721969" cy="2406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1130127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9"/>
          <p:cNvSpPr txBox="1">
            <a:spLocks noChangeArrowheads="1"/>
          </p:cNvSpPr>
          <p:nvPr/>
        </p:nvSpPr>
        <p:spPr bwMode="auto">
          <a:xfrm>
            <a:off x="339872" y="2989775"/>
            <a:ext cx="842889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3600" b="1" dirty="0" smtClean="0">
                <a:solidFill>
                  <a:schemeClr val="accent1">
                    <a:lumMod val="75000"/>
                  </a:schemeClr>
                </a:solidFill>
                <a:latin typeface="Cambria" pitchFamily="18" charset="0"/>
              </a:rPr>
              <a:t>Roles of HE &amp; Policy on HE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d-ID" sz="3600" b="1" dirty="0">
              <a:solidFill>
                <a:schemeClr val="accent1">
                  <a:lumMod val="75000"/>
                </a:schemeClr>
              </a:solidFill>
              <a:latin typeface="Cambria" pitchFamily="18" charset="0"/>
              <a:cs typeface="+mn-cs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875285" y="4099190"/>
            <a:ext cx="7228743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4141987" y="1219239"/>
            <a:ext cx="65393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id-ID" sz="4800" b="1" dirty="0" smtClean="0">
                <a:solidFill>
                  <a:srgbClr val="F79646">
                    <a:lumMod val="60000"/>
                    <a:lumOff val="40000"/>
                  </a:srgbClr>
                </a:solidFill>
                <a:latin typeface="Arial Rounded MT Bold" pitchFamily="34" charset="0"/>
                <a:cs typeface="Arial" charset="0"/>
              </a:rPr>
              <a:t>C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4106718" y="1219200"/>
            <a:ext cx="725370" cy="823044"/>
          </a:xfrm>
          <a:prstGeom prst="roundRect">
            <a:avLst/>
          </a:prstGeom>
          <a:noFill/>
          <a:ln w="3175">
            <a:solidFill>
              <a:schemeClr val="bg2">
                <a:lumMod val="50000"/>
              </a:schemeClr>
            </a:soli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50CA11-FC21-4D5C-9274-18C90B80A072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61815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xmlns="" val="4202444549"/>
              </p:ext>
            </p:extLst>
          </p:nvPr>
        </p:nvGraphicFramePr>
        <p:xfrm>
          <a:off x="71406" y="857232"/>
          <a:ext cx="9001156" cy="58579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714380"/>
          </a:xfrm>
          <a:solidFill>
            <a:srgbClr val="558ED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T</a:t>
            </a:r>
            <a:r>
              <a:rPr lang="id-ID" dirty="0" smtClean="0">
                <a:solidFill>
                  <a:schemeClr val="bg1"/>
                </a:solidFill>
              </a:rPr>
              <a:t>he Roles of Higher Education</a:t>
            </a:r>
            <a:endParaRPr lang="id-ID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683161" y="4101085"/>
            <a:ext cx="13773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2000" b="1" dirty="0" smtClean="0">
                <a:solidFill>
                  <a:srgbClr val="FF0000"/>
                </a:solidFill>
              </a:rPr>
              <a:t>Teaching &amp;</a:t>
            </a:r>
            <a:br>
              <a:rPr lang="id-ID" sz="2000" b="1" dirty="0" smtClean="0">
                <a:solidFill>
                  <a:srgbClr val="FF0000"/>
                </a:solidFill>
              </a:rPr>
            </a:br>
            <a:r>
              <a:rPr lang="id-ID" sz="2000" b="1" dirty="0" smtClean="0">
                <a:solidFill>
                  <a:srgbClr val="FF0000"/>
                </a:solidFill>
              </a:rPr>
              <a:t>Learning</a:t>
            </a:r>
            <a:endParaRPr lang="id-ID" sz="20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39986" y="2285992"/>
            <a:ext cx="28931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2000" b="1" dirty="0" smtClean="0">
                <a:solidFill>
                  <a:srgbClr val="FF0000"/>
                </a:solidFill>
              </a:rPr>
              <a:t>Research &amp; Development</a:t>
            </a:r>
            <a:endParaRPr lang="id-ID" sz="20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29058" y="4714884"/>
            <a:ext cx="13820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2000" b="1" dirty="0" smtClean="0">
                <a:solidFill>
                  <a:srgbClr val="FF0000"/>
                </a:solidFill>
              </a:rPr>
              <a:t>Publication</a:t>
            </a:r>
            <a:endParaRPr lang="id-ID" sz="20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40318" y="2696618"/>
            <a:ext cx="213544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2000" b="1" dirty="0" smtClean="0">
                <a:solidFill>
                  <a:srgbClr val="FF0000"/>
                </a:solidFill>
              </a:rPr>
              <a:t>Interaction with</a:t>
            </a:r>
            <a:br>
              <a:rPr lang="id-ID" sz="2000" b="1" dirty="0" smtClean="0">
                <a:solidFill>
                  <a:srgbClr val="FF0000"/>
                </a:solidFill>
              </a:rPr>
            </a:br>
            <a:r>
              <a:rPr lang="id-ID" sz="2000" b="1" dirty="0" smtClean="0">
                <a:solidFill>
                  <a:srgbClr val="FF0000"/>
                </a:solidFill>
              </a:rPr>
              <a:t>Industry &amp; Society</a:t>
            </a:r>
            <a:endParaRPr lang="id-ID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24941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642942"/>
          </a:xfrm>
          <a:solidFill>
            <a:schemeClr val="accent6">
              <a:lumMod val="50000"/>
            </a:schemeClr>
          </a:solidFill>
        </p:spPr>
        <p:txBody>
          <a:bodyPr>
            <a:normAutofit fontScale="90000"/>
          </a:bodyPr>
          <a:lstStyle/>
          <a:p>
            <a:pPr eaLnBrk="1" hangingPunct="1"/>
            <a:r>
              <a:rPr lang="id-ID" sz="3600" dirty="0" smtClean="0">
                <a:solidFill>
                  <a:schemeClr val="bg1"/>
                </a:solidFill>
              </a:rPr>
              <a:t>Framework of Supply-Demand Harmonization</a:t>
            </a:r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-11111" y="1169988"/>
            <a:ext cx="9142413" cy="4691452"/>
            <a:chOff x="-10858" y="1071546"/>
            <a:chExt cx="9142874" cy="4691078"/>
          </a:xfrm>
        </p:grpSpPr>
        <p:pic>
          <p:nvPicPr>
            <p:cNvPr id="14340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860054" y="1714488"/>
              <a:ext cx="4271962" cy="33675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41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10858" y="1726934"/>
              <a:ext cx="4082792" cy="33575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342" name="TextBox 13"/>
            <p:cNvSpPr txBox="1">
              <a:spLocks noChangeArrowheads="1"/>
            </p:cNvSpPr>
            <p:nvPr/>
          </p:nvSpPr>
          <p:spPr bwMode="auto">
            <a:xfrm>
              <a:off x="642910" y="1785926"/>
              <a:ext cx="1714512" cy="338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d-ID" sz="1600" b="1" i="1" dirty="0" smtClean="0">
                  <a:solidFill>
                    <a:srgbClr val="FF0000"/>
                  </a:solidFill>
                  <a:latin typeface="Gill Sans MT" pitchFamily="34" charset="0"/>
                </a:rPr>
                <a:t>(</a:t>
              </a:r>
              <a:r>
                <a:rPr lang="id-ID" sz="1600" b="1" i="1" dirty="0">
                  <a:solidFill>
                    <a:srgbClr val="FF0000"/>
                  </a:solidFill>
                  <a:latin typeface="Gill Sans MT" pitchFamily="34" charset="0"/>
                </a:rPr>
                <a:t>Supply Side</a:t>
              </a:r>
              <a:r>
                <a:rPr lang="id-ID" sz="1600" b="1" dirty="0">
                  <a:solidFill>
                    <a:srgbClr val="FF0000"/>
                  </a:solidFill>
                  <a:latin typeface="Gill Sans MT" pitchFamily="34" charset="0"/>
                </a:rPr>
                <a:t>)</a:t>
              </a:r>
            </a:p>
          </p:txBody>
        </p:sp>
        <p:sp>
          <p:nvSpPr>
            <p:cNvPr id="14343" name="TextBox 14"/>
            <p:cNvSpPr txBox="1">
              <a:spLocks noChangeArrowheads="1"/>
            </p:cNvSpPr>
            <p:nvPr/>
          </p:nvSpPr>
          <p:spPr bwMode="auto">
            <a:xfrm>
              <a:off x="6643702" y="1785926"/>
              <a:ext cx="2071702" cy="338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d-ID" sz="1600" b="1" dirty="0" smtClean="0">
                  <a:solidFill>
                    <a:srgbClr val="FF0000"/>
                  </a:solidFill>
                  <a:latin typeface="Gill Sans MT" pitchFamily="34" charset="0"/>
                </a:rPr>
                <a:t>(</a:t>
              </a:r>
              <a:r>
                <a:rPr lang="id-ID" sz="1600" b="1" i="1" dirty="0">
                  <a:solidFill>
                    <a:srgbClr val="FF0000"/>
                  </a:solidFill>
                  <a:latin typeface="Gill Sans MT" pitchFamily="34" charset="0"/>
                </a:rPr>
                <a:t>Demand Side</a:t>
              </a:r>
              <a:r>
                <a:rPr lang="id-ID" sz="1600" b="1" dirty="0">
                  <a:solidFill>
                    <a:srgbClr val="FF0000"/>
                  </a:solidFill>
                  <a:latin typeface="Gill Sans MT" pitchFamily="34" charset="0"/>
                </a:rPr>
                <a:t>)</a:t>
              </a:r>
            </a:p>
          </p:txBody>
        </p:sp>
        <p:sp>
          <p:nvSpPr>
            <p:cNvPr id="14344" name="TextBox 15"/>
            <p:cNvSpPr txBox="1">
              <a:spLocks noChangeArrowheads="1"/>
            </p:cNvSpPr>
            <p:nvPr/>
          </p:nvSpPr>
          <p:spPr bwMode="auto">
            <a:xfrm>
              <a:off x="214548" y="4500570"/>
              <a:ext cx="2428895" cy="6462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id-ID" dirty="0" smtClean="0">
                  <a:latin typeface="Gill Sans MT" pitchFamily="34" charset="0"/>
                </a:rPr>
                <a:t>MoNE/MoRA, other Ministries</a:t>
              </a:r>
              <a:endParaRPr lang="id-ID" dirty="0">
                <a:latin typeface="Gill Sans MT" pitchFamily="34" charset="0"/>
              </a:endParaRPr>
            </a:p>
          </p:txBody>
        </p:sp>
        <p:sp>
          <p:nvSpPr>
            <p:cNvPr id="14345" name="TextBox 16"/>
            <p:cNvSpPr txBox="1">
              <a:spLocks noChangeArrowheads="1"/>
            </p:cNvSpPr>
            <p:nvPr/>
          </p:nvSpPr>
          <p:spPr bwMode="auto">
            <a:xfrm>
              <a:off x="6429968" y="4559866"/>
              <a:ext cx="2285436" cy="6462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id-ID" dirty="0" smtClean="0">
                  <a:latin typeface="Gill Sans MT" pitchFamily="34" charset="0"/>
                </a:rPr>
                <a:t>Industry &amp; Business Sectors as Users</a:t>
              </a:r>
              <a:endParaRPr lang="id-ID" dirty="0">
                <a:latin typeface="Gill Sans MT" pitchFamily="34" charset="0"/>
              </a:endParaRPr>
            </a:p>
          </p:txBody>
        </p:sp>
        <p:pic>
          <p:nvPicPr>
            <p:cNvPr id="14347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071934" y="1071546"/>
              <a:ext cx="785818" cy="4691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2" name="TextBox 11"/>
          <p:cNvSpPr txBox="1"/>
          <p:nvPr/>
        </p:nvSpPr>
        <p:spPr>
          <a:xfrm>
            <a:off x="729887" y="6000772"/>
            <a:ext cx="803522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2400" b="1" dirty="0" smtClean="0">
                <a:solidFill>
                  <a:srgbClr val="C00000"/>
                </a:solidFill>
              </a:rPr>
              <a:t>Dimension of Harmonization: Quantity, Q</a:t>
            </a:r>
            <a:r>
              <a:rPr lang="en-US" sz="2400" b="1" dirty="0" smtClean="0">
                <a:solidFill>
                  <a:srgbClr val="C00000"/>
                </a:solidFill>
              </a:rPr>
              <a:t>u</a:t>
            </a:r>
            <a:r>
              <a:rPr lang="id-ID" sz="2400" b="1" dirty="0" smtClean="0">
                <a:solidFill>
                  <a:srgbClr val="C00000"/>
                </a:solidFill>
              </a:rPr>
              <a:t>ality/Competence, </a:t>
            </a:r>
            <a:br>
              <a:rPr lang="id-ID" sz="2400" b="1" dirty="0" smtClean="0">
                <a:solidFill>
                  <a:srgbClr val="C00000"/>
                </a:solidFill>
              </a:rPr>
            </a:br>
            <a:r>
              <a:rPr lang="id-ID" sz="2400" b="1" dirty="0" smtClean="0">
                <a:solidFill>
                  <a:srgbClr val="C00000"/>
                </a:solidFill>
              </a:rPr>
              <a:t>                                                        Location, Time</a:t>
            </a:r>
            <a:endParaRPr lang="id-ID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914835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-29052"/>
            <a:ext cx="9144000" cy="642942"/>
          </a:xfr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id-ID" sz="3200" dirty="0" smtClean="0">
                <a:solidFill>
                  <a:schemeClr val="accent6">
                    <a:lumMod val="75000"/>
                  </a:schemeClr>
                </a:solidFill>
              </a:rPr>
              <a:t>Mengapa Bidang Ilmu Sains &amp; Teknik?</a:t>
            </a:r>
            <a:endParaRPr lang="id-ID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97828" y="714356"/>
            <a:ext cx="8858280" cy="5378940"/>
          </a:xfrm>
          <a:noFill/>
          <a:ln>
            <a:solidFill>
              <a:schemeClr val="accent5">
                <a:lumMod val="75000"/>
              </a:schemeClr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 fontScale="77500" lnSpcReduction="20000"/>
          </a:bodyPr>
          <a:lstStyle/>
          <a:p>
            <a:r>
              <a:rPr lang="id-ID" dirty="0" smtClean="0">
                <a:solidFill>
                  <a:srgbClr val="0070C0"/>
                </a:solidFill>
                <a:latin typeface="+mj-lt"/>
              </a:rPr>
              <a:t>Mendukung pelaksanaan MP3EI</a:t>
            </a:r>
          </a:p>
          <a:p>
            <a:r>
              <a:rPr lang="id-ID" dirty="0" smtClean="0">
                <a:solidFill>
                  <a:srgbClr val="0070C0"/>
                </a:solidFill>
                <a:latin typeface="+mj-lt"/>
              </a:rPr>
              <a:t>Indonesia kekurangan tenaga ahli bidang sains dan teknik</a:t>
            </a:r>
          </a:p>
          <a:p>
            <a:r>
              <a:rPr lang="id-ID" dirty="0" smtClean="0">
                <a:solidFill>
                  <a:srgbClr val="0070C0"/>
                </a:solidFill>
                <a:latin typeface="+mj-lt"/>
              </a:rPr>
              <a:t>Peningkatan nilai tambah terhadap sumber daya alam memerlukan penguasaan sains (ilmu pengetahuan alam) dan teknik untuk menghasilkan inovasi produk dan inovasi proses</a:t>
            </a:r>
          </a:p>
          <a:p>
            <a:r>
              <a:rPr lang="id-ID" dirty="0" smtClean="0">
                <a:solidFill>
                  <a:srgbClr val="0070C0"/>
                </a:solidFill>
                <a:latin typeface="+mj-lt"/>
              </a:rPr>
              <a:t>Perpanjangan rantai pasok suatu industri membutuhkan penguasaan sains (ilmu pengetahuan alam)</a:t>
            </a:r>
          </a:p>
          <a:p>
            <a:r>
              <a:rPr lang="id-ID" dirty="0" smtClean="0">
                <a:solidFill>
                  <a:srgbClr val="0070C0"/>
                </a:solidFill>
                <a:latin typeface="+mj-lt"/>
              </a:rPr>
              <a:t>Sains &amp; teknik sangat diperlukan sebagai </a:t>
            </a:r>
            <a:r>
              <a:rPr lang="id-ID" i="1" dirty="0" smtClean="0">
                <a:solidFill>
                  <a:srgbClr val="0070C0"/>
                </a:solidFill>
                <a:latin typeface="+mj-lt"/>
              </a:rPr>
              <a:t>driver</a:t>
            </a:r>
            <a:r>
              <a:rPr lang="id-ID" dirty="0" smtClean="0">
                <a:solidFill>
                  <a:srgbClr val="0070C0"/>
                </a:solidFill>
                <a:latin typeface="+mj-lt"/>
              </a:rPr>
              <a:t> dan </a:t>
            </a:r>
            <a:r>
              <a:rPr lang="id-ID" i="1" dirty="0" smtClean="0">
                <a:solidFill>
                  <a:srgbClr val="0070C0"/>
                </a:solidFill>
                <a:latin typeface="+mj-lt"/>
              </a:rPr>
              <a:t>enabler </a:t>
            </a:r>
            <a:r>
              <a:rPr lang="id-ID" dirty="0" smtClean="0">
                <a:solidFill>
                  <a:srgbClr val="0070C0"/>
                </a:solidFill>
                <a:latin typeface="+mj-lt"/>
              </a:rPr>
              <a:t>pengembangan industri </a:t>
            </a:r>
          </a:p>
          <a:p>
            <a:r>
              <a:rPr lang="id-ID" dirty="0" smtClean="0">
                <a:solidFill>
                  <a:srgbClr val="0070C0"/>
                </a:solidFill>
                <a:latin typeface="+mj-lt"/>
              </a:rPr>
              <a:t>Untuk menghasilkan PDB yang tinggi diperlukan pengembangan jasa berteknologi tinggi, yang memiliki nilai tambah sangat tinggi</a:t>
            </a:r>
          </a:p>
          <a:p>
            <a:r>
              <a:rPr lang="id-ID" dirty="0" smtClean="0">
                <a:solidFill>
                  <a:srgbClr val="0070C0"/>
                </a:solidFill>
                <a:latin typeface="+mj-lt"/>
              </a:rPr>
              <a:t>Indonesia masih tertinggal dalam </a:t>
            </a:r>
            <a:r>
              <a:rPr lang="id-ID" i="1" dirty="0" smtClean="0">
                <a:solidFill>
                  <a:srgbClr val="0070C0"/>
                </a:solidFill>
                <a:latin typeface="+mj-lt"/>
              </a:rPr>
              <a:t>knowledge economy</a:t>
            </a:r>
            <a:r>
              <a:rPr lang="id-ID" dirty="0" smtClean="0">
                <a:solidFill>
                  <a:srgbClr val="0070C0"/>
                </a:solidFill>
                <a:latin typeface="+mj-lt"/>
              </a:rPr>
              <a:t>, yang sangat besar kontribusinya terhadap PDB di masa-masa mendatang  </a:t>
            </a:r>
          </a:p>
          <a:p>
            <a:r>
              <a:rPr lang="id-ID" dirty="0" smtClean="0">
                <a:solidFill>
                  <a:srgbClr val="0070C0"/>
                </a:solidFill>
                <a:latin typeface="+mj-lt"/>
              </a:rPr>
              <a:t>Sektor manufaktur, baik teknologi tinggi maupun bukan, masih memberikan nilai tambah yang tinggi sehingga diperlukan untuk peningkatan PDB</a:t>
            </a:r>
            <a:endParaRPr lang="id-ID" dirty="0">
              <a:solidFill>
                <a:srgbClr val="0070C0"/>
              </a:solidFill>
              <a:latin typeface="+mj-lt"/>
            </a:endParaRPr>
          </a:p>
          <a:p>
            <a:r>
              <a:rPr lang="id-ID" dirty="0" smtClean="0">
                <a:solidFill>
                  <a:srgbClr val="0070C0"/>
                </a:solidFill>
                <a:latin typeface="+mj-lt"/>
              </a:rPr>
              <a:t>Sektor dengan nilai tambah tinggi masih didominasi sektor-sektor yang terkait erat dengan sains dan teknik</a:t>
            </a:r>
          </a:p>
        </p:txBody>
      </p:sp>
      <p:sp>
        <p:nvSpPr>
          <p:cNvPr id="5" name="Up Arrow 4"/>
          <p:cNvSpPr/>
          <p:nvPr/>
        </p:nvSpPr>
        <p:spPr>
          <a:xfrm rot="10800000">
            <a:off x="4143373" y="5880693"/>
            <a:ext cx="857256" cy="428627"/>
          </a:xfrm>
          <a:prstGeom prst="upArrow">
            <a:avLst/>
          </a:prstGeom>
          <a:solidFill>
            <a:srgbClr val="FFC0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" name="Rectangle 5"/>
          <p:cNvSpPr/>
          <p:nvPr/>
        </p:nvSpPr>
        <p:spPr>
          <a:xfrm>
            <a:off x="0" y="6143644"/>
            <a:ext cx="9144000" cy="642942"/>
          </a:xfrm>
          <a:prstGeom prst="rect">
            <a:avLst/>
          </a:prstGeom>
          <a:noFill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3200" dirty="0" smtClean="0">
                <a:solidFill>
                  <a:srgbClr val="C00000"/>
                </a:solidFill>
              </a:rPr>
              <a:t>Perlu Pengembangan Pendidikan Tinggi Sains &amp; Teknik</a:t>
            </a:r>
            <a:endParaRPr lang="id-ID" sz="32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42845" y="4786324"/>
          <a:ext cx="8858311" cy="1928825"/>
        </p:xfrm>
        <a:graphic>
          <a:graphicData uri="http://schemas.openxmlformats.org/drawingml/2006/table">
            <a:tbl>
              <a:tblPr/>
              <a:tblGrid>
                <a:gridCol w="613268"/>
                <a:gridCol w="1372216"/>
                <a:gridCol w="1069107"/>
                <a:gridCol w="1374565"/>
                <a:gridCol w="992742"/>
                <a:gridCol w="1145471"/>
                <a:gridCol w="992742"/>
                <a:gridCol w="1298200"/>
              </a:tblGrid>
              <a:tr h="385765">
                <a:tc rowSpan="2">
                  <a:txBody>
                    <a:bodyPr/>
                    <a:lstStyle/>
                    <a:p>
                      <a:pPr algn="ctr" rtl="0" fontAlgn="t"/>
                      <a:r>
                        <a:rPr lang="id-ID" sz="2000" b="1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No </a:t>
                      </a:r>
                    </a:p>
                    <a:p>
                      <a:pPr algn="ctr" fontAlgn="t"/>
                      <a:r>
                        <a:rPr lang="id-ID" sz="2000" b="1" i="0" u="none" strike="noStrike" dirty="0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accent5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t"/>
                      <a:r>
                        <a:rPr lang="id-ID" sz="2000" b="1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Tahun </a:t>
                      </a:r>
                    </a:p>
                    <a:p>
                      <a:pPr algn="ctr" fontAlgn="t"/>
                      <a:r>
                        <a:rPr lang="id-ID" sz="2000" b="1" i="0" u="none" strike="noStrike" dirty="0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accent5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t"/>
                      <a:r>
                        <a:rPr lang="id-ID" sz="2000" b="1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Teknik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accent5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t"/>
                      <a:r>
                        <a:rPr lang="id-ID" sz="2000" b="1" i="0" u="none" strike="noStrike">
                          <a:solidFill>
                            <a:schemeClr val="bg1"/>
                          </a:solidFill>
                          <a:latin typeface="Calibri"/>
                        </a:rPr>
                        <a:t>Pertanian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accent5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t"/>
                      <a:r>
                        <a:rPr lang="id-ID" sz="2000" b="1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Sains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accent5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</a:tr>
              <a:tr h="385765">
                <a:tc vMerge="1">
                  <a:txBody>
                    <a:bodyPr/>
                    <a:lstStyle/>
                    <a:p>
                      <a:pPr algn="l" fontAlgn="t"/>
                      <a:endParaRPr lang="id-ID" sz="2000" b="1" i="0" u="none" strike="noStrike" dirty="0">
                        <a:solidFill>
                          <a:srgbClr val="0070C0"/>
                        </a:solidFill>
                        <a:latin typeface="Calibri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t"/>
                      <a:endParaRPr lang="id-ID" sz="2000" b="1" i="0" u="none" strike="noStrike" dirty="0">
                        <a:solidFill>
                          <a:srgbClr val="0070C0"/>
                        </a:solidFill>
                        <a:latin typeface="Calibri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id-ID" sz="2000" b="1" i="0" u="none" strike="noStrike" smtClean="0">
                          <a:solidFill>
                            <a:schemeClr val="bg1"/>
                          </a:solidFill>
                          <a:latin typeface="Calibri"/>
                        </a:rPr>
                        <a:t>% </a:t>
                      </a:r>
                      <a:endParaRPr lang="id-ID" sz="2000" b="1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id-ID" sz="2000" b="1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Mhs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id-ID" sz="2000" b="1" i="0" u="none" strike="noStrike" smtClean="0">
                          <a:solidFill>
                            <a:schemeClr val="bg1"/>
                          </a:solidFill>
                          <a:latin typeface="Calibri"/>
                        </a:rPr>
                        <a:t>%</a:t>
                      </a:r>
                      <a:endParaRPr lang="id-ID" sz="2000" b="1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id-ID" sz="2000" b="1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Mhs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id-ID" sz="2000" b="1" i="0" u="none" strike="noStrike" smtClean="0">
                          <a:solidFill>
                            <a:schemeClr val="bg1"/>
                          </a:solidFill>
                          <a:latin typeface="Calibri"/>
                        </a:rPr>
                        <a:t>%</a:t>
                      </a:r>
                      <a:endParaRPr lang="id-ID" sz="2000" b="1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id-ID" sz="2000" b="1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Mhs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385765">
                <a:tc>
                  <a:txBody>
                    <a:bodyPr/>
                    <a:lstStyle/>
                    <a:p>
                      <a:pPr algn="ctr" rtl="0" fontAlgn="t"/>
                      <a:r>
                        <a:rPr lang="id-ID" sz="2000" b="1" i="0" u="none" strike="noStrike" dirty="0">
                          <a:solidFill>
                            <a:srgbClr val="0070C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dirty="0" smtClean="0">
                          <a:solidFill>
                            <a:srgbClr val="0070C0"/>
                          </a:solidFill>
                          <a:latin typeface="Calibri"/>
                        </a:rPr>
                        <a:t>20</a:t>
                      </a:r>
                      <a:r>
                        <a:rPr lang="id-ID" sz="2000" b="1" i="0" u="none" strike="noStrike" dirty="0" smtClean="0">
                          <a:solidFill>
                            <a:srgbClr val="0070C0"/>
                          </a:solidFill>
                          <a:latin typeface="Calibri"/>
                        </a:rPr>
                        <a:t>10</a:t>
                      </a:r>
                      <a:endParaRPr lang="en-US" sz="2000" b="1" i="0" u="none" strike="noStrike" dirty="0">
                        <a:solidFill>
                          <a:srgbClr val="0070C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dirty="0">
                          <a:solidFill>
                            <a:srgbClr val="0070C0"/>
                          </a:solidFill>
                          <a:latin typeface="Calibri"/>
                        </a:rPr>
                        <a:t>11,56%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>
                          <a:solidFill>
                            <a:srgbClr val="0070C0"/>
                          </a:solidFill>
                          <a:latin typeface="Calibri"/>
                        </a:rPr>
                        <a:t>603.649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solidFill>
                            <a:srgbClr val="0070C0"/>
                          </a:solidFill>
                          <a:latin typeface="Calibri"/>
                        </a:rPr>
                        <a:t>3,32%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>
                          <a:solidFill>
                            <a:srgbClr val="0070C0"/>
                          </a:solidFill>
                          <a:latin typeface="Calibri"/>
                        </a:rPr>
                        <a:t>173.366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rgbClr val="0070C0"/>
                          </a:solidFill>
                          <a:latin typeface="Calibri"/>
                        </a:rPr>
                        <a:t>3,67%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dirty="0">
                          <a:solidFill>
                            <a:srgbClr val="0070C0"/>
                          </a:solidFill>
                          <a:latin typeface="Calibri"/>
                        </a:rPr>
                        <a:t>191.643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FFFF"/>
                    </a:solidFill>
                  </a:tcPr>
                </a:tc>
              </a:tr>
              <a:tr h="385765">
                <a:tc>
                  <a:txBody>
                    <a:bodyPr/>
                    <a:lstStyle/>
                    <a:p>
                      <a:pPr algn="ctr" rtl="0" fontAlgn="t"/>
                      <a:r>
                        <a:rPr lang="id-ID" sz="2000" b="1" i="0" u="none" strike="noStrike" dirty="0">
                          <a:solidFill>
                            <a:srgbClr val="0070C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dirty="0" smtClean="0">
                          <a:solidFill>
                            <a:srgbClr val="0070C0"/>
                          </a:solidFill>
                          <a:latin typeface="Calibri"/>
                        </a:rPr>
                        <a:t>20</a:t>
                      </a:r>
                      <a:r>
                        <a:rPr lang="id-ID" sz="2000" b="1" i="0" u="none" strike="noStrike" dirty="0" smtClean="0">
                          <a:solidFill>
                            <a:srgbClr val="0070C0"/>
                          </a:solidFill>
                          <a:latin typeface="Calibri"/>
                        </a:rPr>
                        <a:t>1</a:t>
                      </a:r>
                      <a:r>
                        <a:rPr lang="en-US" sz="2000" b="1" i="0" u="none" strike="noStrike" dirty="0" smtClean="0">
                          <a:solidFill>
                            <a:srgbClr val="0070C0"/>
                          </a:solidFill>
                          <a:latin typeface="Calibri"/>
                        </a:rPr>
                        <a:t>5</a:t>
                      </a:r>
                      <a:endParaRPr lang="en-US" sz="2000" b="1" i="0" u="none" strike="noStrike" dirty="0">
                        <a:solidFill>
                          <a:srgbClr val="0070C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kern="1200" dirty="0">
                          <a:solidFill>
                            <a:srgbClr val="0070C0"/>
                          </a:solidFill>
                          <a:latin typeface="Calibri"/>
                          <a:ea typeface="+mn-ea"/>
                          <a:cs typeface="+mn-cs"/>
                        </a:rPr>
                        <a:t>16.0%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kern="1200">
                          <a:solidFill>
                            <a:srgbClr val="0070C0"/>
                          </a:solidFill>
                          <a:latin typeface="Calibri"/>
                          <a:ea typeface="+mn-ea"/>
                          <a:cs typeface="+mn-cs"/>
                        </a:rPr>
                        <a:t> 1,116,493 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kern="1200">
                          <a:solidFill>
                            <a:srgbClr val="0070C0"/>
                          </a:solidFill>
                          <a:latin typeface="Calibri"/>
                          <a:ea typeface="+mn-ea"/>
                          <a:cs typeface="+mn-cs"/>
                        </a:rPr>
                        <a:t>3.9%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kern="1200">
                          <a:solidFill>
                            <a:srgbClr val="0070C0"/>
                          </a:solidFill>
                          <a:latin typeface="Calibri"/>
                          <a:ea typeface="+mn-ea"/>
                          <a:cs typeface="+mn-cs"/>
                        </a:rPr>
                        <a:t> 258,389 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kern="1200">
                          <a:solidFill>
                            <a:srgbClr val="0070C0"/>
                          </a:solidFill>
                          <a:latin typeface="Calibri"/>
                          <a:ea typeface="+mn-ea"/>
                          <a:cs typeface="+mn-cs"/>
                        </a:rPr>
                        <a:t>5.8%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kern="1200" dirty="0">
                          <a:solidFill>
                            <a:srgbClr val="0070C0"/>
                          </a:solidFill>
                          <a:latin typeface="Calibri"/>
                          <a:ea typeface="+mn-ea"/>
                          <a:cs typeface="+mn-cs"/>
                        </a:rPr>
                        <a:t> 413,386 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85765">
                <a:tc>
                  <a:txBody>
                    <a:bodyPr/>
                    <a:lstStyle/>
                    <a:p>
                      <a:pPr algn="ctr" rtl="0" fontAlgn="t"/>
                      <a:r>
                        <a:rPr lang="en-GB" sz="2000" b="1" i="0" u="none" strike="noStrike" smtClean="0">
                          <a:solidFill>
                            <a:srgbClr val="0070C0"/>
                          </a:solidFill>
                          <a:latin typeface="Calibri"/>
                        </a:rPr>
                        <a:t>3</a:t>
                      </a:r>
                      <a:endParaRPr lang="id-ID" sz="2000" b="1" i="0" u="none" strike="noStrike" dirty="0">
                        <a:solidFill>
                          <a:srgbClr val="0070C0"/>
                        </a:solidFill>
                        <a:latin typeface="Calibri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dirty="0">
                          <a:solidFill>
                            <a:srgbClr val="0070C0"/>
                          </a:solidFill>
                          <a:latin typeface="Calibri"/>
                        </a:rPr>
                        <a:t>2025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dirty="0">
                          <a:solidFill>
                            <a:srgbClr val="0070C0"/>
                          </a:solidFill>
                          <a:latin typeface="Calibri"/>
                        </a:rPr>
                        <a:t>25%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dirty="0">
                          <a:solidFill>
                            <a:srgbClr val="0070C0"/>
                          </a:solidFill>
                          <a:latin typeface="Calibri"/>
                        </a:rPr>
                        <a:t>2.142.180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dirty="0">
                          <a:solidFill>
                            <a:srgbClr val="0070C0"/>
                          </a:solidFill>
                          <a:latin typeface="Calibri"/>
                        </a:rPr>
                        <a:t>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dirty="0">
                          <a:solidFill>
                            <a:srgbClr val="0070C0"/>
                          </a:solidFill>
                          <a:latin typeface="Calibri"/>
                        </a:rPr>
                        <a:t>428.436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dirty="0">
                          <a:solidFill>
                            <a:srgbClr val="0070C0"/>
                          </a:solidFill>
                          <a:latin typeface="Calibri"/>
                        </a:rPr>
                        <a:t>10%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dirty="0">
                          <a:solidFill>
                            <a:srgbClr val="0070C0"/>
                          </a:solidFill>
                          <a:latin typeface="Calibri"/>
                        </a:rPr>
                        <a:t>856.872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-71462"/>
            <a:ext cx="9144000" cy="1071570"/>
          </a:xfr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>
              <a:defRPr sz="16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</a:rPr>
              <a:t>Proyeksi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</a:rPr>
              <a:t>Jumlah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</a:rPr>
              <a:t>Mahasiswa</a:t>
            </a:r>
            <a:r>
              <a:rPr lang="id-ID" sz="24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</a:rPr>
              <a:t>3 </a:t>
            </a:r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</a:rPr>
              <a:t>Bidang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</a:rPr>
              <a:t>Ilmu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id-ID" sz="2400" b="1" smtClean="0">
                <a:solidFill>
                  <a:schemeClr val="accent6">
                    <a:lumMod val="75000"/>
                  </a:schemeClr>
                </a:solidFill>
              </a:rPr>
              <a:t>Prioritas </a:t>
            </a:r>
            <a:r>
              <a:rPr lang="en-GB" sz="2400" b="1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en-GB" sz="2400" b="1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id-ID" sz="2400" b="1" smtClean="0">
                <a:solidFill>
                  <a:schemeClr val="accent6">
                    <a:lumMod val="75000"/>
                  </a:schemeClr>
                </a:solidFill>
              </a:rPr>
              <a:t>(</a:t>
            </a:r>
            <a:r>
              <a:rPr lang="id-ID" sz="2400" b="1" dirty="0" smtClean="0">
                <a:solidFill>
                  <a:schemeClr val="accent6">
                    <a:lumMod val="75000"/>
                  </a:schemeClr>
                </a:solidFill>
              </a:rPr>
              <a:t>T</a:t>
            </a:r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</a:rPr>
              <a:t>ahun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</a:rPr>
              <a:t> 20</a:t>
            </a:r>
            <a:r>
              <a:rPr lang="id-ID" sz="2400" b="1" dirty="0" smtClean="0">
                <a:solidFill>
                  <a:schemeClr val="accent6">
                    <a:lumMod val="75000"/>
                  </a:schemeClr>
                </a:solidFill>
              </a:rPr>
              <a:t>25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</a:rPr>
              <a:t>dan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</a:rPr>
              <a:t> 2045 </a:t>
            </a:r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</a:rPr>
              <a:t>dengan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</a:rPr>
              <a:t> APK </a:t>
            </a:r>
            <a:r>
              <a:rPr lang="id-ID" sz="2400" b="1" dirty="0" smtClean="0">
                <a:solidFill>
                  <a:schemeClr val="accent6">
                    <a:lumMod val="75000"/>
                  </a:schemeClr>
                </a:solidFill>
              </a:rPr>
              <a:t>PT 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</a:rPr>
              <a:t>42%  </a:t>
            </a:r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</a:rPr>
              <a:t>dan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</a:rPr>
              <a:t> 69%</a:t>
            </a:r>
            <a:r>
              <a:rPr lang="id-ID" sz="2400" b="1" dirty="0" smtClean="0">
                <a:solidFill>
                  <a:schemeClr val="accent6">
                    <a:lumMod val="75000"/>
                  </a:schemeClr>
                </a:solidFill>
              </a:rPr>
              <a:t>)</a:t>
            </a:r>
            <a:endParaRPr lang="en-US" sz="2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graphicFrame>
        <p:nvGraphicFramePr>
          <p:cNvPr id="7" name="Chart 6"/>
          <p:cNvGraphicFramePr/>
          <p:nvPr/>
        </p:nvGraphicFramePr>
        <p:xfrm>
          <a:off x="467544" y="1052736"/>
          <a:ext cx="8352928" cy="37478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7397621" y="1603511"/>
            <a:ext cx="831979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id-ID" dirty="0" smtClean="0"/>
              <a:t>20</a:t>
            </a:r>
            <a:r>
              <a:rPr lang="en-US" dirty="0" smtClean="0"/>
              <a:t>1</a:t>
            </a:r>
            <a:r>
              <a:rPr lang="id-ID" dirty="0" smtClean="0"/>
              <a:t>0</a:t>
            </a:r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919472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dirty="0" smtClean="0">
                <a:solidFill>
                  <a:srgbClr val="663300"/>
                </a:solidFill>
              </a:rPr>
              <a:t>UNDANG-UNDANG DASAR 1945</a:t>
            </a:r>
          </a:p>
          <a:p>
            <a:pPr>
              <a:buNone/>
            </a:pPr>
            <a:endParaRPr lang="en-US" dirty="0" smtClean="0">
              <a:solidFill>
                <a:srgbClr val="663300"/>
              </a:solidFill>
            </a:endParaRPr>
          </a:p>
          <a:p>
            <a:r>
              <a:rPr lang="en-US" dirty="0" err="1" smtClean="0">
                <a:solidFill>
                  <a:srgbClr val="663300"/>
                </a:solidFill>
              </a:rPr>
              <a:t>Mencerdaskan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Kehidupan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Bangsa</a:t>
            </a:r>
            <a:r>
              <a:rPr lang="en-US" dirty="0" smtClean="0">
                <a:solidFill>
                  <a:srgbClr val="663300"/>
                </a:solidFill>
              </a:rPr>
              <a:t> -</a:t>
            </a:r>
            <a:r>
              <a:rPr lang="en-US" dirty="0" smtClean="0">
                <a:solidFill>
                  <a:srgbClr val="663300"/>
                </a:solidFill>
                <a:sym typeface="Wingdings" pitchFamily="2" charset="2"/>
              </a:rPr>
              <a:t> </a:t>
            </a:r>
          </a:p>
          <a:p>
            <a:r>
              <a:rPr lang="en-US" dirty="0" err="1" smtClean="0">
                <a:solidFill>
                  <a:srgbClr val="663300"/>
                </a:solidFill>
                <a:sym typeface="Wingdings" pitchFamily="2" charset="2"/>
              </a:rPr>
              <a:t>Peningkatan</a:t>
            </a:r>
            <a:r>
              <a:rPr lang="en-US" dirty="0" smtClean="0">
                <a:solidFill>
                  <a:srgbClr val="663300"/>
                </a:solidFill>
                <a:sym typeface="Wingdings" pitchFamily="2" charset="2"/>
              </a:rPr>
              <a:t> </a:t>
            </a:r>
            <a:r>
              <a:rPr lang="en-US" dirty="0" err="1" smtClean="0">
                <a:solidFill>
                  <a:srgbClr val="663300"/>
                </a:solidFill>
                <a:sym typeface="Wingdings" pitchFamily="2" charset="2"/>
              </a:rPr>
              <a:t>Kualitas</a:t>
            </a:r>
            <a:r>
              <a:rPr lang="en-US" dirty="0" smtClean="0">
                <a:solidFill>
                  <a:srgbClr val="663300"/>
                </a:solidFill>
                <a:sym typeface="Wingdings" pitchFamily="2" charset="2"/>
              </a:rPr>
              <a:t> </a:t>
            </a:r>
            <a:r>
              <a:rPr lang="en-US" dirty="0" err="1" smtClean="0">
                <a:solidFill>
                  <a:srgbClr val="663300"/>
                </a:solidFill>
                <a:sym typeface="Wingdings" pitchFamily="2" charset="2"/>
              </a:rPr>
              <a:t>dan</a:t>
            </a:r>
            <a:r>
              <a:rPr lang="en-US" dirty="0" smtClean="0">
                <a:solidFill>
                  <a:srgbClr val="663300"/>
                </a:solidFill>
                <a:sym typeface="Wingdings" pitchFamily="2" charset="2"/>
              </a:rPr>
              <a:t> </a:t>
            </a:r>
            <a:r>
              <a:rPr lang="en-US" dirty="0" err="1" smtClean="0">
                <a:solidFill>
                  <a:srgbClr val="663300"/>
                </a:solidFill>
                <a:sym typeface="Wingdings" pitchFamily="2" charset="2"/>
              </a:rPr>
              <a:t>Nilai</a:t>
            </a:r>
            <a:r>
              <a:rPr lang="en-US" dirty="0" smtClean="0">
                <a:solidFill>
                  <a:srgbClr val="663300"/>
                </a:solidFill>
                <a:sym typeface="Wingdings" pitchFamily="2" charset="2"/>
              </a:rPr>
              <a:t> </a:t>
            </a:r>
            <a:r>
              <a:rPr lang="en-US" dirty="0" err="1" smtClean="0">
                <a:solidFill>
                  <a:srgbClr val="663300"/>
                </a:solidFill>
                <a:sym typeface="Wingdings" pitchFamily="2" charset="2"/>
              </a:rPr>
              <a:t>Sumber</a:t>
            </a:r>
            <a:r>
              <a:rPr lang="en-US" dirty="0" smtClean="0">
                <a:solidFill>
                  <a:srgbClr val="663300"/>
                </a:solidFill>
                <a:sym typeface="Wingdings" pitchFamily="2" charset="2"/>
              </a:rPr>
              <a:t> </a:t>
            </a:r>
            <a:r>
              <a:rPr lang="en-US" dirty="0" err="1" smtClean="0">
                <a:solidFill>
                  <a:srgbClr val="663300"/>
                </a:solidFill>
                <a:sym typeface="Wingdings" pitchFamily="2" charset="2"/>
              </a:rPr>
              <a:t>Daya</a:t>
            </a:r>
            <a:r>
              <a:rPr lang="en-US" dirty="0" smtClean="0">
                <a:solidFill>
                  <a:srgbClr val="663300"/>
                </a:solidFill>
                <a:sym typeface="Wingdings" pitchFamily="2" charset="2"/>
              </a:rPr>
              <a:t> </a:t>
            </a:r>
          </a:p>
          <a:p>
            <a:r>
              <a:rPr lang="en-US" dirty="0" smtClean="0">
                <a:solidFill>
                  <a:srgbClr val="663300"/>
                </a:solidFill>
                <a:sym typeface="Wingdings" pitchFamily="2" charset="2"/>
              </a:rPr>
              <a:t>A.  </a:t>
            </a:r>
            <a:r>
              <a:rPr lang="en-US" dirty="0" err="1" smtClean="0">
                <a:solidFill>
                  <a:srgbClr val="663300"/>
                </a:solidFill>
                <a:sym typeface="Wingdings" pitchFamily="2" charset="2"/>
              </a:rPr>
              <a:t>Manusia</a:t>
            </a:r>
            <a:r>
              <a:rPr lang="en-US" dirty="0" smtClean="0">
                <a:solidFill>
                  <a:srgbClr val="663300"/>
                </a:solidFill>
                <a:sym typeface="Wingdings" pitchFamily="2" charset="2"/>
              </a:rPr>
              <a:t> </a:t>
            </a:r>
            <a:r>
              <a:rPr lang="en-US" sz="2800" dirty="0" smtClean="0">
                <a:solidFill>
                  <a:srgbClr val="663300"/>
                </a:solidFill>
                <a:sym typeface="Wingdings" pitchFamily="2" charset="2"/>
              </a:rPr>
              <a:t>: </a:t>
            </a:r>
          </a:p>
          <a:p>
            <a:pPr>
              <a:buNone/>
            </a:pPr>
            <a:r>
              <a:rPr lang="en-US" sz="2800" dirty="0" smtClean="0">
                <a:solidFill>
                  <a:srgbClr val="663300"/>
                </a:solidFill>
                <a:sym typeface="Wingdings" pitchFamily="2" charset="2"/>
              </a:rPr>
              <a:t>			</a:t>
            </a:r>
            <a:r>
              <a:rPr lang="en-US" sz="2400" dirty="0" smtClean="0">
                <a:solidFill>
                  <a:srgbClr val="663300"/>
                </a:solidFill>
                <a:sym typeface="Wingdings" pitchFamily="2" charset="2"/>
              </a:rPr>
              <a:t>        </a:t>
            </a:r>
            <a:r>
              <a:rPr lang="en-US" sz="2400" dirty="0" err="1" smtClean="0">
                <a:solidFill>
                  <a:srgbClr val="663300"/>
                </a:solidFill>
                <a:sym typeface="Wingdings" pitchFamily="2" charset="2"/>
              </a:rPr>
              <a:t>Kerja</a:t>
            </a:r>
            <a:r>
              <a:rPr lang="en-US" sz="2400" dirty="0" smtClean="0">
                <a:solidFill>
                  <a:srgbClr val="663300"/>
                </a:solidFill>
                <a:sym typeface="Wingdings" pitchFamily="2" charset="2"/>
              </a:rPr>
              <a:t> </a:t>
            </a:r>
            <a:r>
              <a:rPr lang="en-US" sz="2400" dirty="0" err="1" smtClean="0">
                <a:solidFill>
                  <a:srgbClr val="663300"/>
                </a:solidFill>
                <a:sym typeface="Wingdings" pitchFamily="2" charset="2"/>
              </a:rPr>
              <a:t>Keras</a:t>
            </a:r>
            <a:endParaRPr lang="en-US" sz="2400" dirty="0" smtClean="0">
              <a:solidFill>
                <a:srgbClr val="663300"/>
              </a:solidFill>
              <a:sym typeface="Wingdings" pitchFamily="2" charset="2"/>
            </a:endParaRPr>
          </a:p>
          <a:p>
            <a:pPr lvl="8"/>
            <a:r>
              <a:rPr lang="en-US" sz="2400" dirty="0" smtClean="0">
                <a:solidFill>
                  <a:srgbClr val="663300"/>
                </a:solidFill>
                <a:sym typeface="Wingdings" pitchFamily="2" charset="2"/>
              </a:rPr>
              <a:t>  </a:t>
            </a:r>
            <a:r>
              <a:rPr lang="en-US" sz="2400" dirty="0" err="1" smtClean="0">
                <a:solidFill>
                  <a:srgbClr val="663300"/>
                </a:solidFill>
                <a:sym typeface="Wingdings" pitchFamily="2" charset="2"/>
              </a:rPr>
              <a:t>Kerja</a:t>
            </a:r>
            <a:r>
              <a:rPr lang="en-US" sz="2400" dirty="0" smtClean="0">
                <a:solidFill>
                  <a:srgbClr val="663300"/>
                </a:solidFill>
                <a:sym typeface="Wingdings" pitchFamily="2" charset="2"/>
              </a:rPr>
              <a:t>  </a:t>
            </a:r>
            <a:r>
              <a:rPr lang="en-US" sz="2400" dirty="0" err="1" smtClean="0">
                <a:solidFill>
                  <a:srgbClr val="663300"/>
                </a:solidFill>
                <a:sym typeface="Wingdings" pitchFamily="2" charset="2"/>
              </a:rPr>
              <a:t>Cerdas</a:t>
            </a:r>
            <a:endParaRPr lang="en-US" sz="2400" dirty="0" smtClean="0">
              <a:solidFill>
                <a:srgbClr val="663300"/>
              </a:solidFill>
              <a:sym typeface="Wingdings" pitchFamily="2" charset="2"/>
            </a:endParaRPr>
          </a:p>
          <a:p>
            <a:pPr lvl="8"/>
            <a:r>
              <a:rPr lang="en-US" sz="2400" dirty="0" smtClean="0">
                <a:solidFill>
                  <a:srgbClr val="663300"/>
                </a:solidFill>
                <a:sym typeface="Wingdings" pitchFamily="2" charset="2"/>
              </a:rPr>
              <a:t>  </a:t>
            </a:r>
            <a:r>
              <a:rPr lang="en-US" sz="2400" dirty="0" err="1" smtClean="0">
                <a:solidFill>
                  <a:srgbClr val="663300"/>
                </a:solidFill>
                <a:sym typeface="Wingdings" pitchFamily="2" charset="2"/>
              </a:rPr>
              <a:t>Kerja</a:t>
            </a:r>
            <a:r>
              <a:rPr lang="en-US" sz="2400" dirty="0" smtClean="0">
                <a:solidFill>
                  <a:srgbClr val="663300"/>
                </a:solidFill>
                <a:sym typeface="Wingdings" pitchFamily="2" charset="2"/>
              </a:rPr>
              <a:t> </a:t>
            </a:r>
            <a:r>
              <a:rPr lang="en-US" sz="2400" dirty="0" err="1" smtClean="0">
                <a:solidFill>
                  <a:srgbClr val="663300"/>
                </a:solidFill>
                <a:sym typeface="Wingdings" pitchFamily="2" charset="2"/>
              </a:rPr>
              <a:t>Keras</a:t>
            </a:r>
            <a:r>
              <a:rPr lang="en-US" sz="2400" dirty="0" smtClean="0">
                <a:solidFill>
                  <a:srgbClr val="663300"/>
                </a:solidFill>
                <a:sym typeface="Wingdings" pitchFamily="2" charset="2"/>
              </a:rPr>
              <a:t> </a:t>
            </a:r>
            <a:r>
              <a:rPr lang="en-US" sz="2400" dirty="0" err="1" smtClean="0">
                <a:solidFill>
                  <a:srgbClr val="663300"/>
                </a:solidFill>
                <a:sym typeface="Wingdings" pitchFamily="2" charset="2"/>
              </a:rPr>
              <a:t>dan</a:t>
            </a:r>
            <a:r>
              <a:rPr lang="en-US" sz="2400" dirty="0" smtClean="0">
                <a:solidFill>
                  <a:srgbClr val="663300"/>
                </a:solidFill>
                <a:sym typeface="Wingdings" pitchFamily="2" charset="2"/>
              </a:rPr>
              <a:t> </a:t>
            </a:r>
            <a:r>
              <a:rPr lang="en-US" sz="2400" dirty="0" err="1" smtClean="0">
                <a:solidFill>
                  <a:srgbClr val="663300"/>
                </a:solidFill>
                <a:sym typeface="Wingdings" pitchFamily="2" charset="2"/>
              </a:rPr>
              <a:t>Cerdas</a:t>
            </a:r>
            <a:endParaRPr lang="en-US" sz="2400" dirty="0" smtClean="0">
              <a:solidFill>
                <a:srgbClr val="663300"/>
              </a:solidFill>
              <a:sym typeface="Wingdings" pitchFamily="2" charset="2"/>
            </a:endParaRPr>
          </a:p>
          <a:p>
            <a:pPr lvl="8"/>
            <a:r>
              <a:rPr lang="en-US" sz="2400" dirty="0" smtClean="0">
                <a:solidFill>
                  <a:srgbClr val="663300"/>
                </a:solidFill>
                <a:sym typeface="Wingdings" pitchFamily="2" charset="2"/>
              </a:rPr>
              <a:t>  </a:t>
            </a:r>
            <a:r>
              <a:rPr lang="en-US" sz="2400" dirty="0" err="1" smtClean="0">
                <a:solidFill>
                  <a:srgbClr val="663300"/>
                </a:solidFill>
                <a:sym typeface="Wingdings" pitchFamily="2" charset="2"/>
              </a:rPr>
              <a:t>Kerja</a:t>
            </a:r>
            <a:r>
              <a:rPr lang="en-US" sz="2400" dirty="0" smtClean="0">
                <a:solidFill>
                  <a:srgbClr val="663300"/>
                </a:solidFill>
                <a:sym typeface="Wingdings" pitchFamily="2" charset="2"/>
              </a:rPr>
              <a:t> </a:t>
            </a:r>
            <a:r>
              <a:rPr lang="en-US" sz="2400" dirty="0" err="1" smtClean="0">
                <a:solidFill>
                  <a:srgbClr val="663300"/>
                </a:solidFill>
                <a:sym typeface="Wingdings" pitchFamily="2" charset="2"/>
              </a:rPr>
              <a:t>Cerdas</a:t>
            </a:r>
            <a:r>
              <a:rPr lang="en-US" sz="2400" dirty="0" smtClean="0">
                <a:solidFill>
                  <a:srgbClr val="663300"/>
                </a:solidFill>
                <a:sym typeface="Wingdings" pitchFamily="2" charset="2"/>
              </a:rPr>
              <a:t> </a:t>
            </a:r>
            <a:r>
              <a:rPr lang="en-US" sz="2400" dirty="0" err="1" smtClean="0">
                <a:solidFill>
                  <a:srgbClr val="663300"/>
                </a:solidFill>
                <a:sym typeface="Wingdings" pitchFamily="2" charset="2"/>
              </a:rPr>
              <a:t>dan</a:t>
            </a:r>
            <a:r>
              <a:rPr lang="en-US" sz="2400" dirty="0" smtClean="0">
                <a:solidFill>
                  <a:srgbClr val="663300"/>
                </a:solidFill>
                <a:sym typeface="Wingdings" pitchFamily="2" charset="2"/>
              </a:rPr>
              <a:t> </a:t>
            </a:r>
            <a:r>
              <a:rPr lang="en-US" sz="2400" dirty="0" err="1" smtClean="0">
                <a:solidFill>
                  <a:srgbClr val="663300"/>
                </a:solidFill>
                <a:sym typeface="Wingdings" pitchFamily="2" charset="2"/>
              </a:rPr>
              <a:t>Keras</a:t>
            </a:r>
            <a:r>
              <a:rPr lang="en-US" dirty="0" smtClean="0">
                <a:solidFill>
                  <a:srgbClr val="663300"/>
                </a:solidFill>
                <a:sym typeface="Wingdings" pitchFamily="2" charset="2"/>
              </a:rPr>
              <a:t>	        </a:t>
            </a:r>
          </a:p>
          <a:p>
            <a:r>
              <a:rPr lang="en-US" dirty="0" smtClean="0">
                <a:solidFill>
                  <a:srgbClr val="663300"/>
                </a:solidFill>
                <a:sym typeface="Wingdings" pitchFamily="2" charset="2"/>
              </a:rPr>
              <a:t>B.  </a:t>
            </a:r>
            <a:r>
              <a:rPr lang="en-US" dirty="0" err="1" smtClean="0">
                <a:solidFill>
                  <a:srgbClr val="663300"/>
                </a:solidFill>
                <a:sym typeface="Wingdings" pitchFamily="2" charset="2"/>
              </a:rPr>
              <a:t>Alam</a:t>
            </a:r>
            <a:endParaRPr lang="en-US" dirty="0" smtClean="0">
              <a:solidFill>
                <a:srgbClr val="663300"/>
              </a:solidFill>
              <a:sym typeface="Wingdings" pitchFamily="2" charset="2"/>
            </a:endParaRPr>
          </a:p>
          <a:p>
            <a:pPr lvl="8"/>
            <a:r>
              <a:rPr lang="en-US" sz="2400" dirty="0" smtClean="0">
                <a:solidFill>
                  <a:srgbClr val="663300"/>
                </a:solidFill>
                <a:sym typeface="Wingdings" pitchFamily="2" charset="2"/>
              </a:rPr>
              <a:t>  </a:t>
            </a:r>
            <a:r>
              <a:rPr lang="en-US" sz="2400" dirty="0" err="1" smtClean="0">
                <a:solidFill>
                  <a:srgbClr val="663300"/>
                </a:solidFill>
                <a:sym typeface="Wingdings" pitchFamily="2" charset="2"/>
              </a:rPr>
              <a:t>Kreativitas</a:t>
            </a:r>
            <a:endParaRPr lang="en-US" sz="2400" dirty="0" smtClean="0">
              <a:solidFill>
                <a:srgbClr val="663300"/>
              </a:solidFill>
              <a:sym typeface="Wingdings" pitchFamily="2" charset="2"/>
            </a:endParaRPr>
          </a:p>
          <a:p>
            <a:pPr lvl="8"/>
            <a:r>
              <a:rPr lang="en-US" sz="2400" dirty="0" smtClean="0">
                <a:solidFill>
                  <a:srgbClr val="663300"/>
                </a:solidFill>
                <a:sym typeface="Wingdings" pitchFamily="2" charset="2"/>
              </a:rPr>
              <a:t>  </a:t>
            </a:r>
            <a:r>
              <a:rPr lang="en-US" sz="2400" dirty="0" err="1" smtClean="0">
                <a:solidFill>
                  <a:srgbClr val="663300"/>
                </a:solidFill>
                <a:sym typeface="Wingdings" pitchFamily="2" charset="2"/>
              </a:rPr>
              <a:t>Inovasi</a:t>
            </a:r>
            <a:r>
              <a:rPr lang="en-US" sz="2400" dirty="0" smtClean="0">
                <a:solidFill>
                  <a:srgbClr val="663300"/>
                </a:solidFill>
                <a:sym typeface="Wingdings" pitchFamily="2" charset="2"/>
              </a:rPr>
              <a:t>  </a:t>
            </a:r>
            <a:endParaRPr lang="en-US" sz="2800" dirty="0" smtClean="0">
              <a:solidFill>
                <a:srgbClr val="663300"/>
              </a:solidFill>
              <a:sym typeface="Wingdings" pitchFamily="2" charset="2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TUJUAN PENDIDIKAN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2050" name="Picture 2" descr="C:\Program Files\Microsoft Office\MEDIA\CAGCAT10\j0215086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0" y="3429000"/>
            <a:ext cx="1295400" cy="2743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05676" y="256785"/>
            <a:ext cx="8001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28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Acceleration of Staff Qualifications</a:t>
            </a:r>
            <a:endParaRPr lang="id-ID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+mn-cs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066800"/>
            <a:ext cx="9144000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Chart 11"/>
          <p:cNvGraphicFramePr/>
          <p:nvPr>
            <p:extLst>
              <p:ext uri="{D42A27DB-BD31-4B8C-83A1-F6EECF244321}">
                <p14:modId xmlns:p14="http://schemas.microsoft.com/office/powerpoint/2010/main" xmlns="" val="3118463122"/>
              </p:ext>
            </p:extLst>
          </p:nvPr>
        </p:nvGraphicFramePr>
        <p:xfrm>
          <a:off x="373510" y="1251153"/>
          <a:ext cx="8228366" cy="4776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Freeform 12"/>
          <p:cNvSpPr/>
          <p:nvPr/>
        </p:nvSpPr>
        <p:spPr>
          <a:xfrm>
            <a:off x="1505684" y="1473200"/>
            <a:ext cx="6244656" cy="596900"/>
          </a:xfrm>
          <a:custGeom>
            <a:avLst/>
            <a:gdLst>
              <a:gd name="connsiteX0" fmla="*/ 0 w 5892800"/>
              <a:gd name="connsiteY0" fmla="*/ 0 h 596900"/>
              <a:gd name="connsiteX1" fmla="*/ 5892800 w 5892800"/>
              <a:gd name="connsiteY1" fmla="*/ 12700 h 596900"/>
              <a:gd name="connsiteX2" fmla="*/ 5892800 w 5892800"/>
              <a:gd name="connsiteY2" fmla="*/ 596900 h 596900"/>
              <a:gd name="connsiteX3" fmla="*/ 3060700 w 5892800"/>
              <a:gd name="connsiteY3" fmla="*/ 393700 h 596900"/>
              <a:gd name="connsiteX4" fmla="*/ 0 w 5892800"/>
              <a:gd name="connsiteY4" fmla="*/ 266700 h 596900"/>
              <a:gd name="connsiteX5" fmla="*/ 0 w 5892800"/>
              <a:gd name="connsiteY5" fmla="*/ 0 h 596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92800" h="596900">
                <a:moveTo>
                  <a:pt x="0" y="0"/>
                </a:moveTo>
                <a:lnTo>
                  <a:pt x="5892800" y="12700"/>
                </a:lnTo>
                <a:lnTo>
                  <a:pt x="5892800" y="596900"/>
                </a:lnTo>
                <a:lnTo>
                  <a:pt x="3060700" y="393700"/>
                </a:lnTo>
                <a:lnTo>
                  <a:pt x="0" y="2667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43000"/>
            </a:schemeClr>
          </a:solidFill>
          <a:ln>
            <a:solidFill>
              <a:schemeClr val="accent6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50CA11-FC21-4D5C-9274-18C90B80A072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747021" y="6020254"/>
            <a:ext cx="469732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In-country PhD Scholarships: 10,000</a:t>
            </a:r>
          </a:p>
          <a:p>
            <a:r>
              <a:rPr lang="en-US" sz="2400" dirty="0" smtClean="0"/>
              <a:t>Overseas PhD Scholarships: 3,000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3288806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7" name="Title 1"/>
          <p:cNvSpPr>
            <a:spLocks noGrp="1"/>
          </p:cNvSpPr>
          <p:nvPr>
            <p:ph type="title"/>
          </p:nvPr>
        </p:nvSpPr>
        <p:spPr>
          <a:xfrm>
            <a:off x="492369" y="0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Calibri" charset="0"/>
              </a:rPr>
              <a:t>DGHE Reform</a:t>
            </a:r>
            <a:endParaRPr lang="en-US" dirty="0">
              <a:latin typeface="Calibri" charset="0"/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845265310"/>
              </p:ext>
            </p:extLst>
          </p:nvPr>
        </p:nvGraphicFramePr>
        <p:xfrm>
          <a:off x="492369" y="914400"/>
          <a:ext cx="8229600" cy="5257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F3117D-F402-0046-8EA2-1A24CF2CEA78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59135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ight Arrow 4"/>
          <p:cNvSpPr/>
          <p:nvPr/>
        </p:nvSpPr>
        <p:spPr>
          <a:xfrm>
            <a:off x="3657601" y="2286000"/>
            <a:ext cx="3516923" cy="1066800"/>
          </a:xfrm>
          <a:prstGeom prst="rightArrow">
            <a:avLst>
              <a:gd name="adj1" fmla="val 50000"/>
              <a:gd name="adj2" fmla="val 29676"/>
            </a:avLst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1015" y="4776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Develop Academic Culture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Pentagon 9"/>
          <p:cNvSpPr/>
          <p:nvPr/>
        </p:nvSpPr>
        <p:spPr>
          <a:xfrm>
            <a:off x="1" y="2362200"/>
            <a:ext cx="3851031" cy="838200"/>
          </a:xfrm>
          <a:prstGeom prst="homePlat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dirty="0" smtClean="0"/>
              <a:t>HIGHER EDUCATION</a:t>
            </a:r>
            <a:endParaRPr lang="en-US" sz="2200" dirty="0"/>
          </a:p>
        </p:txBody>
      </p:sp>
      <p:sp>
        <p:nvSpPr>
          <p:cNvPr id="12" name="Pentagon 11"/>
          <p:cNvSpPr/>
          <p:nvPr/>
        </p:nvSpPr>
        <p:spPr>
          <a:xfrm rot="16200000">
            <a:off x="-892908" y="4169510"/>
            <a:ext cx="2590800" cy="652585"/>
          </a:xfrm>
          <a:prstGeom prst="homePlat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dirty="0" smtClean="0"/>
              <a:t>AUTONOMY</a:t>
            </a:r>
            <a:endParaRPr lang="en-US" sz="2200" dirty="0"/>
          </a:p>
        </p:txBody>
      </p:sp>
      <p:sp>
        <p:nvSpPr>
          <p:cNvPr id="13" name="Pentagon 12"/>
          <p:cNvSpPr/>
          <p:nvPr/>
        </p:nvSpPr>
        <p:spPr>
          <a:xfrm rot="16200000">
            <a:off x="-142630" y="4169510"/>
            <a:ext cx="2590800" cy="652585"/>
          </a:xfrm>
          <a:prstGeom prst="homePlat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dirty="0" smtClean="0"/>
              <a:t>QUALIFIED HUMAN RESOURCE</a:t>
            </a:r>
            <a:endParaRPr lang="en-US" sz="2200" dirty="0"/>
          </a:p>
        </p:txBody>
      </p:sp>
      <p:sp>
        <p:nvSpPr>
          <p:cNvPr id="14" name="Pentagon 13"/>
          <p:cNvSpPr/>
          <p:nvPr/>
        </p:nvSpPr>
        <p:spPr>
          <a:xfrm rot="16200000">
            <a:off x="611553" y="4169510"/>
            <a:ext cx="2590800" cy="652585"/>
          </a:xfrm>
          <a:prstGeom prst="homePlat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dirty="0" smtClean="0"/>
              <a:t>IINFRASTRUCTURE</a:t>
            </a:r>
            <a:endParaRPr lang="en-US" sz="2200" dirty="0"/>
          </a:p>
        </p:txBody>
      </p:sp>
      <p:sp>
        <p:nvSpPr>
          <p:cNvPr id="15" name="Pentagon 14"/>
          <p:cNvSpPr/>
          <p:nvPr/>
        </p:nvSpPr>
        <p:spPr>
          <a:xfrm rot="16200000">
            <a:off x="1385276" y="4169510"/>
            <a:ext cx="2590800" cy="652585"/>
          </a:xfrm>
          <a:prstGeom prst="homePlat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dirty="0" smtClean="0"/>
              <a:t>QUALITY PROGRAM</a:t>
            </a:r>
            <a:endParaRPr lang="en-US" sz="2200" dirty="0"/>
          </a:p>
        </p:txBody>
      </p:sp>
      <p:sp>
        <p:nvSpPr>
          <p:cNvPr id="17" name="Pentagon 16"/>
          <p:cNvSpPr/>
          <p:nvPr/>
        </p:nvSpPr>
        <p:spPr>
          <a:xfrm rot="16200000">
            <a:off x="2158999" y="4169510"/>
            <a:ext cx="2590800" cy="652585"/>
          </a:xfrm>
          <a:prstGeom prst="homePlat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dirty="0" smtClean="0"/>
              <a:t>ACCOUNTABILITY</a:t>
            </a:r>
            <a:endParaRPr lang="en-US" sz="2200" dirty="0"/>
          </a:p>
        </p:txBody>
      </p:sp>
      <p:sp>
        <p:nvSpPr>
          <p:cNvPr id="18" name="Rectangle 17"/>
          <p:cNvSpPr/>
          <p:nvPr/>
        </p:nvSpPr>
        <p:spPr>
          <a:xfrm>
            <a:off x="76200" y="5867400"/>
            <a:ext cx="3704492" cy="6096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b="1" dirty="0" smtClean="0"/>
              <a:t>ACADEMIC ATMOSPHERE</a:t>
            </a:r>
            <a:endParaRPr lang="en-US" sz="2200" b="1" dirty="0"/>
          </a:p>
        </p:txBody>
      </p:sp>
      <p:sp>
        <p:nvSpPr>
          <p:cNvPr id="19" name="Oval 18"/>
          <p:cNvSpPr/>
          <p:nvPr/>
        </p:nvSpPr>
        <p:spPr>
          <a:xfrm>
            <a:off x="3938954" y="2057400"/>
            <a:ext cx="1600200" cy="1600200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smtClean="0"/>
              <a:t>Recognition</a:t>
            </a:r>
            <a:endParaRPr lang="en-US" dirty="0"/>
          </a:p>
        </p:txBody>
      </p:sp>
      <p:sp>
        <p:nvSpPr>
          <p:cNvPr id="20" name="Oval 19"/>
          <p:cNvSpPr/>
          <p:nvPr/>
        </p:nvSpPr>
        <p:spPr>
          <a:xfrm>
            <a:off x="5158154" y="2057400"/>
            <a:ext cx="1600200" cy="1600200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smtClean="0"/>
              <a:t>Standard</a:t>
            </a:r>
            <a:endParaRPr lang="en-US" dirty="0"/>
          </a:p>
        </p:txBody>
      </p:sp>
      <p:sp>
        <p:nvSpPr>
          <p:cNvPr id="21" name="Oval 20"/>
          <p:cNvSpPr/>
          <p:nvPr/>
        </p:nvSpPr>
        <p:spPr>
          <a:xfrm>
            <a:off x="4624754" y="1143000"/>
            <a:ext cx="1600200" cy="1600200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 smtClean="0"/>
              <a:t>Competitiveness</a:t>
            </a:r>
            <a:endParaRPr lang="en-US" sz="2000" dirty="0"/>
          </a:p>
        </p:txBody>
      </p:sp>
      <p:sp>
        <p:nvSpPr>
          <p:cNvPr id="22" name="Oval 21"/>
          <p:cNvSpPr/>
          <p:nvPr/>
        </p:nvSpPr>
        <p:spPr>
          <a:xfrm>
            <a:off x="4536831" y="2971800"/>
            <a:ext cx="1670538" cy="1676400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smtClean="0"/>
              <a:t>Benefit</a:t>
            </a:r>
            <a:endParaRPr lang="en-US" sz="2400" dirty="0"/>
          </a:p>
        </p:txBody>
      </p:sp>
      <p:sp>
        <p:nvSpPr>
          <p:cNvPr id="3" name="16-Point Star 2"/>
          <p:cNvSpPr/>
          <p:nvPr/>
        </p:nvSpPr>
        <p:spPr>
          <a:xfrm>
            <a:off x="7053234" y="1695971"/>
            <a:ext cx="2234134" cy="2286000"/>
          </a:xfrm>
          <a:prstGeom prst="star16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ECONOMY &amp; SOCIAL DEVELOPMENT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369700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9"/>
          <p:cNvSpPr txBox="1">
            <a:spLocks noChangeArrowheads="1"/>
          </p:cNvSpPr>
          <p:nvPr/>
        </p:nvSpPr>
        <p:spPr bwMode="auto">
          <a:xfrm>
            <a:off x="339872" y="2989775"/>
            <a:ext cx="8428892" cy="1754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3600" b="1" dirty="0" smtClean="0">
                <a:solidFill>
                  <a:schemeClr val="accent1">
                    <a:lumMod val="75000"/>
                  </a:schemeClr>
                </a:solidFill>
                <a:latin typeface="Cambria" pitchFamily="18" charset="0"/>
              </a:rPr>
              <a:t>Future Expectation &amp; Law on Higher Education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d-ID" sz="3600" b="1" dirty="0">
              <a:solidFill>
                <a:schemeClr val="accent1">
                  <a:lumMod val="75000"/>
                </a:schemeClr>
              </a:solidFill>
              <a:latin typeface="Cambria" pitchFamily="18" charset="0"/>
              <a:cs typeface="+mn-cs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875285" y="4099190"/>
            <a:ext cx="7228743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4141987" y="1219239"/>
            <a:ext cx="65393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id-ID" sz="4800" b="1" dirty="0" smtClean="0">
                <a:solidFill>
                  <a:srgbClr val="F79646">
                    <a:lumMod val="60000"/>
                    <a:lumOff val="40000"/>
                  </a:srgbClr>
                </a:solidFill>
                <a:latin typeface="Arial Rounded MT Bold" pitchFamily="34" charset="0"/>
                <a:cs typeface="Arial" charset="0"/>
              </a:rPr>
              <a:t>D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4106718" y="1219200"/>
            <a:ext cx="725370" cy="823044"/>
          </a:xfrm>
          <a:prstGeom prst="roundRect">
            <a:avLst/>
          </a:prstGeom>
          <a:noFill/>
          <a:ln w="3175">
            <a:solidFill>
              <a:schemeClr val="bg2">
                <a:lumMod val="50000"/>
              </a:schemeClr>
            </a:soli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50CA11-FC21-4D5C-9274-18C90B80A072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96917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5DC20B69-CEA8-4566-BFEB-9FCE365EC7E9}" type="slidenum">
              <a:rPr lang="en-US" smtClean="0"/>
              <a:pPr/>
              <a:t>24</a:t>
            </a:fld>
            <a:endParaRPr lang="en-US" smtClean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685800" y="2667000"/>
            <a:ext cx="7924800" cy="2133600"/>
          </a:xfrm>
          <a:prstGeom prst="roundRect">
            <a:avLst/>
          </a:prstGeom>
          <a:solidFill>
            <a:srgbClr val="002060"/>
          </a:solidFill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id-ID" sz="4000" b="1" dirty="0">
              <a:solidFill>
                <a:schemeClr val="bg1"/>
              </a:solidFill>
            </a:endParaRPr>
          </a:p>
          <a:p>
            <a:pPr>
              <a:defRPr/>
            </a:pPr>
            <a:r>
              <a:rPr lang="id-ID" sz="3200" b="1" dirty="0" smtClean="0">
                <a:solidFill>
                  <a:schemeClr val="bg1"/>
                </a:solidFill>
              </a:rPr>
              <a:t>Draft of Higher Education Law</a:t>
            </a:r>
            <a:endParaRPr lang="id-ID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44717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C09A7AC0-735D-4199-81D2-21DA7A76007A}" type="slidenum">
              <a:rPr lang="en-US" smtClean="0"/>
              <a:pPr/>
              <a:t>25</a:t>
            </a:fld>
            <a:endParaRPr lang="en-US" smtClean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68707851"/>
              </p:ext>
            </p:extLst>
          </p:nvPr>
        </p:nvGraphicFramePr>
        <p:xfrm>
          <a:off x="609600" y="1905000"/>
          <a:ext cx="7924800" cy="4058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5400"/>
                <a:gridCol w="2209800"/>
                <a:gridCol w="2209800"/>
                <a:gridCol w="22098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>
                          <a:latin typeface="Calibri" pitchFamily="34" charset="0"/>
                        </a:rPr>
                        <a:t>Level</a:t>
                      </a:r>
                      <a:endParaRPr lang="id-ID" dirty="0">
                        <a:latin typeface="Calibri" pitchFamily="34" charset="0"/>
                      </a:endParaRPr>
                    </a:p>
                  </a:txBody>
                  <a:tcP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>
                          <a:latin typeface="Calibri" pitchFamily="34" charset="0"/>
                        </a:rPr>
                        <a:t>Academy</a:t>
                      </a:r>
                      <a:endParaRPr lang="id-ID" dirty="0">
                        <a:latin typeface="Calibri" pitchFamily="34" charset="0"/>
                      </a:endParaRPr>
                    </a:p>
                  </a:txBody>
                  <a:tcP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>
                          <a:latin typeface="Calibri" pitchFamily="34" charset="0"/>
                        </a:rPr>
                        <a:t>Profession</a:t>
                      </a:r>
                      <a:endParaRPr lang="id-ID" dirty="0">
                        <a:latin typeface="Calibri" pitchFamily="34" charset="0"/>
                      </a:endParaRPr>
                    </a:p>
                  </a:txBody>
                  <a:tcP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>
                          <a:latin typeface="Calibri" pitchFamily="34" charset="0"/>
                        </a:rPr>
                        <a:t>Vocation</a:t>
                      </a:r>
                      <a:endParaRPr lang="id-ID" dirty="0">
                        <a:latin typeface="Calibri" pitchFamily="34" charset="0"/>
                      </a:endParaRPr>
                    </a:p>
                  </a:txBody>
                  <a:tcPr>
                    <a:solidFill>
                      <a:srgbClr val="002060"/>
                    </a:solidFill>
                  </a:tcPr>
                </a:tc>
              </a:tr>
              <a:tr h="436880">
                <a:tc>
                  <a:txBody>
                    <a:bodyPr/>
                    <a:lstStyle/>
                    <a:p>
                      <a:pPr algn="ctr"/>
                      <a:r>
                        <a:rPr lang="id-ID" sz="2000" b="1" dirty="0" smtClean="0">
                          <a:solidFill>
                            <a:srgbClr val="002060"/>
                          </a:solidFill>
                          <a:latin typeface="Calibri" pitchFamily="34" charset="0"/>
                        </a:rPr>
                        <a:t>9</a:t>
                      </a:r>
                      <a:endParaRPr lang="id-ID" sz="2000" b="1" dirty="0">
                        <a:solidFill>
                          <a:srgbClr val="002060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400" b="1" dirty="0" smtClean="0">
                          <a:solidFill>
                            <a:srgbClr val="002060"/>
                          </a:solidFill>
                          <a:latin typeface="Calibri" pitchFamily="34" charset="0"/>
                        </a:rPr>
                        <a:t>Doctor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b="1" dirty="0" smtClean="0">
                          <a:solidFill>
                            <a:srgbClr val="002060"/>
                          </a:solidFill>
                          <a:latin typeface="Calibri" pitchFamily="34" charset="0"/>
                        </a:rPr>
                        <a:t>Specialist</a:t>
                      </a:r>
                      <a:endParaRPr lang="id-ID" sz="1400" b="1" dirty="0">
                        <a:solidFill>
                          <a:srgbClr val="002060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600" b="1" dirty="0" smtClean="0">
                          <a:solidFill>
                            <a:srgbClr val="002060"/>
                          </a:solidFill>
                          <a:latin typeface="Calibri" pitchFamily="34" charset="0"/>
                        </a:rPr>
                        <a:t>Doctor of Apl. Sc</a:t>
                      </a:r>
                    </a:p>
                  </a:txBody>
                  <a:tcPr/>
                </a:tc>
              </a:tr>
              <a:tr h="436880">
                <a:tc>
                  <a:txBody>
                    <a:bodyPr/>
                    <a:lstStyle/>
                    <a:p>
                      <a:pPr algn="ctr"/>
                      <a:r>
                        <a:rPr lang="id-ID" sz="2000" b="1" dirty="0" smtClean="0">
                          <a:solidFill>
                            <a:srgbClr val="002060"/>
                          </a:solidFill>
                          <a:latin typeface="Calibri" pitchFamily="34" charset="0"/>
                        </a:rPr>
                        <a:t>8</a:t>
                      </a:r>
                      <a:endParaRPr lang="id-ID" sz="2000" b="1" dirty="0">
                        <a:solidFill>
                          <a:srgbClr val="002060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400" b="1" dirty="0" smtClean="0">
                          <a:solidFill>
                            <a:srgbClr val="002060"/>
                          </a:solidFill>
                          <a:latin typeface="Calibri" pitchFamily="34" charset="0"/>
                        </a:rPr>
                        <a:t>Master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b="1" dirty="0" smtClean="0">
                          <a:solidFill>
                            <a:srgbClr val="002060"/>
                          </a:solidFill>
                          <a:latin typeface="Calibri" pitchFamily="34" charset="0"/>
                        </a:rPr>
                        <a:t>Profession</a:t>
                      </a:r>
                      <a:endParaRPr lang="id-ID" sz="1400" b="1" dirty="0">
                        <a:solidFill>
                          <a:srgbClr val="002060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600" b="1" dirty="0" smtClean="0">
                          <a:solidFill>
                            <a:srgbClr val="002060"/>
                          </a:solidFill>
                          <a:latin typeface="Calibri" pitchFamily="34" charset="0"/>
                        </a:rPr>
                        <a:t>Master of Apl. Sc</a:t>
                      </a:r>
                    </a:p>
                  </a:txBody>
                  <a:tcPr/>
                </a:tc>
              </a:tr>
              <a:tr h="436880">
                <a:tc>
                  <a:txBody>
                    <a:bodyPr/>
                    <a:lstStyle/>
                    <a:p>
                      <a:pPr algn="ctr"/>
                      <a:r>
                        <a:rPr lang="id-ID" sz="2000" b="1" dirty="0" smtClean="0">
                          <a:solidFill>
                            <a:srgbClr val="002060"/>
                          </a:solidFill>
                          <a:latin typeface="Calibri" pitchFamily="34" charset="0"/>
                        </a:rPr>
                        <a:t>7</a:t>
                      </a:r>
                      <a:endParaRPr lang="id-ID" sz="2000" b="1" dirty="0">
                        <a:solidFill>
                          <a:srgbClr val="002060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d-ID" sz="1400" dirty="0" smtClean="0">
                        <a:solidFill>
                          <a:srgbClr val="002060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400" dirty="0" smtClean="0">
                          <a:solidFill>
                            <a:srgbClr val="002060"/>
                          </a:solidFill>
                          <a:latin typeface="Calibri" pitchFamily="34" charset="0"/>
                        </a:rPr>
                        <a:t>                      Profession</a:t>
                      </a:r>
                      <a:endParaRPr lang="id-ID" sz="1400" b="1" dirty="0" smtClean="0">
                        <a:solidFill>
                          <a:srgbClr val="002060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d-ID" sz="1600" b="1" dirty="0" smtClean="0">
                        <a:solidFill>
                          <a:srgbClr val="002060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2000" b="1" dirty="0" smtClean="0">
                          <a:solidFill>
                            <a:srgbClr val="002060"/>
                          </a:solidFill>
                          <a:latin typeface="Calibri" pitchFamily="34" charset="0"/>
                        </a:rPr>
                        <a:t>6</a:t>
                      </a:r>
                      <a:endParaRPr lang="id-ID" sz="2000" b="1" dirty="0">
                        <a:solidFill>
                          <a:srgbClr val="002060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b="1" dirty="0" smtClean="0">
                          <a:solidFill>
                            <a:srgbClr val="002060"/>
                          </a:solidFill>
                          <a:latin typeface="Calibri" pitchFamily="34" charset="0"/>
                        </a:rPr>
                        <a:t>Bachelor</a:t>
                      </a:r>
                      <a:endParaRPr lang="id-ID" sz="1400" b="1" dirty="0">
                        <a:solidFill>
                          <a:srgbClr val="002060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d-ID" sz="1400" dirty="0">
                        <a:solidFill>
                          <a:srgbClr val="002060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b="1" dirty="0" smtClean="0">
                          <a:solidFill>
                            <a:srgbClr val="002060"/>
                          </a:solidFill>
                          <a:latin typeface="Calibri" pitchFamily="34" charset="0"/>
                        </a:rPr>
                        <a:t>Bach of Apl. Sc.</a:t>
                      </a:r>
                      <a:endParaRPr lang="id-ID" sz="1600" b="1" dirty="0">
                        <a:solidFill>
                          <a:srgbClr val="002060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2000" b="1" dirty="0" smtClean="0">
                          <a:solidFill>
                            <a:srgbClr val="002060"/>
                          </a:solidFill>
                          <a:latin typeface="Calibri" pitchFamily="34" charset="0"/>
                        </a:rPr>
                        <a:t>5</a:t>
                      </a:r>
                      <a:endParaRPr lang="id-ID" sz="2000" b="1" dirty="0">
                        <a:solidFill>
                          <a:srgbClr val="002060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sz="1600" dirty="0">
                        <a:solidFill>
                          <a:srgbClr val="002060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b="1" dirty="0" smtClean="0">
                          <a:solidFill>
                            <a:srgbClr val="002060"/>
                          </a:solidFill>
                          <a:latin typeface="Calibri" pitchFamily="34" charset="0"/>
                        </a:rPr>
                        <a:t>Diploma III</a:t>
                      </a:r>
                      <a:endParaRPr lang="id-ID" sz="1600" b="1" dirty="0">
                        <a:solidFill>
                          <a:srgbClr val="002060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2000" b="1" dirty="0" smtClean="0">
                          <a:solidFill>
                            <a:srgbClr val="002060"/>
                          </a:solidFill>
                          <a:latin typeface="Calibri" pitchFamily="34" charset="0"/>
                        </a:rPr>
                        <a:t>4</a:t>
                      </a:r>
                      <a:endParaRPr lang="id-ID" sz="2000" b="1" dirty="0">
                        <a:solidFill>
                          <a:srgbClr val="002060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sz="1600" dirty="0">
                        <a:solidFill>
                          <a:srgbClr val="002060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1600" b="1" dirty="0" smtClean="0">
                          <a:solidFill>
                            <a:srgbClr val="002060"/>
                          </a:solidFill>
                          <a:latin typeface="Calibri" pitchFamily="34" charset="0"/>
                        </a:rPr>
                        <a:t>         Diploma II</a:t>
                      </a:r>
                      <a:endParaRPr lang="id-ID" sz="1600" b="1" dirty="0">
                        <a:solidFill>
                          <a:srgbClr val="002060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2000" b="1" dirty="0" smtClean="0">
                          <a:solidFill>
                            <a:srgbClr val="002060"/>
                          </a:solidFill>
                          <a:latin typeface="Calibri" pitchFamily="34" charset="0"/>
                        </a:rPr>
                        <a:t>3</a:t>
                      </a:r>
                      <a:endParaRPr lang="id-ID" sz="2000" b="1" dirty="0">
                        <a:solidFill>
                          <a:srgbClr val="002060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sz="1600" dirty="0">
                        <a:solidFill>
                          <a:srgbClr val="002060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sz="1600" dirty="0">
                        <a:solidFill>
                          <a:srgbClr val="002060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1600" b="1" dirty="0" smtClean="0">
                          <a:solidFill>
                            <a:srgbClr val="002060"/>
                          </a:solidFill>
                          <a:latin typeface="Calibri" pitchFamily="34" charset="0"/>
                        </a:rPr>
                        <a:t>Diploma I</a:t>
                      </a:r>
                      <a:endParaRPr lang="id-ID" sz="1600" b="1" dirty="0">
                        <a:solidFill>
                          <a:srgbClr val="002060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2000" b="1" dirty="0" smtClean="0">
                          <a:solidFill>
                            <a:srgbClr val="002060"/>
                          </a:solidFill>
                          <a:latin typeface="Calibri" pitchFamily="34" charset="0"/>
                        </a:rPr>
                        <a:t>2</a:t>
                      </a:r>
                      <a:endParaRPr lang="id-ID" sz="2000" b="1" dirty="0">
                        <a:solidFill>
                          <a:srgbClr val="002060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id-ID" b="1" dirty="0" smtClean="0">
                          <a:solidFill>
                            <a:srgbClr val="002060"/>
                          </a:solidFill>
                          <a:latin typeface="Calibri" pitchFamily="34" charset="0"/>
                        </a:rPr>
                        <a:t>Senior</a:t>
                      </a:r>
                      <a:r>
                        <a:rPr lang="id-ID" b="1" baseline="0" dirty="0" smtClean="0">
                          <a:solidFill>
                            <a:srgbClr val="002060"/>
                          </a:solidFill>
                          <a:latin typeface="Calibri" pitchFamily="34" charset="0"/>
                        </a:rPr>
                        <a:t> Secondary (General/Vocation)</a:t>
                      </a:r>
                      <a:endParaRPr lang="id-ID" b="1" dirty="0">
                        <a:solidFill>
                          <a:srgbClr val="002060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d-ID" dirty="0">
                        <a:solidFill>
                          <a:srgbClr val="002060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d-ID" dirty="0">
                        <a:solidFill>
                          <a:srgbClr val="002060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2000" b="1" dirty="0" smtClean="0">
                          <a:solidFill>
                            <a:srgbClr val="002060"/>
                          </a:solidFill>
                          <a:latin typeface="Calibri" pitchFamily="34" charset="0"/>
                        </a:rPr>
                        <a:t>1</a:t>
                      </a:r>
                      <a:endParaRPr lang="id-ID" sz="2000" b="1" dirty="0">
                        <a:solidFill>
                          <a:srgbClr val="002060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id-ID" b="1" dirty="0" smtClean="0">
                          <a:solidFill>
                            <a:srgbClr val="002060"/>
                          </a:solidFill>
                          <a:latin typeface="Calibri" pitchFamily="34" charset="0"/>
                        </a:rPr>
                        <a:t>Primary &amp; Junior Secondary</a:t>
                      </a:r>
                      <a:endParaRPr lang="id-ID" b="1" dirty="0">
                        <a:solidFill>
                          <a:srgbClr val="002060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d-ID" dirty="0">
                        <a:solidFill>
                          <a:srgbClr val="002060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d-ID" dirty="0">
                        <a:solidFill>
                          <a:srgbClr val="002060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291" name="Up Arrow 3"/>
          <p:cNvSpPr>
            <a:spLocks noChangeArrowheads="1"/>
          </p:cNvSpPr>
          <p:nvPr/>
        </p:nvSpPr>
        <p:spPr bwMode="auto">
          <a:xfrm>
            <a:off x="7239000" y="5029200"/>
            <a:ext cx="304800" cy="304800"/>
          </a:xfrm>
          <a:prstGeom prst="up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endParaRPr lang="id-ID"/>
          </a:p>
        </p:txBody>
      </p:sp>
      <p:sp>
        <p:nvSpPr>
          <p:cNvPr id="10292" name="Up Arrow 4"/>
          <p:cNvSpPr>
            <a:spLocks noChangeArrowheads="1"/>
          </p:cNvSpPr>
          <p:nvPr/>
        </p:nvSpPr>
        <p:spPr bwMode="auto">
          <a:xfrm>
            <a:off x="7620000" y="4572000"/>
            <a:ext cx="304800" cy="762000"/>
          </a:xfrm>
          <a:prstGeom prst="up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endParaRPr lang="id-ID"/>
          </a:p>
        </p:txBody>
      </p:sp>
      <p:sp>
        <p:nvSpPr>
          <p:cNvPr id="10293" name="Up Arrow 5"/>
          <p:cNvSpPr>
            <a:spLocks noChangeArrowheads="1"/>
          </p:cNvSpPr>
          <p:nvPr/>
        </p:nvSpPr>
        <p:spPr bwMode="auto">
          <a:xfrm>
            <a:off x="8001000" y="4191000"/>
            <a:ext cx="304800" cy="1143000"/>
          </a:xfrm>
          <a:prstGeom prst="up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endParaRPr lang="id-ID"/>
          </a:p>
        </p:txBody>
      </p:sp>
      <p:sp>
        <p:nvSpPr>
          <p:cNvPr id="10294" name="Up Arrow 6"/>
          <p:cNvSpPr>
            <a:spLocks noChangeArrowheads="1"/>
          </p:cNvSpPr>
          <p:nvPr/>
        </p:nvSpPr>
        <p:spPr bwMode="auto">
          <a:xfrm>
            <a:off x="2819400" y="3810000"/>
            <a:ext cx="304800" cy="1447800"/>
          </a:xfrm>
          <a:prstGeom prst="upArrow">
            <a:avLst>
              <a:gd name="adj1" fmla="val 50000"/>
              <a:gd name="adj2" fmla="val 50009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endParaRPr lang="id-ID"/>
          </a:p>
        </p:txBody>
      </p:sp>
      <p:sp>
        <p:nvSpPr>
          <p:cNvPr id="10295" name="Up Arrow 8"/>
          <p:cNvSpPr>
            <a:spLocks noChangeArrowheads="1"/>
          </p:cNvSpPr>
          <p:nvPr/>
        </p:nvSpPr>
        <p:spPr bwMode="auto">
          <a:xfrm>
            <a:off x="2819400" y="2971800"/>
            <a:ext cx="304800" cy="685800"/>
          </a:xfrm>
          <a:prstGeom prst="up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endParaRPr lang="id-ID"/>
          </a:p>
        </p:txBody>
      </p:sp>
      <p:sp>
        <p:nvSpPr>
          <p:cNvPr id="10296" name="Up Arrow 9"/>
          <p:cNvSpPr>
            <a:spLocks noChangeArrowheads="1"/>
          </p:cNvSpPr>
          <p:nvPr/>
        </p:nvSpPr>
        <p:spPr bwMode="auto">
          <a:xfrm>
            <a:off x="5029200" y="2514600"/>
            <a:ext cx="304800" cy="228600"/>
          </a:xfrm>
          <a:prstGeom prst="up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endParaRPr lang="id-ID"/>
          </a:p>
        </p:txBody>
      </p:sp>
      <p:sp>
        <p:nvSpPr>
          <p:cNvPr id="10297" name="Right Arrow 11"/>
          <p:cNvSpPr>
            <a:spLocks noChangeArrowheads="1"/>
          </p:cNvSpPr>
          <p:nvPr/>
        </p:nvSpPr>
        <p:spPr bwMode="auto">
          <a:xfrm>
            <a:off x="3505200" y="3581400"/>
            <a:ext cx="1828800" cy="381000"/>
          </a:xfrm>
          <a:prstGeom prst="rightArrow">
            <a:avLst>
              <a:gd name="adj1" fmla="val 50000"/>
              <a:gd name="adj2" fmla="val 49997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endParaRPr lang="id-ID"/>
          </a:p>
        </p:txBody>
      </p:sp>
      <p:sp>
        <p:nvSpPr>
          <p:cNvPr id="10298" name="Up Arrow 12"/>
          <p:cNvSpPr>
            <a:spLocks noChangeArrowheads="1"/>
          </p:cNvSpPr>
          <p:nvPr/>
        </p:nvSpPr>
        <p:spPr bwMode="auto">
          <a:xfrm>
            <a:off x="5029200" y="2971800"/>
            <a:ext cx="304800" cy="838200"/>
          </a:xfrm>
          <a:prstGeom prst="up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endParaRPr lang="id-ID"/>
          </a:p>
        </p:txBody>
      </p:sp>
      <p:sp>
        <p:nvSpPr>
          <p:cNvPr id="10300" name="TextBox 2"/>
          <p:cNvSpPr txBox="1">
            <a:spLocks noChangeArrowheads="1"/>
          </p:cNvSpPr>
          <p:nvPr/>
        </p:nvSpPr>
        <p:spPr bwMode="auto">
          <a:xfrm>
            <a:off x="609600" y="990600"/>
            <a:ext cx="738891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d-ID" sz="2800" b="1" dirty="0" smtClean="0">
                <a:solidFill>
                  <a:srgbClr val="002060"/>
                </a:solidFill>
                <a:latin typeface="Calibri" pitchFamily="34" charset="0"/>
              </a:rPr>
              <a:t>Equivalence of Tracks – Qualification Framework</a:t>
            </a:r>
            <a:endParaRPr lang="id-ID" sz="1600" b="1" dirty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10301" name="Up Arrow 8"/>
          <p:cNvSpPr>
            <a:spLocks noChangeArrowheads="1"/>
          </p:cNvSpPr>
          <p:nvPr/>
        </p:nvSpPr>
        <p:spPr bwMode="auto">
          <a:xfrm>
            <a:off x="7162800" y="2514600"/>
            <a:ext cx="304800" cy="228600"/>
          </a:xfrm>
          <a:prstGeom prst="up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endParaRPr lang="id-ID"/>
          </a:p>
        </p:txBody>
      </p:sp>
      <p:sp>
        <p:nvSpPr>
          <p:cNvPr id="10302" name="Up Arrow 8"/>
          <p:cNvSpPr>
            <a:spLocks noChangeArrowheads="1"/>
          </p:cNvSpPr>
          <p:nvPr/>
        </p:nvSpPr>
        <p:spPr bwMode="auto">
          <a:xfrm>
            <a:off x="7162800" y="3810000"/>
            <a:ext cx="304800" cy="228600"/>
          </a:xfrm>
          <a:prstGeom prst="up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endParaRPr lang="id-ID"/>
          </a:p>
        </p:txBody>
      </p:sp>
      <p:sp>
        <p:nvSpPr>
          <p:cNvPr id="10303" name="Up Arrow 8"/>
          <p:cNvSpPr>
            <a:spLocks noChangeArrowheads="1"/>
          </p:cNvSpPr>
          <p:nvPr/>
        </p:nvSpPr>
        <p:spPr bwMode="auto">
          <a:xfrm>
            <a:off x="7162800" y="2971800"/>
            <a:ext cx="304800" cy="685800"/>
          </a:xfrm>
          <a:prstGeom prst="up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endParaRPr lang="id-ID"/>
          </a:p>
        </p:txBody>
      </p:sp>
      <p:sp>
        <p:nvSpPr>
          <p:cNvPr id="10304" name="Up Arrow 9"/>
          <p:cNvSpPr>
            <a:spLocks noChangeArrowheads="1"/>
          </p:cNvSpPr>
          <p:nvPr/>
        </p:nvSpPr>
        <p:spPr bwMode="auto">
          <a:xfrm>
            <a:off x="2819400" y="2514600"/>
            <a:ext cx="304800" cy="228600"/>
          </a:xfrm>
          <a:prstGeom prst="up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endParaRPr lang="id-ID"/>
          </a:p>
        </p:txBody>
      </p:sp>
      <p:sp>
        <p:nvSpPr>
          <p:cNvPr id="18" name="Right Arrow 11"/>
          <p:cNvSpPr>
            <a:spLocks noChangeArrowheads="1"/>
          </p:cNvSpPr>
          <p:nvPr/>
        </p:nvSpPr>
        <p:spPr bwMode="auto">
          <a:xfrm>
            <a:off x="5105400" y="3581400"/>
            <a:ext cx="685800" cy="381000"/>
          </a:xfrm>
          <a:prstGeom prst="rightArrow">
            <a:avLst>
              <a:gd name="adj1" fmla="val 50000"/>
              <a:gd name="adj2" fmla="val 49997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endParaRPr lang="id-ID"/>
          </a:p>
        </p:txBody>
      </p:sp>
      <p:sp>
        <p:nvSpPr>
          <p:cNvPr id="19" name="Up Arrow 12"/>
          <p:cNvSpPr>
            <a:spLocks noChangeArrowheads="1"/>
          </p:cNvSpPr>
          <p:nvPr/>
        </p:nvSpPr>
        <p:spPr bwMode="auto">
          <a:xfrm>
            <a:off x="5486400" y="3352800"/>
            <a:ext cx="304800" cy="457200"/>
          </a:xfrm>
          <a:prstGeom prst="up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xmlns="" val="2701391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6553200" y="6248400"/>
            <a:ext cx="1981200" cy="476250"/>
          </a:xfrm>
          <a:noFill/>
        </p:spPr>
        <p:txBody>
          <a:bodyPr/>
          <a:lstStyle/>
          <a:p>
            <a:fld id="{7E52BF86-4339-404A-83D9-310237BCB6E5}" type="slidenum">
              <a:rPr lang="en-US" smtClean="0"/>
              <a:pPr/>
              <a:t>26</a:t>
            </a:fld>
            <a:endParaRPr lang="en-US" smtClean="0"/>
          </a:p>
        </p:txBody>
      </p:sp>
      <p:sp>
        <p:nvSpPr>
          <p:cNvPr id="20483" name="TextBox 2"/>
          <p:cNvSpPr txBox="1">
            <a:spLocks noChangeArrowheads="1"/>
          </p:cNvSpPr>
          <p:nvPr/>
        </p:nvSpPr>
        <p:spPr bwMode="auto">
          <a:xfrm>
            <a:off x="457200" y="1062038"/>
            <a:ext cx="403996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d-ID" sz="2800" b="1" dirty="0" smtClean="0">
                <a:solidFill>
                  <a:srgbClr val="002060"/>
                </a:solidFill>
                <a:latin typeface="Calibri" pitchFamily="34" charset="0"/>
              </a:rPr>
              <a:t>Quality Assurance System</a:t>
            </a:r>
            <a:endParaRPr lang="id-ID" sz="2800" b="1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5" name="AutoShape 2"/>
          <p:cNvSpPr>
            <a:spLocks noChangeArrowheads="1"/>
          </p:cNvSpPr>
          <p:nvPr/>
        </p:nvSpPr>
        <p:spPr bwMode="auto">
          <a:xfrm>
            <a:off x="609600" y="1965325"/>
            <a:ext cx="6400800" cy="4038600"/>
          </a:xfrm>
          <a:prstGeom prst="rightArrowCallout">
            <a:avLst>
              <a:gd name="adj1" fmla="val 25000"/>
              <a:gd name="adj2" fmla="val 23736"/>
              <a:gd name="adj3" fmla="val 26415"/>
              <a:gd name="adj4" fmla="val 81551"/>
            </a:avLst>
          </a:prstGeom>
          <a:solidFill>
            <a:schemeClr val="bg2"/>
          </a:solidFill>
          <a:ln w="9525">
            <a:miter lim="800000"/>
            <a:headEnd/>
            <a:tailEnd/>
          </a:ln>
          <a:scene3d>
            <a:camera prst="legacyPerspectiveTopRight"/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chemeClr val="bg2"/>
            </a:extrusionClr>
          </a:sp3d>
        </p:spPr>
        <p:txBody>
          <a:bodyPr wrap="none" anchor="ctr">
            <a:flatTx/>
          </a:bodyPr>
          <a:lstStyle/>
          <a:p>
            <a:endParaRPr lang="id-ID" b="1">
              <a:latin typeface="Calibri" pitchFamily="34" charset="0"/>
            </a:endParaRPr>
          </a:p>
        </p:txBody>
      </p:sp>
      <p:sp>
        <p:nvSpPr>
          <p:cNvPr id="6" name="AutoShape 3"/>
          <p:cNvSpPr>
            <a:spLocks noChangeArrowheads="1"/>
          </p:cNvSpPr>
          <p:nvPr/>
        </p:nvSpPr>
        <p:spPr bwMode="auto">
          <a:xfrm>
            <a:off x="7010400" y="3184525"/>
            <a:ext cx="1295400" cy="1524000"/>
          </a:xfrm>
          <a:prstGeom prst="flowChartConnector">
            <a:avLst/>
          </a:prstGeom>
          <a:solidFill>
            <a:srgbClr val="9966FF"/>
          </a:solidFill>
          <a:ln w="9525">
            <a:round/>
            <a:headEnd/>
            <a:tailEnd/>
          </a:ln>
          <a:scene3d>
            <a:camera prst="legacyObliqueTopRight"/>
            <a:lightRig rig="legacyFlat3" dir="b"/>
          </a:scene3d>
          <a:sp3d extrusionH="430200" prstMaterial="legacyPlastic">
            <a:bevelT w="13500" h="13500" prst="angle"/>
            <a:bevelB w="13500" h="13500" prst="angle"/>
            <a:extrusionClr>
              <a:srgbClr val="9966FF"/>
            </a:extrusionClr>
          </a:sp3d>
        </p:spPr>
        <p:txBody>
          <a:bodyPr wrap="none" anchor="ctr">
            <a:flatTx/>
          </a:bodyPr>
          <a:lstStyle/>
          <a:p>
            <a:endParaRPr lang="id-ID" b="1">
              <a:latin typeface="Calibri" pitchFamily="34" charset="0"/>
            </a:endParaRPr>
          </a:p>
        </p:txBody>
      </p:sp>
      <p:sp>
        <p:nvSpPr>
          <p:cNvPr id="7" name="WordArt 4"/>
          <p:cNvSpPr>
            <a:spLocks noChangeArrowheads="1" noChangeShapeType="1" noTextEdit="1"/>
          </p:cNvSpPr>
          <p:nvPr/>
        </p:nvSpPr>
        <p:spPr bwMode="auto">
          <a:xfrm rot="5400000">
            <a:off x="7324725" y="3546475"/>
            <a:ext cx="585788" cy="757238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  <a:scene3d>
              <a:camera prst="legacyPerspectiveTopRight"/>
              <a:lightRig rig="legacyFlat3" dir="b"/>
            </a:scene3d>
            <a:sp3d extrusionH="887400" prstMaterial="legacyPlastic">
              <a:extrusionClr>
                <a:schemeClr val="tx1"/>
              </a:extrusionClr>
            </a:sp3d>
          </a:bodyPr>
          <a:lstStyle/>
          <a:p>
            <a:pPr fontAlgn="auto"/>
            <a:r>
              <a:rPr lang="id-ID" sz="6000" b="1" kern="10" dirty="0">
                <a:ln w="9525">
                  <a:round/>
                  <a:headEnd/>
                  <a:tailEnd/>
                </a:ln>
                <a:solidFill>
                  <a:srgbClr val="00FFFF"/>
                </a:solidFill>
                <a:latin typeface="Calibri"/>
              </a:rPr>
              <a:t>Q</a:t>
            </a:r>
          </a:p>
        </p:txBody>
      </p:sp>
      <p:sp>
        <p:nvSpPr>
          <p:cNvPr id="8" name="AutoShape 5"/>
          <p:cNvSpPr>
            <a:spLocks noChangeArrowheads="1"/>
          </p:cNvSpPr>
          <p:nvPr/>
        </p:nvSpPr>
        <p:spPr bwMode="auto">
          <a:xfrm>
            <a:off x="914400" y="4479925"/>
            <a:ext cx="4419600" cy="914400"/>
          </a:xfrm>
          <a:prstGeom prst="roundRect">
            <a:avLst>
              <a:gd name="adj" fmla="val 6389"/>
            </a:avLst>
          </a:prstGeom>
          <a:solidFill>
            <a:srgbClr val="002060"/>
          </a:solidFill>
          <a:ln w="9525">
            <a:round/>
            <a:headEnd/>
            <a:tailEnd/>
          </a:ln>
          <a:scene3d>
            <a:camera prst="legacyPerspectiveTopRight"/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 algn="r"/>
            <a:endParaRPr lang="id-ID"/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1066800" y="4616450"/>
            <a:ext cx="3962400" cy="5492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sz="1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National HE Data Base System</a:t>
            </a:r>
            <a:endParaRPr lang="en-US" sz="1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  <a:p>
            <a:pPr>
              <a:defRPr/>
            </a:pPr>
            <a:r>
              <a:rPr lang="en-US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(</a:t>
            </a:r>
            <a:r>
              <a:rPr lang="en-US" sz="15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PDPT</a:t>
            </a:r>
            <a:r>
              <a:rPr lang="en-US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)</a:t>
            </a:r>
          </a:p>
        </p:txBody>
      </p:sp>
      <p:sp>
        <p:nvSpPr>
          <p:cNvPr id="10" name="AutoShape 7"/>
          <p:cNvSpPr>
            <a:spLocks noChangeArrowheads="1"/>
          </p:cNvSpPr>
          <p:nvPr/>
        </p:nvSpPr>
        <p:spPr bwMode="auto">
          <a:xfrm>
            <a:off x="3505200" y="3032125"/>
            <a:ext cx="1828800" cy="914400"/>
          </a:xfrm>
          <a:prstGeom prst="flowChartAlternateProcess">
            <a:avLst/>
          </a:prstGeom>
          <a:solidFill>
            <a:srgbClr val="CC99FF"/>
          </a:solidFill>
          <a:ln w="12700" cap="sq">
            <a:miter lim="800000"/>
            <a:headEnd type="none" w="sm" len="sm"/>
            <a:tailEnd type="none" w="sm" len="sm"/>
          </a:ln>
          <a:effectLst/>
          <a:scene3d>
            <a:camera prst="legacyPerspectiveTopRight"/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rgbClr val="CC99FF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r>
              <a:rPr lang="en-US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External QA System</a:t>
            </a:r>
            <a:endParaRPr lang="en-US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  <a:p>
            <a:pPr>
              <a:defRPr/>
            </a:pPr>
            <a:r>
              <a:rPr lang="en-US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(</a:t>
            </a:r>
            <a:r>
              <a:rPr lang="en-US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SPME</a:t>
            </a:r>
            <a:r>
              <a:rPr lang="en-US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)</a:t>
            </a:r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2315701" y="2259197"/>
            <a:ext cx="1690612" cy="40011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en-US" sz="2000" b="1" dirty="0" smtClean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HE QA System</a:t>
            </a:r>
            <a:endParaRPr lang="en-US" sz="2000" b="1" dirty="0">
              <a:solidFill>
                <a:srgbClr val="33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12" name="AutoShape 9"/>
          <p:cNvSpPr>
            <a:spLocks noChangeArrowheads="1"/>
          </p:cNvSpPr>
          <p:nvPr/>
        </p:nvSpPr>
        <p:spPr bwMode="auto">
          <a:xfrm>
            <a:off x="990600" y="3032125"/>
            <a:ext cx="1828800" cy="914400"/>
          </a:xfrm>
          <a:prstGeom prst="flowChartAlternateProcess">
            <a:avLst/>
          </a:prstGeom>
          <a:solidFill>
            <a:srgbClr val="0066FF"/>
          </a:solidFill>
          <a:ln w="12700" cap="sq">
            <a:miter lim="800000"/>
            <a:headEnd type="none" w="sm" len="sm"/>
            <a:tailEnd type="none" w="sm" len="sm"/>
          </a:ln>
          <a:effectLst/>
          <a:scene3d>
            <a:camera prst="legacyPerspectiveTopRight"/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rgbClr val="0066FF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r>
              <a:rPr lang="en-US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Internal QA System</a:t>
            </a:r>
            <a:endParaRPr lang="en-US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  <a:p>
            <a:pPr>
              <a:defRPr/>
            </a:pPr>
            <a:r>
              <a:rPr lang="en-US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(</a:t>
            </a:r>
            <a:r>
              <a:rPr lang="en-US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SPMI</a:t>
            </a:r>
            <a:r>
              <a:rPr lang="en-US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)</a:t>
            </a:r>
          </a:p>
        </p:txBody>
      </p:sp>
      <p:sp>
        <p:nvSpPr>
          <p:cNvPr id="13" name="AutoShape 10"/>
          <p:cNvSpPr>
            <a:spLocks noChangeArrowheads="1"/>
          </p:cNvSpPr>
          <p:nvPr/>
        </p:nvSpPr>
        <p:spPr bwMode="auto">
          <a:xfrm>
            <a:off x="1447800" y="4098925"/>
            <a:ext cx="914400" cy="381000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FF9900"/>
          </a:solidFill>
          <a:ln w="9525">
            <a:miter lim="800000"/>
            <a:headEnd/>
            <a:tailEnd/>
          </a:ln>
          <a:scene3d>
            <a:camera prst="legacyPerspectiveTopRight"/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rgbClr val="FF9900"/>
            </a:extrusionClr>
          </a:sp3d>
        </p:spPr>
        <p:txBody>
          <a:bodyPr vert="eaVert" wrap="none" anchor="ctr">
            <a:flatTx/>
          </a:bodyPr>
          <a:lstStyle/>
          <a:p>
            <a:endParaRPr lang="id-ID" b="1">
              <a:latin typeface="Calibri" pitchFamily="34" charset="0"/>
            </a:endParaRPr>
          </a:p>
        </p:txBody>
      </p:sp>
      <p:sp>
        <p:nvSpPr>
          <p:cNvPr id="14" name="AutoShape 11"/>
          <p:cNvSpPr>
            <a:spLocks noChangeArrowheads="1"/>
          </p:cNvSpPr>
          <p:nvPr/>
        </p:nvSpPr>
        <p:spPr bwMode="auto">
          <a:xfrm>
            <a:off x="3810000" y="4098925"/>
            <a:ext cx="914400" cy="381000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FF9900"/>
          </a:solidFill>
          <a:ln w="9525">
            <a:miter lim="800000"/>
            <a:headEnd/>
            <a:tailEnd/>
          </a:ln>
          <a:scene3d>
            <a:camera prst="legacyPerspectiveTopRight"/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rgbClr val="FF9900"/>
            </a:extrusionClr>
          </a:sp3d>
        </p:spPr>
        <p:txBody>
          <a:bodyPr vert="eaVert" wrap="none" anchor="ctr">
            <a:flatTx/>
          </a:bodyPr>
          <a:lstStyle/>
          <a:p>
            <a:endParaRPr lang="id-ID" b="1">
              <a:latin typeface="Calibri" pitchFamily="34" charset="0"/>
            </a:endParaRPr>
          </a:p>
        </p:txBody>
      </p:sp>
      <p:sp>
        <p:nvSpPr>
          <p:cNvPr id="15" name="AutoShape 12"/>
          <p:cNvSpPr>
            <a:spLocks noChangeArrowheads="1"/>
          </p:cNvSpPr>
          <p:nvPr/>
        </p:nvSpPr>
        <p:spPr bwMode="auto">
          <a:xfrm rot="5400000">
            <a:off x="2705100" y="3298825"/>
            <a:ext cx="914400" cy="381000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FF9900"/>
          </a:solidFill>
          <a:ln w="9525">
            <a:miter lim="800000"/>
            <a:headEnd/>
            <a:tailEnd/>
          </a:ln>
          <a:scene3d>
            <a:camera prst="legacyPerspectiveTopRight"/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rgbClr val="FF9900"/>
            </a:extrusionClr>
          </a:sp3d>
        </p:spPr>
        <p:txBody>
          <a:bodyPr vert="eaVert" wrap="none" anchor="ctr">
            <a:flatTx/>
          </a:bodyPr>
          <a:lstStyle/>
          <a:p>
            <a:endParaRPr lang="id-ID" b="1">
              <a:latin typeface="Calibri" pitchFamily="34" charset="0"/>
            </a:endParaRPr>
          </a:p>
        </p:txBody>
      </p:sp>
      <p:sp>
        <p:nvSpPr>
          <p:cNvPr id="16" name="Oval 13"/>
          <p:cNvSpPr>
            <a:spLocks noChangeArrowheads="1"/>
          </p:cNvSpPr>
          <p:nvPr/>
        </p:nvSpPr>
        <p:spPr bwMode="auto">
          <a:xfrm>
            <a:off x="1423988" y="4989513"/>
            <a:ext cx="533400" cy="228600"/>
          </a:xfrm>
          <a:prstGeom prst="ellipse">
            <a:avLst/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r>
              <a:rPr lang="en-US" sz="1400" b="1" dirty="0">
                <a:latin typeface="Calibri" pitchFamily="34" charset="0"/>
              </a:rPr>
              <a:t>SNP</a:t>
            </a:r>
            <a:r>
              <a:rPr lang="id-ID" sz="1400" b="1" dirty="0">
                <a:latin typeface="Calibri" pitchFamily="34" charset="0"/>
              </a:rPr>
              <a:t>T</a:t>
            </a:r>
            <a:endParaRPr lang="en-US" sz="1400" b="1" dirty="0">
              <a:latin typeface="Calibri" pitchFamily="34" charset="0"/>
            </a:endParaRPr>
          </a:p>
        </p:txBody>
      </p:sp>
      <p:sp>
        <p:nvSpPr>
          <p:cNvPr id="17" name="Oval 14"/>
          <p:cNvSpPr>
            <a:spLocks noChangeArrowheads="1"/>
          </p:cNvSpPr>
          <p:nvPr/>
        </p:nvSpPr>
        <p:spPr bwMode="auto">
          <a:xfrm>
            <a:off x="2209800" y="3641725"/>
            <a:ext cx="533400" cy="228600"/>
          </a:xfrm>
          <a:prstGeom prst="ellipse">
            <a:avLst/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r>
              <a:rPr lang="en-US" sz="1400" b="1">
                <a:latin typeface="Calibri" pitchFamily="34" charset="0"/>
              </a:rPr>
              <a:t>SNP</a:t>
            </a:r>
            <a:r>
              <a:rPr lang="id-ID" sz="1400" b="1">
                <a:latin typeface="Calibri" pitchFamily="34" charset="0"/>
              </a:rPr>
              <a:t>T</a:t>
            </a:r>
            <a:endParaRPr lang="en-US" sz="1400" b="1">
              <a:latin typeface="Calibri" pitchFamily="34" charset="0"/>
            </a:endParaRPr>
          </a:p>
        </p:txBody>
      </p:sp>
      <p:sp>
        <p:nvSpPr>
          <p:cNvPr id="18" name="Oval 15"/>
          <p:cNvSpPr>
            <a:spLocks noChangeArrowheads="1"/>
          </p:cNvSpPr>
          <p:nvPr/>
        </p:nvSpPr>
        <p:spPr bwMode="auto">
          <a:xfrm>
            <a:off x="4724400" y="3641725"/>
            <a:ext cx="533400" cy="228600"/>
          </a:xfrm>
          <a:prstGeom prst="ellipse">
            <a:avLst/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r>
              <a:rPr lang="en-US" sz="1400" b="1">
                <a:latin typeface="Calibri" pitchFamily="34" charset="0"/>
              </a:rPr>
              <a:t>SNP</a:t>
            </a:r>
            <a:r>
              <a:rPr lang="id-ID" sz="1400" b="1">
                <a:latin typeface="Calibri" pitchFamily="34" charset="0"/>
              </a:rPr>
              <a:t>T</a:t>
            </a:r>
            <a:endParaRPr lang="en-US" sz="1400" b="1">
              <a:latin typeface="Calibri" pitchFamily="34" charset="0"/>
            </a:endParaRPr>
          </a:p>
        </p:txBody>
      </p:sp>
      <p:sp>
        <p:nvSpPr>
          <p:cNvPr id="19" name="Oval 16"/>
          <p:cNvSpPr>
            <a:spLocks noChangeArrowheads="1"/>
          </p:cNvSpPr>
          <p:nvPr/>
        </p:nvSpPr>
        <p:spPr bwMode="auto">
          <a:xfrm>
            <a:off x="7424738" y="4346575"/>
            <a:ext cx="533400" cy="228600"/>
          </a:xfrm>
          <a:prstGeom prst="ellipse">
            <a:avLst/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r>
              <a:rPr lang="en-US" sz="1400" b="1">
                <a:latin typeface="Calibri" pitchFamily="34" charset="0"/>
              </a:rPr>
              <a:t>SNP</a:t>
            </a:r>
            <a:r>
              <a:rPr lang="id-ID" sz="1400" b="1">
                <a:latin typeface="Calibri" pitchFamily="34" charset="0"/>
              </a:rPr>
              <a:t>T</a:t>
            </a:r>
            <a:endParaRPr lang="en-US" sz="1400" b="1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30281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34122DE2-CA22-473A-8E1C-5B30C5BA6880}" type="slidenum">
              <a:rPr lang="en-US" smtClean="0"/>
              <a:pPr/>
              <a:t>27</a:t>
            </a:fld>
            <a:endParaRPr lang="en-US" smtClean="0"/>
          </a:p>
        </p:txBody>
      </p:sp>
      <p:sp>
        <p:nvSpPr>
          <p:cNvPr id="21507" name="TextBox 2"/>
          <p:cNvSpPr txBox="1">
            <a:spLocks noChangeArrowheads="1"/>
          </p:cNvSpPr>
          <p:nvPr/>
        </p:nvSpPr>
        <p:spPr bwMode="auto">
          <a:xfrm>
            <a:off x="2381034" y="609600"/>
            <a:ext cx="452667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just"/>
            <a:r>
              <a:rPr lang="id-ID" sz="2800" b="1" dirty="0" smtClean="0">
                <a:solidFill>
                  <a:srgbClr val="002060"/>
                </a:solidFill>
                <a:latin typeface="Calibri" pitchFamily="34" charset="0"/>
              </a:rPr>
              <a:t>Coordination of QA Elements</a:t>
            </a:r>
            <a:endParaRPr lang="id-ID" sz="2400" b="1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4" name="Down Arrow 3"/>
          <p:cNvSpPr/>
          <p:nvPr/>
        </p:nvSpPr>
        <p:spPr>
          <a:xfrm rot="5400000" flipH="1" flipV="1">
            <a:off x="1830548" y="3733958"/>
            <a:ext cx="834705" cy="381001"/>
          </a:xfrm>
          <a:prstGeom prst="downArrow">
            <a:avLst/>
          </a:prstGeom>
          <a:solidFill>
            <a:srgbClr val="008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>
              <a:latin typeface="Calibri" pitchFamily="34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533400" y="1192213"/>
          <a:ext cx="7162800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0700"/>
                <a:gridCol w="1790700"/>
                <a:gridCol w="1790700"/>
                <a:gridCol w="1790700"/>
              </a:tblGrid>
              <a:tr h="370840">
                <a:tc gridSpan="4"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Menteri Pendidikan Nasional</a:t>
                      </a:r>
                      <a:endParaRPr lang="id-ID" sz="2000" dirty="0"/>
                    </a:p>
                  </a:txBody>
                  <a:tcPr>
                    <a:solidFill>
                      <a:srgbClr val="008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d-ID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d-ID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d-ID" dirty="0"/>
                    </a:p>
                  </a:txBody>
                  <a:tcPr/>
                </a:tc>
              </a:tr>
              <a:tr h="370840">
                <a:tc gridSpan="4">
                  <a:txBody>
                    <a:bodyPr/>
                    <a:lstStyle/>
                    <a:p>
                      <a:pPr algn="ctr"/>
                      <a:r>
                        <a:rPr lang="id-ID" sz="2000" b="1" dirty="0" smtClean="0">
                          <a:solidFill>
                            <a:srgbClr val="003300"/>
                          </a:solidFill>
                          <a:latin typeface="Calibri" pitchFamily="34" charset="0"/>
                        </a:rPr>
                        <a:t>Direktur Jenderal Pendidikan Tinggi </a:t>
                      </a:r>
                      <a:endParaRPr lang="id-ID" sz="2000" b="1" dirty="0">
                        <a:solidFill>
                          <a:srgbClr val="003300"/>
                        </a:solidFill>
                        <a:latin typeface="Calibri" pitchFamily="34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d-ID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d-ID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d-ID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id-ID" sz="800" b="1" dirty="0" smtClean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itchFamily="34" charset="0"/>
                      </a:endParaRPr>
                    </a:p>
                    <a:p>
                      <a:pPr algn="ctr"/>
                      <a:r>
                        <a:rPr lang="id-ID" sz="1400" b="1" dirty="0" smtClean="0">
                          <a:solidFill>
                            <a:srgbClr val="002060"/>
                          </a:solidFill>
                          <a:latin typeface="Calibri" pitchFamily="34" charset="0"/>
                        </a:rPr>
                        <a:t>Sekretariat</a:t>
                      </a:r>
                    </a:p>
                    <a:p>
                      <a:pPr algn="ctr"/>
                      <a:r>
                        <a:rPr lang="id-ID" sz="1400" b="1" dirty="0" smtClean="0">
                          <a:solidFill>
                            <a:srgbClr val="002060"/>
                          </a:solidFill>
                          <a:latin typeface="Calibri" pitchFamily="34" charset="0"/>
                        </a:rPr>
                        <a:t>Ditjen Dikti</a:t>
                      </a:r>
                      <a:endParaRPr lang="id-ID" sz="1400" b="1" dirty="0">
                        <a:solidFill>
                          <a:srgbClr val="002060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b="1" dirty="0" smtClean="0">
                          <a:solidFill>
                            <a:srgbClr val="002060"/>
                          </a:solidFill>
                          <a:latin typeface="Calibri" pitchFamily="34" charset="0"/>
                        </a:rPr>
                        <a:t>Badan </a:t>
                      </a:r>
                    </a:p>
                    <a:p>
                      <a:pPr algn="ctr"/>
                      <a:r>
                        <a:rPr lang="id-ID" sz="1400" b="1" dirty="0" smtClean="0">
                          <a:solidFill>
                            <a:srgbClr val="002060"/>
                          </a:solidFill>
                          <a:latin typeface="Calibri" pitchFamily="34" charset="0"/>
                        </a:rPr>
                        <a:t>Standar</a:t>
                      </a:r>
                      <a:r>
                        <a:rPr lang="id-ID" sz="1400" b="1" baseline="0" dirty="0" smtClean="0">
                          <a:solidFill>
                            <a:srgbClr val="002060"/>
                          </a:solidFill>
                          <a:latin typeface="Calibri" pitchFamily="34" charset="0"/>
                        </a:rPr>
                        <a:t> </a:t>
                      </a:r>
                      <a:r>
                        <a:rPr lang="id-ID" sz="1400" b="1" dirty="0" smtClean="0">
                          <a:solidFill>
                            <a:srgbClr val="002060"/>
                          </a:solidFill>
                          <a:latin typeface="Calibri" pitchFamily="34" charset="0"/>
                        </a:rPr>
                        <a:t>Nasional Pendidikan Tinggi</a:t>
                      </a:r>
                      <a:endParaRPr lang="id-ID" sz="1400" b="1" dirty="0">
                        <a:solidFill>
                          <a:srgbClr val="002060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b="1" dirty="0" smtClean="0">
                          <a:solidFill>
                            <a:srgbClr val="002060"/>
                          </a:solidFill>
                          <a:latin typeface="Calibri" pitchFamily="34" charset="0"/>
                        </a:rPr>
                        <a:t>Perguruan</a:t>
                      </a:r>
                    </a:p>
                    <a:p>
                      <a:pPr algn="ctr"/>
                      <a:r>
                        <a:rPr lang="id-ID" sz="1400" b="1" dirty="0" smtClean="0">
                          <a:solidFill>
                            <a:srgbClr val="002060"/>
                          </a:solidFill>
                          <a:latin typeface="Calibri" pitchFamily="34" charset="0"/>
                        </a:rPr>
                        <a:t>Tinggi </a:t>
                      </a:r>
                    </a:p>
                    <a:p>
                      <a:pPr algn="ctr"/>
                      <a:r>
                        <a:rPr lang="id-ID" sz="1400" b="1" dirty="0" smtClean="0">
                          <a:solidFill>
                            <a:srgbClr val="002060"/>
                          </a:solidFill>
                          <a:latin typeface="Calibri" pitchFamily="34" charset="0"/>
                        </a:rPr>
                        <a:t>Negeri/Swasta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b="1" dirty="0" smtClean="0">
                          <a:solidFill>
                            <a:srgbClr val="002060"/>
                          </a:solidFill>
                          <a:latin typeface="Calibri" pitchFamily="34" charset="0"/>
                        </a:rPr>
                        <a:t>Badan</a:t>
                      </a:r>
                    </a:p>
                    <a:p>
                      <a:pPr algn="ctr"/>
                      <a:r>
                        <a:rPr lang="id-ID" sz="1400" b="1" dirty="0" smtClean="0">
                          <a:solidFill>
                            <a:srgbClr val="002060"/>
                          </a:solidFill>
                          <a:latin typeface="Calibri" pitchFamily="34" charset="0"/>
                        </a:rPr>
                        <a:t>Akreditasi</a:t>
                      </a:r>
                      <a:r>
                        <a:rPr lang="id-ID" sz="1400" b="1" baseline="0" dirty="0" smtClean="0">
                          <a:solidFill>
                            <a:srgbClr val="002060"/>
                          </a:solidFill>
                          <a:latin typeface="Calibri" pitchFamily="34" charset="0"/>
                        </a:rPr>
                        <a:t> Nasional Perguruan Tinggi</a:t>
                      </a:r>
                      <a:endParaRPr lang="id-ID" sz="1400" b="1" dirty="0">
                        <a:solidFill>
                          <a:srgbClr val="002060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AutoShape 7"/>
          <p:cNvSpPr>
            <a:spLocks noChangeArrowheads="1"/>
          </p:cNvSpPr>
          <p:nvPr/>
        </p:nvSpPr>
        <p:spPr bwMode="auto">
          <a:xfrm>
            <a:off x="7924800" y="3275011"/>
            <a:ext cx="838200" cy="1108254"/>
          </a:xfrm>
          <a:prstGeom prst="flowChartConnector">
            <a:avLst/>
          </a:prstGeom>
          <a:solidFill>
            <a:srgbClr val="008000"/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>
            <a:flatTx/>
          </a:bodyPr>
          <a:lstStyle/>
          <a:p>
            <a:pPr>
              <a:defRPr/>
            </a:pPr>
            <a:r>
              <a:rPr lang="id-ID" sz="4000" b="1" dirty="0">
                <a:solidFill>
                  <a:schemeClr val="bg1"/>
                </a:solidFill>
                <a:latin typeface="Calibri" pitchFamily="34" charset="0"/>
              </a:rPr>
              <a:t>M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85800" y="2817811"/>
            <a:ext cx="1371600" cy="2133600"/>
          </a:xfrm>
          <a:prstGeom prst="roundRect">
            <a:avLst/>
          </a:prstGeom>
          <a:solidFill>
            <a:srgbClr val="0033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id-ID" sz="1600" b="1" dirty="0">
              <a:latin typeface="Calibri" pitchFamily="34" charset="0"/>
            </a:endParaRPr>
          </a:p>
          <a:p>
            <a:pPr>
              <a:defRPr/>
            </a:pPr>
            <a:r>
              <a:rPr lang="en-US" sz="1600" b="1" dirty="0" err="1">
                <a:latin typeface="Calibri" pitchFamily="34" charset="0"/>
              </a:rPr>
              <a:t>Peraturan</a:t>
            </a:r>
            <a:r>
              <a:rPr lang="en-US" sz="1600" b="1" dirty="0">
                <a:latin typeface="Calibri" pitchFamily="34" charset="0"/>
              </a:rPr>
              <a:t> </a:t>
            </a:r>
            <a:r>
              <a:rPr lang="en-US" sz="1600" b="1" dirty="0" err="1">
                <a:latin typeface="Calibri" pitchFamily="34" charset="0"/>
              </a:rPr>
              <a:t>Perundang-undangan</a:t>
            </a:r>
            <a:endParaRPr lang="en-US" sz="1600" b="1" dirty="0">
              <a:latin typeface="Calibri" pitchFamily="34" charset="0"/>
            </a:endParaRPr>
          </a:p>
          <a:p>
            <a:pPr>
              <a:defRPr/>
            </a:pPr>
            <a:endParaRPr lang="en-US" sz="1600" b="1" dirty="0">
              <a:latin typeface="Calibri" pitchFamily="34" charset="0"/>
            </a:endParaRPr>
          </a:p>
          <a:p>
            <a:pPr>
              <a:defRPr/>
            </a:pPr>
            <a:r>
              <a:rPr lang="en-US" sz="1600" b="1" dirty="0" err="1">
                <a:latin typeface="Calibri" pitchFamily="34" charset="0"/>
              </a:rPr>
              <a:t>Visi</a:t>
            </a:r>
            <a:r>
              <a:rPr lang="en-US" sz="1600" b="1" dirty="0">
                <a:latin typeface="Calibri" pitchFamily="34" charset="0"/>
              </a:rPr>
              <a:t> </a:t>
            </a:r>
            <a:r>
              <a:rPr lang="en-US" sz="1600" b="1" dirty="0" err="1">
                <a:latin typeface="Calibri" pitchFamily="34" charset="0"/>
              </a:rPr>
              <a:t>Pendidikan</a:t>
            </a:r>
            <a:r>
              <a:rPr lang="en-US" sz="1600" b="1" dirty="0">
                <a:latin typeface="Calibri" pitchFamily="34" charset="0"/>
              </a:rPr>
              <a:t> </a:t>
            </a:r>
            <a:r>
              <a:rPr lang="en-US" sz="1600" b="1" dirty="0" err="1">
                <a:latin typeface="Calibri" pitchFamily="34" charset="0"/>
              </a:rPr>
              <a:t>Tinggi</a:t>
            </a:r>
            <a:r>
              <a:rPr lang="en-US" sz="1600" b="1" dirty="0">
                <a:latin typeface="Calibri" pitchFamily="34" charset="0"/>
              </a:rPr>
              <a:t> Indonesia</a:t>
            </a:r>
          </a:p>
          <a:p>
            <a:pPr>
              <a:defRPr/>
            </a:pPr>
            <a:endParaRPr lang="id-ID" b="1" dirty="0">
              <a:latin typeface="Calibri" pitchFamily="34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 rot="5400000" flipH="1" flipV="1">
            <a:off x="380207" y="3883819"/>
            <a:ext cx="3810000" cy="1587"/>
          </a:xfrm>
          <a:prstGeom prst="line">
            <a:avLst/>
          </a:prstGeom>
          <a:ln w="12700">
            <a:solidFill>
              <a:srgbClr val="00206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5400000" flipH="1" flipV="1">
            <a:off x="-1753393" y="3502819"/>
            <a:ext cx="4572000" cy="1587"/>
          </a:xfrm>
          <a:prstGeom prst="line">
            <a:avLst/>
          </a:prstGeom>
          <a:ln w="12700">
            <a:solidFill>
              <a:srgbClr val="00206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rot="5400000" flipH="1" flipV="1">
            <a:off x="2209007" y="3883819"/>
            <a:ext cx="3810000" cy="1587"/>
          </a:xfrm>
          <a:prstGeom prst="line">
            <a:avLst/>
          </a:prstGeom>
          <a:ln w="12700">
            <a:solidFill>
              <a:srgbClr val="00206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ounded Rectangle 10"/>
          <p:cNvSpPr/>
          <p:nvPr/>
        </p:nvSpPr>
        <p:spPr>
          <a:xfrm>
            <a:off x="2514600" y="2817811"/>
            <a:ext cx="1371600" cy="2133600"/>
          </a:xfrm>
          <a:prstGeom prst="roundRect">
            <a:avLst/>
          </a:prstGeom>
          <a:solidFill>
            <a:srgbClr val="0033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id-ID" sz="1600" b="1" dirty="0">
              <a:latin typeface="Calibri" pitchFamily="34" charset="0"/>
            </a:endParaRPr>
          </a:p>
          <a:p>
            <a:pPr>
              <a:defRPr/>
            </a:pPr>
            <a:r>
              <a:rPr lang="id-ID" sz="1600" b="1" dirty="0">
                <a:latin typeface="Calibri" pitchFamily="34" charset="0"/>
              </a:rPr>
              <a:t>Standar Nasional Pendidikan Tinggi</a:t>
            </a:r>
          </a:p>
          <a:p>
            <a:pPr>
              <a:defRPr/>
            </a:pPr>
            <a:r>
              <a:rPr lang="id-ID" sz="1600" b="1" dirty="0">
                <a:latin typeface="Calibri" pitchFamily="34" charset="0"/>
              </a:rPr>
              <a:t>(SNPT)</a:t>
            </a:r>
            <a:endParaRPr lang="en-US" sz="1600" b="1" dirty="0">
              <a:latin typeface="Calibri" pitchFamily="34" charset="0"/>
            </a:endParaRPr>
          </a:p>
          <a:p>
            <a:pPr>
              <a:defRPr/>
            </a:pPr>
            <a:endParaRPr lang="id-ID" b="1" dirty="0">
              <a:latin typeface="Calibri" pitchFamily="34" charset="0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 rot="5400000" flipH="1" flipV="1">
            <a:off x="4037807" y="3883819"/>
            <a:ext cx="3810000" cy="1587"/>
          </a:xfrm>
          <a:prstGeom prst="line">
            <a:avLst/>
          </a:prstGeom>
          <a:ln w="12700">
            <a:solidFill>
              <a:srgbClr val="00206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Down Arrow 12"/>
          <p:cNvSpPr/>
          <p:nvPr/>
        </p:nvSpPr>
        <p:spPr>
          <a:xfrm rot="5400000" flipH="1" flipV="1">
            <a:off x="3659346" y="3730463"/>
            <a:ext cx="834705" cy="381001"/>
          </a:xfrm>
          <a:prstGeom prst="downArrow">
            <a:avLst/>
          </a:prstGeom>
          <a:solidFill>
            <a:srgbClr val="008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>
              <a:latin typeface="Calibri" pitchFamily="34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4343400" y="2817811"/>
            <a:ext cx="1371600" cy="2133600"/>
          </a:xfrm>
          <a:prstGeom prst="roundRect">
            <a:avLst/>
          </a:prstGeom>
          <a:solidFill>
            <a:srgbClr val="0033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id-ID" sz="1600" b="1" dirty="0">
                <a:latin typeface="Calibri" pitchFamily="34" charset="0"/>
              </a:rPr>
              <a:t>Sistem Penjaminan Mutu  Internal</a:t>
            </a:r>
            <a:endParaRPr lang="en-US" sz="1600" b="1" dirty="0">
              <a:latin typeface="Calibri" pitchFamily="34" charset="0"/>
            </a:endParaRPr>
          </a:p>
          <a:p>
            <a:pPr>
              <a:defRPr/>
            </a:pPr>
            <a:r>
              <a:rPr lang="id-ID" b="1" dirty="0">
                <a:latin typeface="Calibri" pitchFamily="34" charset="0"/>
              </a:rPr>
              <a:t>(SPMI)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6172200" y="2817811"/>
            <a:ext cx="1371600" cy="2133600"/>
          </a:xfrm>
          <a:prstGeom prst="roundRect">
            <a:avLst/>
          </a:prstGeom>
          <a:solidFill>
            <a:srgbClr val="0033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id-ID" sz="1600" b="1" dirty="0">
                <a:latin typeface="Calibri" pitchFamily="34" charset="0"/>
              </a:rPr>
              <a:t>Sistem Penjaminan Mutu  Ekternal</a:t>
            </a:r>
            <a:endParaRPr lang="en-US" sz="1600" b="1" dirty="0">
              <a:latin typeface="Calibri" pitchFamily="34" charset="0"/>
            </a:endParaRPr>
          </a:p>
          <a:p>
            <a:pPr>
              <a:defRPr/>
            </a:pPr>
            <a:r>
              <a:rPr lang="id-ID" b="1" dirty="0">
                <a:latin typeface="Calibri" pitchFamily="34" charset="0"/>
              </a:rPr>
              <a:t>(SPME/ Akreditasi)</a:t>
            </a:r>
          </a:p>
          <a:p>
            <a:pPr>
              <a:defRPr/>
            </a:pPr>
            <a:endParaRPr lang="id-ID" b="1" dirty="0">
              <a:latin typeface="Calibri" pitchFamily="34" charset="0"/>
            </a:endParaRPr>
          </a:p>
        </p:txBody>
      </p:sp>
      <p:sp>
        <p:nvSpPr>
          <p:cNvPr id="16" name="Down Arrow 15"/>
          <p:cNvSpPr/>
          <p:nvPr/>
        </p:nvSpPr>
        <p:spPr>
          <a:xfrm rot="5400000" flipH="1" flipV="1">
            <a:off x="5488148" y="3730463"/>
            <a:ext cx="834705" cy="381001"/>
          </a:xfrm>
          <a:prstGeom prst="downArrow">
            <a:avLst/>
          </a:prstGeom>
          <a:solidFill>
            <a:srgbClr val="008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>
              <a:latin typeface="Calibri" pitchFamily="34" charset="0"/>
            </a:endParaRPr>
          </a:p>
        </p:txBody>
      </p:sp>
      <p:sp>
        <p:nvSpPr>
          <p:cNvPr id="17" name="Down Arrow 16"/>
          <p:cNvSpPr/>
          <p:nvPr/>
        </p:nvSpPr>
        <p:spPr>
          <a:xfrm rot="5400000" flipH="1" flipV="1">
            <a:off x="7316948" y="3730463"/>
            <a:ext cx="834705" cy="381001"/>
          </a:xfrm>
          <a:prstGeom prst="downArrow">
            <a:avLst/>
          </a:prstGeom>
          <a:solidFill>
            <a:srgbClr val="008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>
              <a:latin typeface="Calibri" pitchFamily="34" charset="0"/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 rot="5400000" flipH="1" flipV="1">
            <a:off x="5410200" y="3503613"/>
            <a:ext cx="4572000" cy="0"/>
          </a:xfrm>
          <a:prstGeom prst="line">
            <a:avLst/>
          </a:prstGeom>
          <a:ln w="12700">
            <a:solidFill>
              <a:srgbClr val="00206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533400" y="1978025"/>
            <a:ext cx="7162800" cy="1588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ounded Rectangle 19"/>
          <p:cNvSpPr/>
          <p:nvPr/>
        </p:nvSpPr>
        <p:spPr>
          <a:xfrm>
            <a:off x="685800" y="5256211"/>
            <a:ext cx="6858000" cy="457200"/>
          </a:xfrm>
          <a:prstGeom prst="roundRect">
            <a:avLst/>
          </a:prstGeom>
          <a:solidFill>
            <a:srgbClr val="008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id-ID" b="1" dirty="0">
                <a:solidFill>
                  <a:schemeClr val="bg1"/>
                </a:solidFill>
                <a:latin typeface="Calibri" pitchFamily="34" charset="0"/>
              </a:rPr>
              <a:t>Pangkalan Data Pendidikan Tinggi</a:t>
            </a:r>
          </a:p>
        </p:txBody>
      </p:sp>
      <p:sp>
        <p:nvSpPr>
          <p:cNvPr id="21" name="Down Arrow 20"/>
          <p:cNvSpPr/>
          <p:nvPr/>
        </p:nvSpPr>
        <p:spPr>
          <a:xfrm flipH="1" flipV="1">
            <a:off x="990600" y="4875210"/>
            <a:ext cx="834705" cy="381001"/>
          </a:xfrm>
          <a:prstGeom prst="downArrow">
            <a:avLst/>
          </a:prstGeom>
          <a:solidFill>
            <a:srgbClr val="008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>
              <a:latin typeface="Calibri" pitchFamily="34" charset="0"/>
            </a:endParaRPr>
          </a:p>
        </p:txBody>
      </p:sp>
      <p:sp>
        <p:nvSpPr>
          <p:cNvPr id="22" name="Down Arrow 21"/>
          <p:cNvSpPr/>
          <p:nvPr/>
        </p:nvSpPr>
        <p:spPr>
          <a:xfrm flipH="1" flipV="1">
            <a:off x="2822895" y="4875211"/>
            <a:ext cx="834705" cy="381001"/>
          </a:xfrm>
          <a:prstGeom prst="downArrow">
            <a:avLst/>
          </a:prstGeom>
          <a:solidFill>
            <a:srgbClr val="008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>
              <a:latin typeface="Calibri" pitchFamily="34" charset="0"/>
            </a:endParaRPr>
          </a:p>
        </p:txBody>
      </p:sp>
      <p:sp>
        <p:nvSpPr>
          <p:cNvPr id="23" name="Down Arrow 22"/>
          <p:cNvSpPr/>
          <p:nvPr/>
        </p:nvSpPr>
        <p:spPr>
          <a:xfrm flipH="1" flipV="1">
            <a:off x="4651695" y="4875211"/>
            <a:ext cx="834705" cy="381001"/>
          </a:xfrm>
          <a:prstGeom prst="downArrow">
            <a:avLst/>
          </a:prstGeom>
          <a:solidFill>
            <a:srgbClr val="008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>
              <a:latin typeface="Calibri" pitchFamily="34" charset="0"/>
            </a:endParaRPr>
          </a:p>
        </p:txBody>
      </p:sp>
      <p:sp>
        <p:nvSpPr>
          <p:cNvPr id="24" name="Down Arrow 23"/>
          <p:cNvSpPr/>
          <p:nvPr/>
        </p:nvSpPr>
        <p:spPr>
          <a:xfrm flipH="1" flipV="1">
            <a:off x="6480495" y="4875211"/>
            <a:ext cx="834705" cy="381001"/>
          </a:xfrm>
          <a:prstGeom prst="downArrow">
            <a:avLst/>
          </a:prstGeom>
          <a:solidFill>
            <a:srgbClr val="008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>
              <a:latin typeface="Calibri" pitchFamily="34" charset="0"/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685800" y="5942011"/>
            <a:ext cx="6858000" cy="457200"/>
          </a:xfrm>
          <a:prstGeom prst="roundRect">
            <a:avLst/>
          </a:prstGeom>
          <a:solidFill>
            <a:srgbClr val="92D05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id-ID" b="1" dirty="0">
                <a:solidFill>
                  <a:srgbClr val="003300"/>
                </a:solidFill>
                <a:latin typeface="Calibri" pitchFamily="34" charset="0"/>
              </a:rPr>
              <a:t>Kebutuhan </a:t>
            </a:r>
            <a:r>
              <a:rPr lang="id-ID" b="1" i="1" dirty="0">
                <a:solidFill>
                  <a:srgbClr val="003300"/>
                </a:solidFill>
                <a:latin typeface="Calibri" pitchFamily="34" charset="0"/>
              </a:rPr>
              <a:t>Stakeholders</a:t>
            </a:r>
          </a:p>
        </p:txBody>
      </p:sp>
      <p:cxnSp>
        <p:nvCxnSpPr>
          <p:cNvPr id="26" name="Straight Connector 25"/>
          <p:cNvCxnSpPr/>
          <p:nvPr/>
        </p:nvCxnSpPr>
        <p:spPr>
          <a:xfrm rot="5400000">
            <a:off x="7239001" y="5483225"/>
            <a:ext cx="2133600" cy="3175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rot="10800000">
            <a:off x="7543800" y="6169025"/>
            <a:ext cx="762000" cy="1588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rot="10800000">
            <a:off x="381000" y="6551613"/>
            <a:ext cx="7924800" cy="1587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rot="5400000" flipH="1" flipV="1">
            <a:off x="-991393" y="5179219"/>
            <a:ext cx="2743200" cy="1587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>
            <a:off x="381000" y="3810000"/>
            <a:ext cx="304800" cy="1588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rot="10800000">
            <a:off x="533400" y="5789613"/>
            <a:ext cx="7162800" cy="0"/>
          </a:xfrm>
          <a:prstGeom prst="line">
            <a:avLst/>
          </a:prstGeom>
          <a:ln w="12700">
            <a:solidFill>
              <a:srgbClr val="00206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rot="10800000">
            <a:off x="533400" y="2665413"/>
            <a:ext cx="7162800" cy="0"/>
          </a:xfrm>
          <a:prstGeom prst="line">
            <a:avLst/>
          </a:prstGeom>
          <a:ln w="12700">
            <a:solidFill>
              <a:srgbClr val="00206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Down Arrow 32"/>
          <p:cNvSpPr/>
          <p:nvPr/>
        </p:nvSpPr>
        <p:spPr>
          <a:xfrm flipH="1" flipV="1">
            <a:off x="3737295" y="5637210"/>
            <a:ext cx="834705" cy="381001"/>
          </a:xfrm>
          <a:prstGeom prst="downArrow">
            <a:avLst/>
          </a:prstGeom>
          <a:solidFill>
            <a:srgbClr val="008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80713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2"/>
          <p:cNvSpPr txBox="1">
            <a:spLocks noChangeArrowheads="1"/>
          </p:cNvSpPr>
          <p:nvPr/>
        </p:nvSpPr>
        <p:spPr bwMode="auto">
          <a:xfrm>
            <a:off x="685800" y="1020763"/>
            <a:ext cx="309178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just"/>
            <a:r>
              <a:rPr lang="id-ID" sz="2800" b="1" dirty="0" smtClean="0">
                <a:solidFill>
                  <a:srgbClr val="002060"/>
                </a:solidFill>
                <a:latin typeface="Calibri" pitchFamily="34" charset="0"/>
              </a:rPr>
              <a:t>Process of QA in HE</a:t>
            </a:r>
            <a:endParaRPr lang="id-ID" sz="2400" b="1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762000" y="5543550"/>
            <a:ext cx="7848600" cy="400050"/>
          </a:xfrm>
          <a:prstGeom prst="rect">
            <a:avLst/>
          </a:prstGeom>
          <a:solidFill>
            <a:srgbClr val="00206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sz="2000" b="1" dirty="0" smtClean="0">
                <a:solidFill>
                  <a:schemeClr val="bg1"/>
                </a:solidFill>
                <a:latin typeface="Calibri" pitchFamily="34" charset="0"/>
              </a:rPr>
              <a:t>National HE Database System</a:t>
            </a:r>
            <a:endParaRPr lang="en-US" sz="20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46" name="Rounded Rectangle 45"/>
          <p:cNvSpPr/>
          <p:nvPr/>
        </p:nvSpPr>
        <p:spPr>
          <a:xfrm>
            <a:off x="1219200" y="3560701"/>
            <a:ext cx="1371600" cy="1677989"/>
          </a:xfrm>
          <a:prstGeom prst="roundRect">
            <a:avLst/>
          </a:prstGeom>
          <a:solidFill>
            <a:srgbClr val="00206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id-ID" sz="1600" b="1" dirty="0">
              <a:latin typeface="Calibri" pitchFamily="34" charset="0"/>
            </a:endParaRPr>
          </a:p>
          <a:p>
            <a:pPr>
              <a:defRPr/>
            </a:pPr>
            <a:endParaRPr lang="id-ID" sz="1600" b="1" dirty="0">
              <a:latin typeface="Calibri" pitchFamily="34" charset="0"/>
            </a:endParaRPr>
          </a:p>
          <a:p>
            <a:pPr>
              <a:defRPr/>
            </a:pPr>
            <a:endParaRPr lang="id-ID" b="1" dirty="0">
              <a:latin typeface="Calibri" pitchFamily="34" charset="0"/>
            </a:endParaRPr>
          </a:p>
        </p:txBody>
      </p:sp>
      <p:sp>
        <p:nvSpPr>
          <p:cNvPr id="47" name="Rounded Rectangle 46"/>
          <p:cNvSpPr/>
          <p:nvPr/>
        </p:nvSpPr>
        <p:spPr>
          <a:xfrm>
            <a:off x="1219200" y="1962090"/>
            <a:ext cx="1371600" cy="3276600"/>
          </a:xfrm>
          <a:prstGeom prst="roundRect">
            <a:avLst/>
          </a:prstGeom>
          <a:solidFill>
            <a:srgbClr val="00206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id-ID" sz="100" b="1" dirty="0">
              <a:latin typeface="Calibri" pitchFamily="34" charset="0"/>
            </a:endParaRPr>
          </a:p>
          <a:p>
            <a:pPr>
              <a:defRPr/>
            </a:pPr>
            <a:r>
              <a:rPr lang="id-ID" b="1" dirty="0" smtClean="0">
                <a:latin typeface="Calibri" pitchFamily="34" charset="0"/>
              </a:rPr>
              <a:t>MoNE</a:t>
            </a:r>
            <a:endParaRPr lang="id-ID" b="1" dirty="0">
              <a:latin typeface="Calibri" pitchFamily="34" charset="0"/>
            </a:endParaRPr>
          </a:p>
          <a:p>
            <a:pPr>
              <a:defRPr/>
            </a:pPr>
            <a:endParaRPr lang="id-ID" sz="800" b="1" dirty="0">
              <a:latin typeface="Calibri" pitchFamily="34" charset="0"/>
            </a:endParaRPr>
          </a:p>
          <a:p>
            <a:pPr>
              <a:defRPr/>
            </a:pPr>
            <a:r>
              <a:rPr lang="en-US" sz="1600" b="1" dirty="0" smtClean="0">
                <a:latin typeface="Calibri" pitchFamily="34" charset="0"/>
              </a:rPr>
              <a:t>DGHE</a:t>
            </a:r>
            <a:endParaRPr lang="en-US" sz="1600" b="1" dirty="0">
              <a:latin typeface="Calibri" pitchFamily="34" charset="0"/>
            </a:endParaRPr>
          </a:p>
          <a:p>
            <a:pPr>
              <a:defRPr/>
            </a:pPr>
            <a:endParaRPr lang="id-ID" sz="1600" b="1" dirty="0">
              <a:latin typeface="Calibri" pitchFamily="34" charset="0"/>
            </a:endParaRPr>
          </a:p>
          <a:p>
            <a:pPr>
              <a:defRPr/>
            </a:pPr>
            <a:endParaRPr lang="en-US" sz="1600" b="1" dirty="0">
              <a:latin typeface="Calibri" pitchFamily="34" charset="0"/>
            </a:endParaRPr>
          </a:p>
          <a:p>
            <a:pPr>
              <a:defRPr/>
            </a:pPr>
            <a:endParaRPr lang="id-ID" b="1" dirty="0">
              <a:latin typeface="Calibri" pitchFamily="34" charset="0"/>
            </a:endParaRPr>
          </a:p>
        </p:txBody>
      </p:sp>
      <p:sp>
        <p:nvSpPr>
          <p:cNvPr id="48" name="Rounded Rectangle 47"/>
          <p:cNvSpPr/>
          <p:nvPr/>
        </p:nvSpPr>
        <p:spPr>
          <a:xfrm>
            <a:off x="3352800" y="4171890"/>
            <a:ext cx="1295400" cy="1066800"/>
          </a:xfrm>
          <a:prstGeom prst="roundRect">
            <a:avLst/>
          </a:prstGeom>
          <a:solidFill>
            <a:srgbClr val="333399"/>
          </a:solidFill>
          <a:ln w="38100"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id-ID" b="1" dirty="0">
                <a:latin typeface="Calibri" pitchFamily="34" charset="0"/>
              </a:rPr>
              <a:t>BSN PT</a:t>
            </a:r>
          </a:p>
          <a:p>
            <a:pPr>
              <a:defRPr/>
            </a:pPr>
            <a:endParaRPr lang="id-ID" sz="1000" b="1" dirty="0">
              <a:latin typeface="Calibri" pitchFamily="34" charset="0"/>
            </a:endParaRPr>
          </a:p>
          <a:p>
            <a:pPr>
              <a:defRPr/>
            </a:pPr>
            <a:r>
              <a:rPr lang="id-ID" b="1" dirty="0">
                <a:latin typeface="Calibri" pitchFamily="34" charset="0"/>
              </a:rPr>
              <a:t>SNPT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5181600" y="3124200"/>
            <a:ext cx="1295400" cy="2114491"/>
          </a:xfrm>
          <a:prstGeom prst="roundRect">
            <a:avLst/>
          </a:prstGeom>
          <a:solidFill>
            <a:srgbClr val="008000"/>
          </a:solidFill>
          <a:ln w="38100"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id-ID" b="1" dirty="0" smtClean="0">
                <a:latin typeface="Calibri" pitchFamily="34" charset="0"/>
              </a:rPr>
              <a:t>Higher Education</a:t>
            </a:r>
            <a:endParaRPr lang="id-ID" b="1" dirty="0">
              <a:latin typeface="Calibri" pitchFamily="34" charset="0"/>
            </a:endParaRPr>
          </a:p>
          <a:p>
            <a:pPr>
              <a:defRPr/>
            </a:pPr>
            <a:endParaRPr lang="id-ID" sz="1200" b="1" dirty="0">
              <a:latin typeface="Calibri" pitchFamily="34" charset="0"/>
            </a:endParaRPr>
          </a:p>
          <a:p>
            <a:pPr>
              <a:defRPr/>
            </a:pPr>
            <a:endParaRPr lang="id-ID" b="1" dirty="0">
              <a:latin typeface="Calibri" pitchFamily="34" charset="0"/>
            </a:endParaRPr>
          </a:p>
          <a:p>
            <a:pPr>
              <a:defRPr/>
            </a:pPr>
            <a:endParaRPr lang="id-ID" b="1" dirty="0">
              <a:latin typeface="Calibri" pitchFamily="34" charset="0"/>
            </a:endParaRPr>
          </a:p>
          <a:p>
            <a:pPr>
              <a:defRPr/>
            </a:pPr>
            <a:r>
              <a:rPr lang="id-ID" b="1" dirty="0">
                <a:latin typeface="Calibri" pitchFamily="34" charset="0"/>
              </a:rPr>
              <a:t>SPMI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7315200" y="1885890"/>
            <a:ext cx="1371600" cy="3352800"/>
          </a:xfrm>
          <a:prstGeom prst="roundRect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id-ID" b="1" dirty="0">
                <a:latin typeface="Calibri" pitchFamily="34" charset="0"/>
              </a:rPr>
              <a:t>BAN-PT</a:t>
            </a:r>
          </a:p>
          <a:p>
            <a:pPr>
              <a:defRPr/>
            </a:pPr>
            <a:endParaRPr lang="id-ID" b="1" dirty="0">
              <a:latin typeface="Calibri" pitchFamily="34" charset="0"/>
            </a:endParaRPr>
          </a:p>
          <a:p>
            <a:pPr>
              <a:defRPr/>
            </a:pPr>
            <a:endParaRPr lang="id-ID" b="1" dirty="0">
              <a:latin typeface="Calibri" pitchFamily="34" charset="0"/>
            </a:endParaRPr>
          </a:p>
          <a:p>
            <a:pPr>
              <a:defRPr/>
            </a:pPr>
            <a:endParaRPr lang="id-ID" b="1" dirty="0">
              <a:latin typeface="Calibri" pitchFamily="34" charset="0"/>
            </a:endParaRPr>
          </a:p>
          <a:p>
            <a:pPr>
              <a:defRPr/>
            </a:pPr>
            <a:endParaRPr lang="id-ID" b="1" dirty="0">
              <a:latin typeface="Calibri" pitchFamily="34" charset="0"/>
            </a:endParaRPr>
          </a:p>
          <a:p>
            <a:pPr>
              <a:defRPr/>
            </a:pPr>
            <a:endParaRPr lang="id-ID" b="1" dirty="0">
              <a:latin typeface="Calibri" pitchFamily="34" charset="0"/>
            </a:endParaRPr>
          </a:p>
          <a:p>
            <a:pPr>
              <a:defRPr/>
            </a:pPr>
            <a:endParaRPr lang="id-ID" b="1" dirty="0">
              <a:latin typeface="Calibri" pitchFamily="34" charset="0"/>
            </a:endParaRPr>
          </a:p>
          <a:p>
            <a:pPr>
              <a:defRPr/>
            </a:pPr>
            <a:endParaRPr lang="id-ID" b="1" dirty="0">
              <a:latin typeface="Calibri" pitchFamily="34" charset="0"/>
            </a:endParaRPr>
          </a:p>
          <a:p>
            <a:pPr>
              <a:defRPr/>
            </a:pPr>
            <a:endParaRPr lang="id-ID" b="1" dirty="0">
              <a:latin typeface="Calibri" pitchFamily="34" charset="0"/>
            </a:endParaRPr>
          </a:p>
          <a:p>
            <a:pPr>
              <a:defRPr/>
            </a:pPr>
            <a:r>
              <a:rPr lang="id-ID" b="1" dirty="0">
                <a:latin typeface="Calibri" pitchFamily="34" charset="0"/>
              </a:rPr>
              <a:t>SPME</a:t>
            </a:r>
          </a:p>
        </p:txBody>
      </p:sp>
      <p:cxnSp>
        <p:nvCxnSpPr>
          <p:cNvPr id="22547" name="Straight Arrow Connector 51"/>
          <p:cNvCxnSpPr>
            <a:cxnSpLocks noChangeShapeType="1"/>
          </p:cNvCxnSpPr>
          <p:nvPr/>
        </p:nvCxnSpPr>
        <p:spPr bwMode="auto">
          <a:xfrm>
            <a:off x="2590800" y="2343150"/>
            <a:ext cx="4724400" cy="19050"/>
          </a:xfrm>
          <a:prstGeom prst="straightConnector1">
            <a:avLst/>
          </a:prstGeom>
          <a:noFill/>
          <a:ln w="38100" algn="ctr">
            <a:solidFill>
              <a:srgbClr val="FFC000"/>
            </a:solidFill>
            <a:round/>
            <a:headEnd/>
            <a:tailEnd type="arrow" w="med" len="med"/>
          </a:ln>
        </p:spPr>
      </p:cxnSp>
      <p:cxnSp>
        <p:nvCxnSpPr>
          <p:cNvPr id="22548" name="Straight Arrow Connector 53"/>
          <p:cNvCxnSpPr>
            <a:cxnSpLocks noChangeShapeType="1"/>
          </p:cNvCxnSpPr>
          <p:nvPr/>
        </p:nvCxnSpPr>
        <p:spPr bwMode="auto">
          <a:xfrm rot="10800000">
            <a:off x="2590800" y="2724150"/>
            <a:ext cx="4724400" cy="19050"/>
          </a:xfrm>
          <a:prstGeom prst="straightConnector1">
            <a:avLst/>
          </a:prstGeom>
          <a:noFill/>
          <a:ln w="38100" algn="ctr">
            <a:solidFill>
              <a:srgbClr val="00B050"/>
            </a:solidFill>
            <a:round/>
            <a:headEnd/>
            <a:tailEnd type="arrow" w="med" len="med"/>
          </a:ln>
        </p:spPr>
      </p:cxnSp>
      <p:cxnSp>
        <p:nvCxnSpPr>
          <p:cNvPr id="22549" name="Straight Arrow Connector 54"/>
          <p:cNvCxnSpPr>
            <a:cxnSpLocks noChangeShapeType="1"/>
          </p:cNvCxnSpPr>
          <p:nvPr/>
        </p:nvCxnSpPr>
        <p:spPr bwMode="auto">
          <a:xfrm>
            <a:off x="6477000" y="3448050"/>
            <a:ext cx="838200" cy="1588"/>
          </a:xfrm>
          <a:prstGeom prst="straightConnector1">
            <a:avLst/>
          </a:prstGeom>
          <a:noFill/>
          <a:ln w="38100" algn="ctr">
            <a:solidFill>
              <a:srgbClr val="FFC000"/>
            </a:solidFill>
            <a:round/>
            <a:headEnd/>
            <a:tailEnd type="arrow" w="med" len="med"/>
          </a:ln>
        </p:spPr>
      </p:cxnSp>
      <p:cxnSp>
        <p:nvCxnSpPr>
          <p:cNvPr id="22550" name="Straight Arrow Connector 57"/>
          <p:cNvCxnSpPr>
            <a:cxnSpLocks noChangeShapeType="1"/>
          </p:cNvCxnSpPr>
          <p:nvPr/>
        </p:nvCxnSpPr>
        <p:spPr bwMode="auto">
          <a:xfrm rot="10800000">
            <a:off x="6477000" y="3752850"/>
            <a:ext cx="838200" cy="1588"/>
          </a:xfrm>
          <a:prstGeom prst="straightConnector1">
            <a:avLst/>
          </a:prstGeom>
          <a:noFill/>
          <a:ln w="38100" algn="ctr">
            <a:solidFill>
              <a:srgbClr val="00B050"/>
            </a:solidFill>
            <a:round/>
            <a:headEnd/>
            <a:tailEnd type="arrow" w="med" len="med"/>
          </a:ln>
        </p:spPr>
      </p:cxnSp>
      <p:cxnSp>
        <p:nvCxnSpPr>
          <p:cNvPr id="22551" name="Straight Arrow Connector 60"/>
          <p:cNvCxnSpPr>
            <a:cxnSpLocks noChangeShapeType="1"/>
          </p:cNvCxnSpPr>
          <p:nvPr/>
        </p:nvCxnSpPr>
        <p:spPr bwMode="auto">
          <a:xfrm>
            <a:off x="2590800" y="3429000"/>
            <a:ext cx="2590800" cy="19050"/>
          </a:xfrm>
          <a:prstGeom prst="straightConnector1">
            <a:avLst/>
          </a:prstGeom>
          <a:noFill/>
          <a:ln w="38100" algn="ctr">
            <a:solidFill>
              <a:srgbClr val="FFC000"/>
            </a:solidFill>
            <a:round/>
            <a:headEnd/>
            <a:tailEnd type="arrow" w="med" len="med"/>
          </a:ln>
        </p:spPr>
      </p:cxnSp>
      <p:cxnSp>
        <p:nvCxnSpPr>
          <p:cNvPr id="22552" name="Straight Arrow Connector 63"/>
          <p:cNvCxnSpPr>
            <a:cxnSpLocks noChangeShapeType="1"/>
          </p:cNvCxnSpPr>
          <p:nvPr/>
        </p:nvCxnSpPr>
        <p:spPr bwMode="auto">
          <a:xfrm rot="10800000" flipV="1">
            <a:off x="2590800" y="3733800"/>
            <a:ext cx="2590800" cy="0"/>
          </a:xfrm>
          <a:prstGeom prst="straightConnector1">
            <a:avLst/>
          </a:prstGeom>
          <a:noFill/>
          <a:ln w="38100" algn="ctr">
            <a:solidFill>
              <a:srgbClr val="00B050"/>
            </a:solidFill>
            <a:round/>
            <a:headEnd/>
            <a:tailEnd type="arrow" w="med" len="med"/>
          </a:ln>
        </p:spPr>
      </p:cxnSp>
      <p:cxnSp>
        <p:nvCxnSpPr>
          <p:cNvPr id="22553" name="Straight Arrow Connector 67"/>
          <p:cNvCxnSpPr>
            <a:cxnSpLocks noChangeShapeType="1"/>
          </p:cNvCxnSpPr>
          <p:nvPr/>
        </p:nvCxnSpPr>
        <p:spPr bwMode="auto">
          <a:xfrm>
            <a:off x="2590800" y="4570413"/>
            <a:ext cx="762000" cy="1587"/>
          </a:xfrm>
          <a:prstGeom prst="straightConnector1">
            <a:avLst/>
          </a:prstGeom>
          <a:noFill/>
          <a:ln w="38100" algn="ctr">
            <a:solidFill>
              <a:srgbClr val="FFC000"/>
            </a:solidFill>
            <a:round/>
            <a:headEnd/>
            <a:tailEnd type="arrow" w="med" len="med"/>
          </a:ln>
        </p:spPr>
      </p:cxnSp>
      <p:cxnSp>
        <p:nvCxnSpPr>
          <p:cNvPr id="22554" name="Straight Arrow Connector 68"/>
          <p:cNvCxnSpPr>
            <a:cxnSpLocks noChangeShapeType="1"/>
          </p:cNvCxnSpPr>
          <p:nvPr/>
        </p:nvCxnSpPr>
        <p:spPr bwMode="auto">
          <a:xfrm rot="10800000">
            <a:off x="2590800" y="4824413"/>
            <a:ext cx="762000" cy="0"/>
          </a:xfrm>
          <a:prstGeom prst="straightConnector1">
            <a:avLst/>
          </a:prstGeom>
          <a:noFill/>
          <a:ln w="38100" algn="ctr">
            <a:solidFill>
              <a:srgbClr val="008000"/>
            </a:solidFill>
            <a:round/>
            <a:headEnd/>
            <a:tailEnd type="arrow" w="med" len="med"/>
          </a:ln>
        </p:spPr>
      </p:cxnSp>
      <p:cxnSp>
        <p:nvCxnSpPr>
          <p:cNvPr id="22555" name="Straight Connector 70"/>
          <p:cNvCxnSpPr>
            <a:cxnSpLocks noChangeShapeType="1"/>
          </p:cNvCxnSpPr>
          <p:nvPr/>
        </p:nvCxnSpPr>
        <p:spPr bwMode="auto">
          <a:xfrm>
            <a:off x="1219200" y="4343400"/>
            <a:ext cx="1371600" cy="1588"/>
          </a:xfrm>
          <a:prstGeom prst="line">
            <a:avLst/>
          </a:prstGeom>
          <a:noFill/>
          <a:ln w="9525" algn="ctr">
            <a:solidFill>
              <a:srgbClr val="99CCFF"/>
            </a:solidFill>
            <a:round/>
            <a:headEnd/>
            <a:tailEnd/>
          </a:ln>
        </p:spPr>
      </p:cxnSp>
      <p:sp>
        <p:nvSpPr>
          <p:cNvPr id="22556" name="TextBox 76"/>
          <p:cNvSpPr txBox="1">
            <a:spLocks noChangeArrowheads="1"/>
          </p:cNvSpPr>
          <p:nvPr/>
        </p:nvSpPr>
        <p:spPr bwMode="auto">
          <a:xfrm>
            <a:off x="3532188" y="2005013"/>
            <a:ext cx="1162999" cy="30777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d-ID" sz="1400" dirty="0" smtClean="0">
                <a:solidFill>
                  <a:srgbClr val="002060"/>
                </a:solidFill>
                <a:latin typeface="Calibri" pitchFamily="34" charset="0"/>
              </a:rPr>
              <a:t>Accreditation</a:t>
            </a:r>
            <a:endParaRPr lang="id-ID" sz="1400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22557" name="TextBox 77"/>
          <p:cNvSpPr txBox="1">
            <a:spLocks noChangeArrowheads="1"/>
          </p:cNvSpPr>
          <p:nvPr/>
        </p:nvSpPr>
        <p:spPr bwMode="auto">
          <a:xfrm>
            <a:off x="3657600" y="4781550"/>
            <a:ext cx="685800" cy="36988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id-ID"/>
          </a:p>
        </p:txBody>
      </p:sp>
      <p:sp>
        <p:nvSpPr>
          <p:cNvPr id="22558" name="TextBox 78"/>
          <p:cNvSpPr txBox="1">
            <a:spLocks noChangeArrowheads="1"/>
          </p:cNvSpPr>
          <p:nvPr/>
        </p:nvSpPr>
        <p:spPr bwMode="auto">
          <a:xfrm>
            <a:off x="2743200" y="4800600"/>
            <a:ext cx="509588" cy="27622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d-ID" sz="1200">
                <a:solidFill>
                  <a:srgbClr val="002060"/>
                </a:solidFill>
                <a:latin typeface="Calibri" pitchFamily="34" charset="0"/>
              </a:rPr>
              <a:t>SNPT</a:t>
            </a:r>
          </a:p>
        </p:txBody>
      </p:sp>
      <p:sp>
        <p:nvSpPr>
          <p:cNvPr id="22559" name="TextBox 79"/>
          <p:cNvSpPr txBox="1">
            <a:spLocks noChangeArrowheads="1"/>
          </p:cNvSpPr>
          <p:nvPr/>
        </p:nvSpPr>
        <p:spPr bwMode="auto">
          <a:xfrm>
            <a:off x="2514600" y="3970338"/>
            <a:ext cx="914400" cy="646331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d-ID" sz="1200" dirty="0" smtClean="0">
                <a:solidFill>
                  <a:srgbClr val="002060"/>
                </a:solidFill>
                <a:latin typeface="Calibri" pitchFamily="34" charset="0"/>
              </a:rPr>
              <a:t>Develop Standard</a:t>
            </a:r>
            <a:endParaRPr lang="id-ID" sz="1200" dirty="0">
              <a:solidFill>
                <a:srgbClr val="002060"/>
              </a:solidFill>
              <a:latin typeface="Calibri" pitchFamily="34" charset="0"/>
            </a:endParaRPr>
          </a:p>
          <a:p>
            <a:endParaRPr lang="id-ID" sz="1200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22560" name="TextBox 90"/>
          <p:cNvSpPr txBox="1">
            <a:spLocks noChangeArrowheads="1"/>
          </p:cNvSpPr>
          <p:nvPr/>
        </p:nvSpPr>
        <p:spPr bwMode="auto">
          <a:xfrm>
            <a:off x="3581400" y="3124200"/>
            <a:ext cx="561975" cy="3079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d-ID" sz="1400" dirty="0">
                <a:solidFill>
                  <a:srgbClr val="002060"/>
                </a:solidFill>
                <a:latin typeface="Calibri" pitchFamily="34" charset="0"/>
              </a:rPr>
              <a:t>SNPT</a:t>
            </a:r>
          </a:p>
        </p:txBody>
      </p:sp>
      <p:sp>
        <p:nvSpPr>
          <p:cNvPr id="22561" name="TextBox 91"/>
          <p:cNvSpPr txBox="1">
            <a:spLocks noChangeArrowheads="1"/>
          </p:cNvSpPr>
          <p:nvPr/>
        </p:nvSpPr>
        <p:spPr bwMode="auto">
          <a:xfrm>
            <a:off x="3429000" y="3733800"/>
            <a:ext cx="611991" cy="276999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d-ID" sz="1200" dirty="0" smtClean="0">
                <a:solidFill>
                  <a:srgbClr val="002060"/>
                </a:solidFill>
                <a:latin typeface="Calibri" pitchFamily="34" charset="0"/>
              </a:rPr>
              <a:t>Report</a:t>
            </a:r>
            <a:endParaRPr lang="id-ID" sz="1200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22562" name="TextBox 92"/>
          <p:cNvSpPr txBox="1">
            <a:spLocks noChangeArrowheads="1"/>
          </p:cNvSpPr>
          <p:nvPr/>
        </p:nvSpPr>
        <p:spPr bwMode="auto">
          <a:xfrm>
            <a:off x="4483100" y="2743200"/>
            <a:ext cx="611991" cy="276999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d-ID" sz="1200" dirty="0" smtClean="0">
                <a:solidFill>
                  <a:srgbClr val="002060"/>
                </a:solidFill>
                <a:latin typeface="Calibri" pitchFamily="34" charset="0"/>
              </a:rPr>
              <a:t>Report</a:t>
            </a:r>
            <a:endParaRPr lang="id-ID" sz="1200" dirty="0">
              <a:solidFill>
                <a:srgbClr val="002060"/>
              </a:solidFill>
              <a:latin typeface="Calibri" pitchFamily="34" charset="0"/>
            </a:endParaRPr>
          </a:p>
        </p:txBody>
      </p:sp>
      <p:cxnSp>
        <p:nvCxnSpPr>
          <p:cNvPr id="22563" name="Straight Arrow Connector 94"/>
          <p:cNvCxnSpPr>
            <a:cxnSpLocks noChangeShapeType="1"/>
          </p:cNvCxnSpPr>
          <p:nvPr/>
        </p:nvCxnSpPr>
        <p:spPr bwMode="auto">
          <a:xfrm rot="5400000" flipH="1" flipV="1">
            <a:off x="1677194" y="5466556"/>
            <a:ext cx="457200" cy="1588"/>
          </a:xfrm>
          <a:prstGeom prst="straightConnector1">
            <a:avLst/>
          </a:prstGeom>
          <a:noFill/>
          <a:ln w="28575" algn="ctr">
            <a:solidFill>
              <a:srgbClr val="0070C0"/>
            </a:solidFill>
            <a:round/>
            <a:headEnd/>
            <a:tailEnd type="arrow" w="med" len="med"/>
          </a:ln>
        </p:spPr>
      </p:cxnSp>
      <p:cxnSp>
        <p:nvCxnSpPr>
          <p:cNvPr id="22564" name="Straight Arrow Connector 96"/>
          <p:cNvCxnSpPr>
            <a:cxnSpLocks noChangeShapeType="1"/>
          </p:cNvCxnSpPr>
          <p:nvPr/>
        </p:nvCxnSpPr>
        <p:spPr bwMode="auto">
          <a:xfrm rot="5400000" flipH="1" flipV="1">
            <a:off x="3733800" y="5465763"/>
            <a:ext cx="455613" cy="1587"/>
          </a:xfrm>
          <a:prstGeom prst="straightConnector1">
            <a:avLst/>
          </a:prstGeom>
          <a:noFill/>
          <a:ln w="28575" algn="ctr">
            <a:solidFill>
              <a:srgbClr val="0070C0"/>
            </a:solidFill>
            <a:round/>
            <a:headEnd/>
            <a:tailEnd type="arrow" w="med" len="med"/>
          </a:ln>
        </p:spPr>
      </p:cxnSp>
      <p:cxnSp>
        <p:nvCxnSpPr>
          <p:cNvPr id="22565" name="Straight Arrow Connector 97"/>
          <p:cNvCxnSpPr>
            <a:cxnSpLocks noChangeShapeType="1"/>
          </p:cNvCxnSpPr>
          <p:nvPr/>
        </p:nvCxnSpPr>
        <p:spPr bwMode="auto">
          <a:xfrm rot="5400000" flipH="1" flipV="1">
            <a:off x="5715794" y="5466556"/>
            <a:ext cx="457200" cy="1588"/>
          </a:xfrm>
          <a:prstGeom prst="straightConnector1">
            <a:avLst/>
          </a:prstGeom>
          <a:noFill/>
          <a:ln w="28575" algn="ctr">
            <a:solidFill>
              <a:srgbClr val="0070C0"/>
            </a:solidFill>
            <a:round/>
            <a:headEnd/>
            <a:tailEnd type="arrow" w="med" len="med"/>
          </a:ln>
        </p:spPr>
      </p:cxnSp>
      <p:cxnSp>
        <p:nvCxnSpPr>
          <p:cNvPr id="22566" name="Straight Arrow Connector 98"/>
          <p:cNvCxnSpPr>
            <a:cxnSpLocks noChangeShapeType="1"/>
          </p:cNvCxnSpPr>
          <p:nvPr/>
        </p:nvCxnSpPr>
        <p:spPr bwMode="auto">
          <a:xfrm rot="5400000" flipH="1" flipV="1">
            <a:off x="7621587" y="5465763"/>
            <a:ext cx="455613" cy="1588"/>
          </a:xfrm>
          <a:prstGeom prst="straightConnector1">
            <a:avLst/>
          </a:prstGeom>
          <a:noFill/>
          <a:ln w="28575" algn="ctr">
            <a:solidFill>
              <a:srgbClr val="0070C0"/>
            </a:solidFill>
            <a:round/>
            <a:headEnd/>
            <a:tailEnd type="arrow" w="med" len="med"/>
          </a:ln>
        </p:spPr>
      </p:cxnSp>
      <p:sp>
        <p:nvSpPr>
          <p:cNvPr id="100" name="Right Arrow 99"/>
          <p:cNvSpPr/>
          <p:nvPr/>
        </p:nvSpPr>
        <p:spPr bwMode="auto">
          <a:xfrm>
            <a:off x="685800" y="1676400"/>
            <a:ext cx="457200" cy="3886200"/>
          </a:xfrm>
          <a:prstGeom prst="rightArrow">
            <a:avLst>
              <a:gd name="adj1" fmla="val 52353"/>
              <a:gd name="adj2" fmla="val 50000"/>
            </a:avLst>
          </a:prstGeom>
          <a:solidFill>
            <a:srgbClr val="FFFF00"/>
          </a:solidFill>
          <a:ln w="9525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wordArtVert"/>
          <a:lstStyle/>
          <a:p>
            <a:pPr>
              <a:defRPr/>
            </a:pPr>
            <a:r>
              <a:rPr lang="id-ID" sz="1050" b="1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</a:rPr>
              <a:t>Masyarakat</a:t>
            </a:r>
          </a:p>
        </p:txBody>
      </p:sp>
      <p:sp>
        <p:nvSpPr>
          <p:cNvPr id="22568" name="TextBox 100"/>
          <p:cNvSpPr txBox="1">
            <a:spLocks noChangeArrowheads="1"/>
          </p:cNvSpPr>
          <p:nvPr/>
        </p:nvSpPr>
        <p:spPr bwMode="auto">
          <a:xfrm>
            <a:off x="6430963" y="2819400"/>
            <a:ext cx="808037" cy="646331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d-ID" sz="1200" dirty="0" smtClean="0">
                <a:solidFill>
                  <a:srgbClr val="002060"/>
                </a:solidFill>
                <a:latin typeface="Calibri" pitchFamily="34" charset="0"/>
              </a:rPr>
              <a:t>Req for accreditation</a:t>
            </a:r>
            <a:endParaRPr lang="id-ID" sz="1200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22569" name="TextBox 103"/>
          <p:cNvSpPr txBox="1">
            <a:spLocks noChangeArrowheads="1"/>
          </p:cNvSpPr>
          <p:nvPr/>
        </p:nvSpPr>
        <p:spPr bwMode="auto">
          <a:xfrm>
            <a:off x="6477000" y="3733800"/>
            <a:ext cx="808038" cy="46196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d-ID" sz="1200" dirty="0">
                <a:solidFill>
                  <a:srgbClr val="002060"/>
                </a:solidFill>
                <a:latin typeface="Calibri" pitchFamily="34" charset="0"/>
              </a:rPr>
              <a:t>Hasil</a:t>
            </a:r>
          </a:p>
          <a:p>
            <a:r>
              <a:rPr lang="id-ID" sz="1200" dirty="0">
                <a:solidFill>
                  <a:srgbClr val="002060"/>
                </a:solidFill>
                <a:latin typeface="Calibri" pitchFamily="34" charset="0"/>
              </a:rPr>
              <a:t>Akreditasi</a:t>
            </a:r>
          </a:p>
        </p:txBody>
      </p:sp>
      <p:sp>
        <p:nvSpPr>
          <p:cNvPr id="42026" name="Rounded Rectangle 108"/>
          <p:cNvSpPr>
            <a:spLocks noChangeArrowheads="1"/>
          </p:cNvSpPr>
          <p:nvPr/>
        </p:nvSpPr>
        <p:spPr bwMode="auto">
          <a:xfrm>
            <a:off x="5257800" y="4572000"/>
            <a:ext cx="3352800" cy="5334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 algn="ctr">
            <a:solidFill>
              <a:srgbClr val="002060"/>
            </a:solidFill>
            <a:round/>
            <a:headEnd/>
            <a:tailEnd/>
          </a:ln>
        </p:spPr>
        <p:txBody>
          <a:bodyPr/>
          <a:lstStyle/>
          <a:p>
            <a:pPr algn="l">
              <a:defRPr/>
            </a:pPr>
            <a:r>
              <a:rPr lang="id-ID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     SPMI                                SPME</a:t>
            </a:r>
          </a:p>
        </p:txBody>
      </p:sp>
      <p:sp>
        <p:nvSpPr>
          <p:cNvPr id="22571" name="TextBox 110"/>
          <p:cNvSpPr txBox="1">
            <a:spLocks noChangeArrowheads="1"/>
          </p:cNvSpPr>
          <p:nvPr/>
        </p:nvSpPr>
        <p:spPr bwMode="auto">
          <a:xfrm>
            <a:off x="1331149" y="4343400"/>
            <a:ext cx="1040439" cy="646331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id-ID" b="1" dirty="0" smtClean="0">
                <a:solidFill>
                  <a:schemeClr val="bg1"/>
                </a:solidFill>
                <a:latin typeface="Calibri" pitchFamily="34" charset="0"/>
              </a:rPr>
              <a:t>Vision &amp; Mission</a:t>
            </a:r>
            <a:endParaRPr lang="id-ID" b="1" dirty="0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22572" name="Straight Connector 111"/>
          <p:cNvCxnSpPr>
            <a:cxnSpLocks noChangeShapeType="1"/>
          </p:cNvCxnSpPr>
          <p:nvPr/>
        </p:nvCxnSpPr>
        <p:spPr bwMode="auto">
          <a:xfrm>
            <a:off x="3352800" y="4722813"/>
            <a:ext cx="1295400" cy="1587"/>
          </a:xfrm>
          <a:prstGeom prst="line">
            <a:avLst/>
          </a:prstGeom>
          <a:noFill/>
          <a:ln w="9525" algn="ctr">
            <a:solidFill>
              <a:srgbClr val="99CCFF"/>
            </a:solidFill>
            <a:round/>
            <a:headEnd/>
            <a:tailEnd/>
          </a:ln>
        </p:spPr>
      </p:cxnSp>
      <p:cxnSp>
        <p:nvCxnSpPr>
          <p:cNvPr id="22573" name="Straight Connector 115"/>
          <p:cNvCxnSpPr>
            <a:cxnSpLocks noChangeShapeType="1"/>
          </p:cNvCxnSpPr>
          <p:nvPr/>
        </p:nvCxnSpPr>
        <p:spPr bwMode="auto">
          <a:xfrm>
            <a:off x="5181600" y="4343400"/>
            <a:ext cx="1295400" cy="1588"/>
          </a:xfrm>
          <a:prstGeom prst="line">
            <a:avLst/>
          </a:prstGeom>
          <a:noFill/>
          <a:ln w="9525" algn="ctr">
            <a:solidFill>
              <a:srgbClr val="99CC00"/>
            </a:solidFill>
            <a:round/>
            <a:headEnd/>
            <a:tailEnd/>
          </a:ln>
        </p:spPr>
      </p:cxnSp>
      <p:cxnSp>
        <p:nvCxnSpPr>
          <p:cNvPr id="22574" name="Straight Connector 116"/>
          <p:cNvCxnSpPr>
            <a:cxnSpLocks noChangeShapeType="1"/>
          </p:cNvCxnSpPr>
          <p:nvPr/>
        </p:nvCxnSpPr>
        <p:spPr bwMode="auto">
          <a:xfrm>
            <a:off x="7315200" y="4343400"/>
            <a:ext cx="1371600" cy="1588"/>
          </a:xfrm>
          <a:prstGeom prst="line">
            <a:avLst/>
          </a:prstGeom>
          <a:noFill/>
          <a:ln w="9525" algn="ctr">
            <a:solidFill>
              <a:srgbClr val="0070C0"/>
            </a:solidFill>
            <a:round/>
            <a:headEnd/>
            <a:tailEnd/>
          </a:ln>
        </p:spPr>
      </p:cxnSp>
      <p:sp>
        <p:nvSpPr>
          <p:cNvPr id="22575" name="Rounded Rectangle 123"/>
          <p:cNvSpPr>
            <a:spLocks noChangeArrowheads="1"/>
          </p:cNvSpPr>
          <p:nvPr/>
        </p:nvSpPr>
        <p:spPr bwMode="auto">
          <a:xfrm>
            <a:off x="7391400" y="2895600"/>
            <a:ext cx="1066800" cy="99060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id-ID" sz="1600">
                <a:solidFill>
                  <a:srgbClr val="002060"/>
                </a:solidFill>
                <a:latin typeface="Calibri" pitchFamily="34" charset="0"/>
              </a:rPr>
              <a:t>Lembaga Akreditasi Mandiri </a:t>
            </a:r>
          </a:p>
        </p:txBody>
      </p:sp>
      <p:sp>
        <p:nvSpPr>
          <p:cNvPr id="22576" name="Rounded Rectangle 124"/>
          <p:cNvSpPr>
            <a:spLocks noChangeArrowheads="1"/>
          </p:cNvSpPr>
          <p:nvPr/>
        </p:nvSpPr>
        <p:spPr bwMode="auto">
          <a:xfrm>
            <a:off x="7467600" y="2971800"/>
            <a:ext cx="1066800" cy="99060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id-ID" sz="1600">
                <a:solidFill>
                  <a:srgbClr val="002060"/>
                </a:solidFill>
                <a:latin typeface="Calibri" pitchFamily="34" charset="0"/>
              </a:rPr>
              <a:t>Lembaga Akreditasi Mandiri </a:t>
            </a:r>
          </a:p>
        </p:txBody>
      </p:sp>
      <p:sp>
        <p:nvSpPr>
          <p:cNvPr id="22577" name="Rounded Rectangle 125"/>
          <p:cNvSpPr>
            <a:spLocks noChangeArrowheads="1"/>
          </p:cNvSpPr>
          <p:nvPr/>
        </p:nvSpPr>
        <p:spPr bwMode="auto">
          <a:xfrm>
            <a:off x="7543800" y="3048000"/>
            <a:ext cx="1143000" cy="99060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id-ID" sz="500" b="1" dirty="0">
              <a:solidFill>
                <a:srgbClr val="002060"/>
              </a:solidFill>
              <a:latin typeface="Calibri" pitchFamily="34" charset="0"/>
            </a:endParaRPr>
          </a:p>
          <a:p>
            <a:r>
              <a:rPr lang="id-ID" sz="1200" b="1" dirty="0" smtClean="0">
                <a:solidFill>
                  <a:srgbClr val="002060"/>
                </a:solidFill>
                <a:latin typeface="Calibri" pitchFamily="34" charset="0"/>
              </a:rPr>
              <a:t>Independent Accreditation Bodies</a:t>
            </a:r>
            <a:endParaRPr lang="id-ID" sz="1200" b="1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22578" name="Right Arrow 109"/>
          <p:cNvSpPr>
            <a:spLocks noChangeArrowheads="1"/>
          </p:cNvSpPr>
          <p:nvPr/>
        </p:nvSpPr>
        <p:spPr bwMode="auto">
          <a:xfrm>
            <a:off x="6172200" y="4648200"/>
            <a:ext cx="1447800" cy="381000"/>
          </a:xfrm>
          <a:prstGeom prst="rightArrow">
            <a:avLst>
              <a:gd name="adj1" fmla="val 50000"/>
              <a:gd name="adj2" fmla="val 49998"/>
            </a:avLst>
          </a:prstGeom>
          <a:solidFill>
            <a:srgbClr val="99CC00"/>
          </a:solidFill>
          <a:ln w="9525" algn="ctr">
            <a:solidFill>
              <a:srgbClr val="008000"/>
            </a:solidFill>
            <a:round/>
            <a:headEnd/>
            <a:tailEnd/>
          </a:ln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xmlns="" val="3325170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/>
            <a:r>
              <a:rPr lang="en-US" dirty="0" err="1" smtClean="0"/>
              <a:t>Bab</a:t>
            </a:r>
            <a:r>
              <a:rPr lang="en-US" dirty="0" smtClean="0"/>
              <a:t> IV </a:t>
            </a:r>
            <a:r>
              <a:rPr lang="en-US" dirty="0" err="1" smtClean="0"/>
              <a:t>Hak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Kewajiban</a:t>
            </a:r>
            <a:r>
              <a:rPr lang="en-US" dirty="0" smtClean="0"/>
              <a:t> </a:t>
            </a:r>
            <a:r>
              <a:rPr lang="en-US" dirty="0" err="1" smtClean="0"/>
              <a:t>Warga</a:t>
            </a:r>
            <a:r>
              <a:rPr lang="en-US" dirty="0" smtClean="0"/>
              <a:t> Negara, </a:t>
            </a:r>
            <a:r>
              <a:rPr lang="en-US" dirty="0" err="1" smtClean="0"/>
              <a:t>Orang</a:t>
            </a:r>
            <a:r>
              <a:rPr lang="en-US" dirty="0" smtClean="0"/>
              <a:t> </a:t>
            </a:r>
            <a:r>
              <a:rPr lang="en-US" dirty="0" err="1" smtClean="0"/>
              <a:t>Tua</a:t>
            </a:r>
            <a:r>
              <a:rPr lang="en-US" dirty="0" smtClean="0"/>
              <a:t>, </a:t>
            </a:r>
            <a:r>
              <a:rPr lang="en-US" dirty="0" err="1" smtClean="0"/>
              <a:t>Masyarakat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Pemerintah</a:t>
            </a:r>
            <a:endParaRPr lang="en-US" dirty="0" smtClean="0"/>
          </a:p>
          <a:p>
            <a:pPr algn="just"/>
            <a:r>
              <a:rPr lang="en-US" dirty="0" err="1" smtClean="0"/>
              <a:t>Pasal</a:t>
            </a:r>
            <a:r>
              <a:rPr lang="en-US" dirty="0" smtClean="0"/>
              <a:t> 6, </a:t>
            </a:r>
            <a:r>
              <a:rPr lang="en-US" dirty="0" err="1" smtClean="0"/>
              <a:t>ayat</a:t>
            </a:r>
            <a:r>
              <a:rPr lang="en-US" dirty="0" smtClean="0"/>
              <a:t> (2) </a:t>
            </a:r>
            <a:r>
              <a:rPr lang="en-US" dirty="0" err="1" smtClean="0"/>
              <a:t>Setiap</a:t>
            </a:r>
            <a:r>
              <a:rPr lang="en-US" dirty="0" smtClean="0"/>
              <a:t> </a:t>
            </a:r>
            <a:r>
              <a:rPr lang="en-US" dirty="0" err="1" smtClean="0"/>
              <a:t>warga</a:t>
            </a:r>
            <a:r>
              <a:rPr lang="en-US" dirty="0" smtClean="0"/>
              <a:t> </a:t>
            </a:r>
            <a:r>
              <a:rPr lang="en-US" dirty="0" err="1" smtClean="0"/>
              <a:t>negara</a:t>
            </a:r>
            <a:r>
              <a:rPr lang="en-US" dirty="0" smtClean="0"/>
              <a:t> </a:t>
            </a:r>
            <a:r>
              <a:rPr lang="en-US" dirty="0" err="1" smtClean="0"/>
              <a:t>bertanggung</a:t>
            </a:r>
            <a:r>
              <a:rPr lang="en-US" dirty="0" smtClean="0"/>
              <a:t> </a:t>
            </a:r>
            <a:r>
              <a:rPr lang="en-US" dirty="0" err="1" smtClean="0"/>
              <a:t>jawab</a:t>
            </a:r>
            <a:r>
              <a:rPr lang="en-US" dirty="0" smtClean="0"/>
              <a:t> </a:t>
            </a:r>
            <a:r>
              <a:rPr lang="en-US" dirty="0" err="1" smtClean="0"/>
              <a:t>terhadap</a:t>
            </a:r>
            <a:r>
              <a:rPr lang="en-US" dirty="0" smtClean="0"/>
              <a:t> </a:t>
            </a:r>
            <a:r>
              <a:rPr lang="en-US" dirty="0" err="1" smtClean="0"/>
              <a:t>keberlangsungan</a:t>
            </a:r>
            <a:r>
              <a:rPr lang="en-US" dirty="0" smtClean="0"/>
              <a:t> </a:t>
            </a:r>
            <a:r>
              <a:rPr lang="en-US" dirty="0" err="1" smtClean="0"/>
              <a:t>penyelenggaraan</a:t>
            </a:r>
            <a:r>
              <a:rPr lang="en-US" dirty="0" smtClean="0"/>
              <a:t> </a:t>
            </a:r>
            <a:r>
              <a:rPr lang="en-US" dirty="0" err="1" smtClean="0"/>
              <a:t>pendidikan</a:t>
            </a:r>
            <a:endParaRPr lang="en-US" dirty="0" smtClean="0"/>
          </a:p>
          <a:p>
            <a:pPr algn="just"/>
            <a:r>
              <a:rPr lang="en-US" dirty="0" err="1" smtClean="0"/>
              <a:t>Pasal</a:t>
            </a:r>
            <a:r>
              <a:rPr lang="en-US" dirty="0" smtClean="0"/>
              <a:t> 8 </a:t>
            </a:r>
            <a:r>
              <a:rPr lang="en-US" dirty="0" err="1" smtClean="0"/>
              <a:t>Masyarakat</a:t>
            </a:r>
            <a:r>
              <a:rPr lang="en-US" dirty="0" smtClean="0"/>
              <a:t> </a:t>
            </a:r>
            <a:r>
              <a:rPr lang="en-US" dirty="0" err="1" smtClean="0"/>
              <a:t>berhak</a:t>
            </a:r>
            <a:r>
              <a:rPr lang="en-US" dirty="0" smtClean="0"/>
              <a:t> </a:t>
            </a:r>
            <a:r>
              <a:rPr lang="en-US" dirty="0" err="1" smtClean="0"/>
              <a:t>berperan</a:t>
            </a:r>
            <a:r>
              <a:rPr lang="en-US" dirty="0" smtClean="0"/>
              <a:t> </a:t>
            </a:r>
            <a:r>
              <a:rPr lang="en-US" dirty="0" err="1" smtClean="0"/>
              <a:t>serta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perencanaan</a:t>
            </a:r>
            <a:r>
              <a:rPr lang="en-US" dirty="0" smtClean="0"/>
              <a:t>, </a:t>
            </a:r>
            <a:r>
              <a:rPr lang="en-US" dirty="0" err="1" smtClean="0"/>
              <a:t>pelaksanaan</a:t>
            </a:r>
            <a:r>
              <a:rPr lang="en-US" dirty="0" smtClean="0"/>
              <a:t>, </a:t>
            </a:r>
            <a:r>
              <a:rPr lang="en-US" dirty="0" err="1" smtClean="0"/>
              <a:t>pengawasan</a:t>
            </a:r>
            <a:r>
              <a:rPr lang="en-US" dirty="0" smtClean="0"/>
              <a:t>,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evaluasi</a:t>
            </a:r>
            <a:r>
              <a:rPr lang="en-US" dirty="0" smtClean="0"/>
              <a:t> program </a:t>
            </a:r>
            <a:r>
              <a:rPr lang="en-US" dirty="0" err="1" smtClean="0"/>
              <a:t>pendidikan</a:t>
            </a:r>
            <a:endParaRPr lang="en-US" dirty="0" smtClean="0"/>
          </a:p>
          <a:p>
            <a:pPr algn="just"/>
            <a:r>
              <a:rPr lang="en-US" dirty="0" err="1" smtClean="0"/>
              <a:t>Pasal</a:t>
            </a:r>
            <a:r>
              <a:rPr lang="en-US" dirty="0" smtClean="0"/>
              <a:t> 10  </a:t>
            </a:r>
            <a:r>
              <a:rPr lang="en-US" dirty="0" err="1" smtClean="0"/>
              <a:t>Pemerintah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Pemerintah</a:t>
            </a:r>
            <a:r>
              <a:rPr lang="en-US" dirty="0" smtClean="0"/>
              <a:t> Daerah </a:t>
            </a:r>
            <a:r>
              <a:rPr lang="en-US" dirty="0" err="1" smtClean="0"/>
              <a:t>berhak</a:t>
            </a:r>
            <a:r>
              <a:rPr lang="en-US" dirty="0" smtClean="0"/>
              <a:t> </a:t>
            </a:r>
            <a:r>
              <a:rPr lang="en-US" dirty="0" err="1" smtClean="0"/>
              <a:t>mengarahkan</a:t>
            </a:r>
            <a:r>
              <a:rPr lang="en-US" dirty="0" smtClean="0"/>
              <a:t>, </a:t>
            </a:r>
            <a:r>
              <a:rPr lang="en-US" dirty="0" err="1" smtClean="0"/>
              <a:t>membimbing</a:t>
            </a:r>
            <a:r>
              <a:rPr lang="en-US" dirty="0" smtClean="0"/>
              <a:t>, </a:t>
            </a:r>
            <a:r>
              <a:rPr lang="en-US" dirty="0" err="1" smtClean="0"/>
              <a:t>membantu</a:t>
            </a:r>
            <a:r>
              <a:rPr lang="en-US" dirty="0" smtClean="0"/>
              <a:t>,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mengawasi</a:t>
            </a:r>
            <a:r>
              <a:rPr lang="en-US" dirty="0" smtClean="0"/>
              <a:t> </a:t>
            </a:r>
            <a:r>
              <a:rPr lang="en-US" dirty="0" err="1" smtClean="0"/>
              <a:t>penyelenggaraan</a:t>
            </a:r>
            <a:r>
              <a:rPr lang="en-US" dirty="0" smtClean="0"/>
              <a:t> </a:t>
            </a:r>
            <a:r>
              <a:rPr lang="en-US" dirty="0" err="1" smtClean="0"/>
              <a:t>pendidikan</a:t>
            </a:r>
            <a:r>
              <a:rPr lang="en-US" dirty="0" smtClean="0"/>
              <a:t> </a:t>
            </a:r>
            <a:r>
              <a:rPr lang="en-US" dirty="0" err="1" smtClean="0"/>
              <a:t>sesuai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peraturan</a:t>
            </a:r>
            <a:r>
              <a:rPr lang="en-US" dirty="0" smtClean="0"/>
              <a:t> </a:t>
            </a:r>
            <a:r>
              <a:rPr lang="en-US" dirty="0" err="1" smtClean="0"/>
              <a:t>perundang-undangan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UU no 20/2003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Pentagon 109"/>
          <p:cNvSpPr/>
          <p:nvPr/>
        </p:nvSpPr>
        <p:spPr>
          <a:xfrm rot="10800000">
            <a:off x="6360258" y="5010960"/>
            <a:ext cx="2700997" cy="731520"/>
          </a:xfrm>
          <a:prstGeom prst="homePlate">
            <a:avLst>
              <a:gd name="adj" fmla="val 30445"/>
            </a:avLst>
          </a:prstGeom>
          <a:solidFill>
            <a:schemeClr val="bg2">
              <a:lumMod val="9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11" name="Pentagon 110"/>
          <p:cNvSpPr/>
          <p:nvPr/>
        </p:nvSpPr>
        <p:spPr>
          <a:xfrm rot="10800000">
            <a:off x="6360258" y="4161379"/>
            <a:ext cx="2700997" cy="779326"/>
          </a:xfrm>
          <a:prstGeom prst="homePlate">
            <a:avLst>
              <a:gd name="adj" fmla="val 30445"/>
            </a:avLst>
          </a:prstGeom>
          <a:solidFill>
            <a:schemeClr val="bg2">
              <a:lumMod val="9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12" name="Pentagon 111"/>
          <p:cNvSpPr/>
          <p:nvPr/>
        </p:nvSpPr>
        <p:spPr>
          <a:xfrm rot="10800000">
            <a:off x="6360258" y="3333378"/>
            <a:ext cx="2700997" cy="779326"/>
          </a:xfrm>
          <a:prstGeom prst="homePlate">
            <a:avLst>
              <a:gd name="adj" fmla="val 30445"/>
            </a:avLst>
          </a:prstGeom>
          <a:solidFill>
            <a:schemeClr val="bg2">
              <a:lumMod val="9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13" name="Pentagon 112"/>
          <p:cNvSpPr/>
          <p:nvPr/>
        </p:nvSpPr>
        <p:spPr>
          <a:xfrm rot="10800000">
            <a:off x="6360258" y="2734900"/>
            <a:ext cx="2700997" cy="548640"/>
          </a:xfrm>
          <a:prstGeom prst="homePlate">
            <a:avLst>
              <a:gd name="adj" fmla="val 42019"/>
            </a:avLst>
          </a:prstGeom>
          <a:solidFill>
            <a:schemeClr val="bg2">
              <a:lumMod val="9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5" name="Left Arrow 54"/>
          <p:cNvSpPr/>
          <p:nvPr/>
        </p:nvSpPr>
        <p:spPr>
          <a:xfrm rot="10800000">
            <a:off x="5416064" y="4100880"/>
            <a:ext cx="492369" cy="1066800"/>
          </a:xfrm>
          <a:prstGeom prst="leftArrow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5" name="TextBox 84"/>
          <p:cNvSpPr txBox="1"/>
          <p:nvPr/>
        </p:nvSpPr>
        <p:spPr>
          <a:xfrm>
            <a:off x="351693" y="18873"/>
            <a:ext cx="8440615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Fokus </a:t>
            </a:r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Pembangunan </a:t>
            </a:r>
            <a:r>
              <a:rPr lang="en-US" sz="3600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Pendidikan</a:t>
            </a:r>
            <a:endParaRPr lang="id-ID" sz="3600" b="1" dirty="0" smtClean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3600" b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Tahun</a:t>
            </a:r>
            <a:r>
              <a:rPr lang="en-US" sz="3600" b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2010-2014</a:t>
            </a:r>
            <a:endParaRPr lang="id-ID" sz="3600" i="1" dirty="0">
              <a:solidFill>
                <a:schemeClr val="accent6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58" name="Right Triangle 62"/>
          <p:cNvSpPr>
            <a:spLocks noChangeArrowheads="1"/>
          </p:cNvSpPr>
          <p:nvPr/>
        </p:nvSpPr>
        <p:spPr bwMode="auto">
          <a:xfrm flipH="1">
            <a:off x="3517017" y="2970496"/>
            <a:ext cx="1856935" cy="3284871"/>
          </a:xfrm>
          <a:prstGeom prst="rtTriangle">
            <a:avLst/>
          </a:prstGeom>
          <a:solidFill>
            <a:schemeClr val="accent3">
              <a:lumMod val="75000"/>
            </a:schemeClr>
          </a:solidFill>
          <a:ln w="571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lang="en-GB">
              <a:latin typeface="Constantia" pitchFamily="18" charset="0"/>
            </a:endParaRPr>
          </a:p>
        </p:txBody>
      </p:sp>
      <p:sp>
        <p:nvSpPr>
          <p:cNvPr id="69" name="Oval 75"/>
          <p:cNvSpPr>
            <a:spLocks noChangeArrowheads="1"/>
          </p:cNvSpPr>
          <p:nvPr/>
        </p:nvSpPr>
        <p:spPr bwMode="auto">
          <a:xfrm>
            <a:off x="724639" y="5385879"/>
            <a:ext cx="707496" cy="796332"/>
          </a:xfrm>
          <a:prstGeom prst="ellipse">
            <a:avLst/>
          </a:prstGeom>
          <a:gradFill rotWithShape="0">
            <a:gsLst>
              <a:gs pos="0">
                <a:srgbClr val="467CE8"/>
              </a:gs>
              <a:gs pos="100000">
                <a:srgbClr val="000066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990033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71" name="Oval 79"/>
          <p:cNvSpPr>
            <a:spLocks noChangeArrowheads="1"/>
          </p:cNvSpPr>
          <p:nvPr/>
        </p:nvSpPr>
        <p:spPr bwMode="auto">
          <a:xfrm>
            <a:off x="1359492" y="4589546"/>
            <a:ext cx="707496" cy="796332"/>
          </a:xfrm>
          <a:prstGeom prst="ellipse">
            <a:avLst/>
          </a:prstGeom>
          <a:gradFill rotWithShape="0">
            <a:gsLst>
              <a:gs pos="0">
                <a:srgbClr val="467CE8"/>
              </a:gs>
              <a:gs pos="100000">
                <a:srgbClr val="000066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990033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kern="0" smtClean="0">
                <a:solidFill>
                  <a:srgbClr val="FFFFFF"/>
                </a:solidFill>
                <a:latin typeface="+mj-lt"/>
              </a:rPr>
              <a:t>PD</a:t>
            </a:r>
            <a:endParaRPr kumimoji="0" lang="en-GB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73" name="Oval 83"/>
          <p:cNvSpPr>
            <a:spLocks noChangeArrowheads="1"/>
          </p:cNvSpPr>
          <p:nvPr/>
        </p:nvSpPr>
        <p:spPr bwMode="auto">
          <a:xfrm>
            <a:off x="2601450" y="3001273"/>
            <a:ext cx="707496" cy="796332"/>
          </a:xfrm>
          <a:prstGeom prst="ellipse">
            <a:avLst/>
          </a:prstGeom>
          <a:gradFill rotWithShape="0">
            <a:gsLst>
              <a:gs pos="0">
                <a:srgbClr val="467CE8"/>
              </a:gs>
              <a:gs pos="100000">
                <a:srgbClr val="000066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990033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kern="0" smtClean="0">
                <a:solidFill>
                  <a:srgbClr val="FFFFFF"/>
                </a:solidFill>
                <a:latin typeface="+mj-lt"/>
              </a:rPr>
              <a:t>  PT  </a:t>
            </a:r>
            <a:endParaRPr kumimoji="0" lang="en-GB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77" name="Text Box 87"/>
          <p:cNvSpPr txBox="1">
            <a:spLocks noChangeArrowheads="1"/>
          </p:cNvSpPr>
          <p:nvPr/>
        </p:nvSpPr>
        <p:spPr bwMode="auto">
          <a:xfrm rot="18060000">
            <a:off x="2388626" y="4541629"/>
            <a:ext cx="3860092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100" b="1" i="1">
                <a:solidFill>
                  <a:srgbClr val="C00000"/>
                </a:solidFill>
                <a:latin typeface="Bookman Old Style" pitchFamily="18" charset="0"/>
              </a:rPr>
              <a:t>exploring – strengthening - empowering </a:t>
            </a:r>
          </a:p>
        </p:txBody>
      </p:sp>
      <p:sp>
        <p:nvSpPr>
          <p:cNvPr id="78" name="Oval 75"/>
          <p:cNvSpPr>
            <a:spLocks noChangeArrowheads="1"/>
          </p:cNvSpPr>
          <p:nvPr/>
        </p:nvSpPr>
        <p:spPr bwMode="auto">
          <a:xfrm>
            <a:off x="2010749" y="3793214"/>
            <a:ext cx="707496" cy="796332"/>
          </a:xfrm>
          <a:prstGeom prst="ellipse">
            <a:avLst/>
          </a:prstGeom>
          <a:gradFill rotWithShape="0">
            <a:gsLst>
              <a:gs pos="0">
                <a:srgbClr val="467CE8"/>
              </a:gs>
              <a:gs pos="100000">
                <a:srgbClr val="000066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990033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kern="0" smtClean="0">
                <a:solidFill>
                  <a:srgbClr val="FFFFFF"/>
                </a:solidFill>
                <a:latin typeface="+mj-lt"/>
              </a:rPr>
              <a:t> PM</a:t>
            </a:r>
            <a:endParaRPr kumimoji="0" lang="en-GB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81" name="TextBox 65"/>
          <p:cNvSpPr txBox="1">
            <a:spLocks noChangeArrowheads="1"/>
          </p:cNvSpPr>
          <p:nvPr/>
        </p:nvSpPr>
        <p:spPr bwMode="auto">
          <a:xfrm>
            <a:off x="3699944" y="5669964"/>
            <a:ext cx="165819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ookman Old Style" pitchFamily="18" charset="0"/>
              </a:rPr>
              <a:t>Pendidikan</a:t>
            </a: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ookman Old Style" pitchFamily="18" charset="0"/>
              </a:rPr>
              <a:t>KARAKTER</a:t>
            </a:r>
            <a:endParaRPr kumimoji="0" lang="id-ID" sz="12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Bookman Old Style" pitchFamily="18" charset="0"/>
            </a:endParaRPr>
          </a:p>
        </p:txBody>
      </p:sp>
      <p:sp>
        <p:nvSpPr>
          <p:cNvPr id="82" name="Text Box 87"/>
          <p:cNvSpPr txBox="1">
            <a:spLocks noChangeArrowheads="1"/>
          </p:cNvSpPr>
          <p:nvPr/>
        </p:nvSpPr>
        <p:spPr bwMode="auto">
          <a:xfrm rot="18598161">
            <a:off x="-724164" y="4358978"/>
            <a:ext cx="387121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1200" b="1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Palatino" pitchFamily="18" charset="0"/>
              </a:rPr>
              <a:t>INTEGRASI &amp; PEMBIASAAN</a:t>
            </a:r>
            <a:endParaRPr lang="en-US" sz="1200" b="1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Palatino" pitchFamily="18" charset="0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326473" y="5784045"/>
            <a:ext cx="79633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rot="5400000">
            <a:off x="959922" y="4987712"/>
            <a:ext cx="79633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rot="5400000">
            <a:off x="1589550" y="4191380"/>
            <a:ext cx="79633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rot="5400000">
            <a:off x="2207205" y="3399439"/>
            <a:ext cx="79633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742191" y="6173916"/>
            <a:ext cx="2653110" cy="0"/>
          </a:xfrm>
          <a:prstGeom prst="line">
            <a:avLst/>
          </a:prstGeom>
          <a:ln w="3175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742306" y="5385879"/>
            <a:ext cx="2741547" cy="0"/>
          </a:xfrm>
          <a:prstGeom prst="line">
            <a:avLst/>
          </a:prstGeom>
          <a:ln w="3175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1370722" y="4589546"/>
            <a:ext cx="2034051" cy="0"/>
          </a:xfrm>
          <a:prstGeom prst="line">
            <a:avLst/>
          </a:prstGeom>
          <a:ln w="3175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1989780" y="3797605"/>
            <a:ext cx="1414992" cy="0"/>
          </a:xfrm>
          <a:prstGeom prst="line">
            <a:avLst/>
          </a:prstGeom>
          <a:ln w="3175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2595894" y="3001273"/>
            <a:ext cx="795933" cy="0"/>
          </a:xfrm>
          <a:prstGeom prst="line">
            <a:avLst/>
          </a:prstGeom>
          <a:ln w="3175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Right Triangle 61"/>
          <p:cNvSpPr>
            <a:spLocks noChangeArrowheads="1"/>
          </p:cNvSpPr>
          <p:nvPr/>
        </p:nvSpPr>
        <p:spPr bwMode="auto">
          <a:xfrm rot="10800000" flipH="1">
            <a:off x="3343149" y="2970496"/>
            <a:ext cx="1856935" cy="3284871"/>
          </a:xfrm>
          <a:prstGeom prst="rtTriangle">
            <a:avLst/>
          </a:prstGeom>
          <a:solidFill>
            <a:schemeClr val="tx2">
              <a:lumMod val="60000"/>
              <a:lumOff val="40000"/>
            </a:schemeClr>
          </a:solidFill>
          <a:ln w="57150">
            <a:noFill/>
            <a:round/>
            <a:headEnd/>
            <a:tailEnd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onstantia" pitchFamily="18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788419" y="5376004"/>
            <a:ext cx="683200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en-US" sz="1400" b="1" kern="0" smtClean="0">
              <a:solidFill>
                <a:srgbClr val="FFFFFF"/>
              </a:solidFill>
              <a:latin typeface="Calibri"/>
            </a:endParaRPr>
          </a:p>
          <a:p>
            <a:pPr algn="ctr"/>
            <a:r>
              <a:rPr lang="en-US" sz="1600" b="1" kern="0" smtClean="0">
                <a:solidFill>
                  <a:srgbClr val="FFFFFF"/>
                </a:solidFill>
                <a:latin typeface="Calibri"/>
              </a:rPr>
              <a:t>PAUD</a:t>
            </a:r>
            <a:endParaRPr lang="en-US" sz="1400" b="1" kern="0" smtClean="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84" name="TextBox 65"/>
          <p:cNvSpPr txBox="1">
            <a:spLocks noChangeArrowheads="1"/>
          </p:cNvSpPr>
          <p:nvPr/>
        </p:nvSpPr>
        <p:spPr bwMode="auto">
          <a:xfrm>
            <a:off x="3373928" y="2977773"/>
            <a:ext cx="165819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ookman Old Style" pitchFamily="18" charset="0"/>
              </a:rPr>
              <a:t>Pendidikan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ookman Old Style" pitchFamily="18" charset="0"/>
              </a:rPr>
              <a:t>AKADEMIK</a:t>
            </a:r>
            <a:endParaRPr kumimoji="0" lang="id-ID" sz="12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Bookman Old Style" pitchFamily="18" charset="0"/>
            </a:endParaRPr>
          </a:p>
        </p:txBody>
      </p:sp>
      <p:sp>
        <p:nvSpPr>
          <p:cNvPr id="75" name="Line 85"/>
          <p:cNvSpPr>
            <a:spLocks noChangeShapeType="1"/>
          </p:cNvSpPr>
          <p:nvPr/>
        </p:nvSpPr>
        <p:spPr bwMode="auto">
          <a:xfrm flipV="1">
            <a:off x="83594" y="2648429"/>
            <a:ext cx="2766115" cy="3566160"/>
          </a:xfrm>
          <a:prstGeom prst="line">
            <a:avLst/>
          </a:prstGeom>
          <a:noFill/>
          <a:ln w="57150">
            <a:solidFill>
              <a:schemeClr val="accent2">
                <a:lumMod val="60000"/>
                <a:lumOff val="40000"/>
              </a:schemeClr>
            </a:solidFill>
            <a:round/>
            <a:headEnd/>
            <a:tailEnd type="arrow" w="med" len="med"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785867" y="2358976"/>
            <a:ext cx="26025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+mj-lt"/>
              </a:rPr>
              <a:t>INSAN INDONESIA </a:t>
            </a:r>
          </a:p>
          <a:p>
            <a:pPr algn="r"/>
            <a:r>
              <a:rPr lang="en-US" sz="1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+mj-lt"/>
              </a:rPr>
              <a:t>CERDAS &amp; KOMPETITIF</a:t>
            </a:r>
            <a:endParaRPr lang="id-ID" sz="1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60" name="Rectangle 6"/>
          <p:cNvSpPr>
            <a:spLocks noChangeArrowheads="1"/>
          </p:cNvSpPr>
          <p:nvPr/>
        </p:nvSpPr>
        <p:spPr bwMode="auto">
          <a:xfrm>
            <a:off x="6555545" y="3355749"/>
            <a:ext cx="246184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id-ID" sz="1200" b="1" dirty="0" smtClean="0">
                <a:solidFill>
                  <a:schemeClr val="tx2">
                    <a:lumMod val="50000"/>
                  </a:schemeClr>
                </a:solidFill>
                <a:latin typeface="Calibri" pitchFamily="34" charset="0"/>
              </a:rPr>
              <a:t>PENINGKATAN</a:t>
            </a:r>
            <a:r>
              <a:rPr lang="en-US" sz="1200" b="1" dirty="0" smtClean="0">
                <a:solidFill>
                  <a:schemeClr val="tx2">
                    <a:lumMod val="50000"/>
                  </a:schemeClr>
                </a:solidFill>
                <a:latin typeface="Calibri" pitchFamily="34" charset="0"/>
              </a:rPr>
              <a:t> AKSES </a:t>
            </a:r>
            <a:r>
              <a:rPr lang="id-ID" sz="1200" b="1" dirty="0" smtClean="0">
                <a:solidFill>
                  <a:schemeClr val="tx2">
                    <a:lumMod val="50000"/>
                  </a:schemeClr>
                </a:solidFill>
                <a:latin typeface="Calibri" pitchFamily="34" charset="0"/>
              </a:rPr>
              <a:t>DAN MUTU </a:t>
            </a:r>
            <a:r>
              <a:rPr lang="en-GB" sz="1200" b="1" dirty="0" smtClean="0">
                <a:solidFill>
                  <a:schemeClr val="tx2">
                    <a:lumMod val="50000"/>
                  </a:schemeClr>
                </a:solidFill>
                <a:latin typeface="Calibri" pitchFamily="34" charset="0"/>
              </a:rPr>
              <a:t> PENDIDIKAN MENENGAH UMUM DAN</a:t>
            </a:r>
            <a:r>
              <a:rPr lang="id-ID" sz="1200" b="1" dirty="0" smtClean="0">
                <a:solidFill>
                  <a:schemeClr val="tx2">
                    <a:lumMod val="50000"/>
                  </a:schemeClr>
                </a:solidFill>
                <a:latin typeface="Calibri" pitchFamily="34" charset="0"/>
              </a:rPr>
              <a:t> RELEVANSI PENDIDIKAN VOKASI (SMK+POLITEKNIK).</a:t>
            </a:r>
            <a:endParaRPr lang="en-GB" sz="1200" b="1" dirty="0" smtClean="0">
              <a:solidFill>
                <a:schemeClr val="tx2">
                  <a:lumMod val="50000"/>
                </a:schemeClr>
              </a:solidFill>
              <a:latin typeface="Calibri" pitchFamily="34" charset="0"/>
            </a:endParaRPr>
          </a:p>
        </p:txBody>
      </p:sp>
      <p:sp>
        <p:nvSpPr>
          <p:cNvPr id="83" name="Rectangle 6"/>
          <p:cNvSpPr>
            <a:spLocks noChangeArrowheads="1"/>
          </p:cNvSpPr>
          <p:nvPr/>
        </p:nvSpPr>
        <p:spPr bwMode="auto">
          <a:xfrm>
            <a:off x="6555545" y="4324690"/>
            <a:ext cx="246184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sv-SE" sz="1200" b="1" smtClean="0">
                <a:solidFill>
                  <a:schemeClr val="tx2">
                    <a:lumMod val="50000"/>
                  </a:schemeClr>
                </a:solidFill>
                <a:latin typeface="Calibri" pitchFamily="34" charset="0"/>
              </a:rPr>
              <a:t>PENINGKATAN KUALITAS PENDIDIK DAN TENAGA KEPENDIDIKAN</a:t>
            </a:r>
            <a:endParaRPr lang="en-GB" sz="1200" b="1" dirty="0" smtClean="0">
              <a:solidFill>
                <a:schemeClr val="tx2">
                  <a:lumMod val="50000"/>
                </a:schemeClr>
              </a:solidFill>
              <a:latin typeface="Calibri" pitchFamily="34" charset="0"/>
            </a:endParaRPr>
          </a:p>
        </p:txBody>
      </p:sp>
      <p:sp>
        <p:nvSpPr>
          <p:cNvPr id="90" name="Pentagon 89"/>
          <p:cNvSpPr/>
          <p:nvPr/>
        </p:nvSpPr>
        <p:spPr>
          <a:xfrm rot="10800000">
            <a:off x="6360258" y="5799393"/>
            <a:ext cx="2700997" cy="677727"/>
          </a:xfrm>
          <a:prstGeom prst="homePlate">
            <a:avLst>
              <a:gd name="adj" fmla="val 41688"/>
            </a:avLst>
          </a:prstGeom>
          <a:solidFill>
            <a:schemeClr val="bg2">
              <a:lumMod val="9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1" name="Rectangle 6"/>
          <p:cNvSpPr>
            <a:spLocks noChangeArrowheads="1"/>
          </p:cNvSpPr>
          <p:nvPr/>
        </p:nvSpPr>
        <p:spPr bwMode="auto">
          <a:xfrm>
            <a:off x="6555545" y="2773472"/>
            <a:ext cx="246184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GB" sz="1200" b="1" dirty="0" smtClean="0">
                <a:solidFill>
                  <a:schemeClr val="tx2">
                    <a:lumMod val="50000"/>
                  </a:schemeClr>
                </a:solidFill>
                <a:latin typeface="Calibri" pitchFamily="34" charset="0"/>
              </a:rPr>
              <a:t>PENINGKATAN AKSES DAN DAYA SAING PENDIDIKAN TINGGI</a:t>
            </a:r>
          </a:p>
        </p:txBody>
      </p:sp>
      <p:sp>
        <p:nvSpPr>
          <p:cNvPr id="96" name="Rectangle 6"/>
          <p:cNvSpPr>
            <a:spLocks noChangeArrowheads="1"/>
          </p:cNvSpPr>
          <p:nvPr/>
        </p:nvSpPr>
        <p:spPr bwMode="auto">
          <a:xfrm>
            <a:off x="6619045" y="5992895"/>
            <a:ext cx="246184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id-ID" sz="1200" b="1" dirty="0" smtClean="0">
                <a:solidFill>
                  <a:schemeClr val="tx2">
                    <a:lumMod val="50000"/>
                  </a:schemeClr>
                </a:solidFill>
                <a:latin typeface="Calibri" pitchFamily="34" charset="0"/>
              </a:rPr>
              <a:t>PENINGKATAN AKSES </a:t>
            </a:r>
            <a:r>
              <a:rPr lang="en-US" sz="1200" b="1" dirty="0" smtClean="0">
                <a:solidFill>
                  <a:schemeClr val="tx2">
                    <a:lumMod val="50000"/>
                  </a:schemeClr>
                </a:solidFill>
                <a:latin typeface="Calibri" pitchFamily="34" charset="0"/>
              </a:rPr>
              <a:t>&amp; </a:t>
            </a:r>
            <a:r>
              <a:rPr lang="id-ID" sz="1200" b="1" dirty="0" smtClean="0">
                <a:solidFill>
                  <a:schemeClr val="tx2">
                    <a:lumMod val="50000"/>
                  </a:schemeClr>
                </a:solidFill>
                <a:latin typeface="Calibri" pitchFamily="34" charset="0"/>
              </a:rPr>
              <a:t>MUTU PAUD</a:t>
            </a:r>
            <a:endParaRPr lang="en-GB" sz="1200" b="1" dirty="0" smtClean="0">
              <a:solidFill>
                <a:schemeClr val="tx2">
                  <a:lumMod val="50000"/>
                </a:schemeClr>
              </a:solidFill>
              <a:latin typeface="Calibri" pitchFamily="34" charset="0"/>
            </a:endParaRPr>
          </a:p>
        </p:txBody>
      </p:sp>
      <p:sp>
        <p:nvSpPr>
          <p:cNvPr id="97" name="Rectangle 6"/>
          <p:cNvSpPr>
            <a:spLocks noChangeArrowheads="1"/>
          </p:cNvSpPr>
          <p:nvPr/>
        </p:nvSpPr>
        <p:spPr bwMode="auto">
          <a:xfrm>
            <a:off x="6555545" y="5146009"/>
            <a:ext cx="246184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id-ID" sz="1200" b="1" smtClean="0">
                <a:solidFill>
                  <a:schemeClr val="tx2">
                    <a:lumMod val="50000"/>
                  </a:schemeClr>
                </a:solidFill>
                <a:latin typeface="Calibri" pitchFamily="34" charset="0"/>
              </a:rPr>
              <a:t>PENUNTASAN PENDIDIKAN DASAR</a:t>
            </a:r>
            <a:endParaRPr lang="en-US" sz="1200" b="1" smtClean="0">
              <a:solidFill>
                <a:schemeClr val="tx2">
                  <a:lumMod val="50000"/>
                </a:schemeClr>
              </a:solidFill>
              <a:latin typeface="Calibri" pitchFamily="34" charset="0"/>
            </a:endParaRPr>
          </a:p>
          <a:p>
            <a:r>
              <a:rPr lang="id-ID" sz="1200" b="1" smtClean="0">
                <a:solidFill>
                  <a:schemeClr val="tx2">
                    <a:lumMod val="50000"/>
                  </a:schemeClr>
                </a:solidFill>
                <a:latin typeface="Calibri" pitchFamily="34" charset="0"/>
              </a:rPr>
              <a:t>SEMBILAN TAHUN</a:t>
            </a:r>
            <a:r>
              <a:rPr lang="en-GB" sz="1200" b="1" smtClean="0">
                <a:solidFill>
                  <a:schemeClr val="tx2">
                    <a:lumMod val="50000"/>
                  </a:schemeClr>
                </a:solidFill>
                <a:latin typeface="Calibri" pitchFamily="34" charset="0"/>
              </a:rPr>
              <a:t> YANG BERMUTU</a:t>
            </a:r>
            <a:endParaRPr lang="en-GB" sz="1200" b="1" dirty="0" smtClean="0">
              <a:solidFill>
                <a:schemeClr val="tx2">
                  <a:lumMod val="50000"/>
                </a:schemeClr>
              </a:solidFill>
              <a:latin typeface="Calibri" pitchFamily="34" charset="0"/>
            </a:endParaRPr>
          </a:p>
        </p:txBody>
      </p:sp>
      <p:sp>
        <p:nvSpPr>
          <p:cNvPr id="100" name="Oval 99"/>
          <p:cNvSpPr>
            <a:spLocks noChangeAspect="1"/>
          </p:cNvSpPr>
          <p:nvPr/>
        </p:nvSpPr>
        <p:spPr>
          <a:xfrm>
            <a:off x="5978769" y="3448721"/>
            <a:ext cx="506437" cy="54864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2800" b="1" smtClean="0">
                <a:solidFill>
                  <a:srgbClr val="C00000"/>
                </a:solidFill>
                <a:latin typeface="Arial Rounded MT Bold" pitchFamily="34" charset="0"/>
                <a:cs typeface="Arial" charset="0"/>
              </a:rPr>
              <a:t>4</a:t>
            </a:r>
            <a:endParaRPr lang="id-ID" sz="2800" b="1" dirty="0" smtClean="0">
              <a:solidFill>
                <a:srgbClr val="C00000"/>
              </a:solidFill>
              <a:latin typeface="Arial Rounded MT Bold" pitchFamily="34" charset="0"/>
              <a:cs typeface="Arial" charset="0"/>
            </a:endParaRPr>
          </a:p>
        </p:txBody>
      </p:sp>
      <p:sp>
        <p:nvSpPr>
          <p:cNvPr id="106" name="Oval 105"/>
          <p:cNvSpPr>
            <a:spLocks noChangeAspect="1"/>
          </p:cNvSpPr>
          <p:nvPr/>
        </p:nvSpPr>
        <p:spPr>
          <a:xfrm>
            <a:off x="5978769" y="2734900"/>
            <a:ext cx="506437" cy="54864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2800" b="1" smtClean="0">
                <a:solidFill>
                  <a:srgbClr val="C00000"/>
                </a:solidFill>
                <a:latin typeface="Arial Rounded MT Bold" pitchFamily="34" charset="0"/>
                <a:cs typeface="Arial" charset="0"/>
              </a:rPr>
              <a:t>5</a:t>
            </a:r>
            <a:endParaRPr lang="id-ID" sz="2800" b="1" dirty="0" smtClean="0">
              <a:solidFill>
                <a:srgbClr val="C00000"/>
              </a:solidFill>
              <a:latin typeface="Arial Rounded MT Bold" pitchFamily="34" charset="0"/>
              <a:cs typeface="Arial" charset="0"/>
            </a:endParaRPr>
          </a:p>
        </p:txBody>
      </p:sp>
      <p:sp>
        <p:nvSpPr>
          <p:cNvPr id="107" name="Oval 106"/>
          <p:cNvSpPr>
            <a:spLocks noChangeAspect="1"/>
          </p:cNvSpPr>
          <p:nvPr/>
        </p:nvSpPr>
        <p:spPr>
          <a:xfrm>
            <a:off x="5978769" y="4276722"/>
            <a:ext cx="506437" cy="54864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2800" b="1" smtClean="0">
                <a:solidFill>
                  <a:srgbClr val="C00000"/>
                </a:solidFill>
                <a:latin typeface="Arial Rounded MT Bold" pitchFamily="34" charset="0"/>
                <a:cs typeface="Arial" charset="0"/>
              </a:rPr>
              <a:t>3</a:t>
            </a:r>
            <a:endParaRPr lang="id-ID" sz="2800" b="1" dirty="0" smtClean="0">
              <a:solidFill>
                <a:srgbClr val="C00000"/>
              </a:solidFill>
              <a:latin typeface="Arial Rounded MT Bold" pitchFamily="34" charset="0"/>
              <a:cs typeface="Arial" charset="0"/>
            </a:endParaRPr>
          </a:p>
        </p:txBody>
      </p:sp>
      <p:sp>
        <p:nvSpPr>
          <p:cNvPr id="108" name="Oval 107"/>
          <p:cNvSpPr>
            <a:spLocks noChangeAspect="1"/>
          </p:cNvSpPr>
          <p:nvPr/>
        </p:nvSpPr>
        <p:spPr>
          <a:xfrm>
            <a:off x="5978769" y="5102400"/>
            <a:ext cx="506437" cy="54864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2800" b="1" smtClean="0">
                <a:solidFill>
                  <a:srgbClr val="C00000"/>
                </a:solidFill>
                <a:latin typeface="Arial Rounded MT Bold" pitchFamily="34" charset="0"/>
                <a:cs typeface="Arial" charset="0"/>
              </a:rPr>
              <a:t>2</a:t>
            </a:r>
            <a:endParaRPr lang="id-ID" sz="2800" b="1" dirty="0" smtClean="0">
              <a:solidFill>
                <a:srgbClr val="C00000"/>
              </a:solidFill>
              <a:latin typeface="Arial Rounded MT Bold" pitchFamily="34" charset="0"/>
              <a:cs typeface="Arial" charset="0"/>
            </a:endParaRPr>
          </a:p>
        </p:txBody>
      </p:sp>
      <p:sp>
        <p:nvSpPr>
          <p:cNvPr id="109" name="Oval 108"/>
          <p:cNvSpPr>
            <a:spLocks noChangeAspect="1"/>
          </p:cNvSpPr>
          <p:nvPr/>
        </p:nvSpPr>
        <p:spPr>
          <a:xfrm>
            <a:off x="5978769" y="5863816"/>
            <a:ext cx="506437" cy="54864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2400" b="1" smtClean="0">
                <a:solidFill>
                  <a:srgbClr val="C00000"/>
                </a:solidFill>
                <a:latin typeface="Arial Rounded MT Bold" pitchFamily="34" charset="0"/>
                <a:cs typeface="Arial" charset="0"/>
              </a:rPr>
              <a:t>1</a:t>
            </a:r>
            <a:endParaRPr lang="id-ID" sz="2400" b="1" dirty="0" smtClean="0">
              <a:solidFill>
                <a:srgbClr val="C00000"/>
              </a:solidFill>
              <a:latin typeface="Arial Rounded MT Bold" pitchFamily="34" charset="0"/>
              <a:cs typeface="Arial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084171" y="2236802"/>
            <a:ext cx="2989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000" b="1" dirty="0" smtClean="0">
                <a:solidFill>
                  <a:srgbClr val="C00000"/>
                </a:solidFill>
                <a:latin typeface="+mj-lt"/>
              </a:rPr>
              <a:t>5 PRIORITAS PROGRAM</a:t>
            </a:r>
            <a:endParaRPr lang="id-ID" sz="2000" b="1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07522" y="1281534"/>
            <a:ext cx="88626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dirty="0" smtClean="0">
                <a:solidFill>
                  <a:schemeClr val="accent3">
                    <a:lumMod val="50000"/>
                  </a:schemeClr>
                </a:solidFill>
                <a:latin typeface="Book Antiqua" pitchFamily="18" charset="0"/>
              </a:rPr>
              <a:t>...pembangunan pendidikan diarahkan untuk menghasilkan insan Indonesia cerdas dan kompetitif melalui peningkatan ketersediaan, keterjangkauan, kualitas dan relevansi, kesetaraan dan kepastian memperoleh layanan pendidikan...</a:t>
            </a:r>
            <a:endParaRPr lang="id-ID" dirty="0">
              <a:solidFill>
                <a:schemeClr val="accent3">
                  <a:lumMod val="50000"/>
                </a:schemeClr>
              </a:solidFill>
              <a:latin typeface="Book Antiqua" pitchFamily="18" charset="0"/>
            </a:endParaRPr>
          </a:p>
        </p:txBody>
      </p:sp>
      <p:sp>
        <p:nvSpPr>
          <p:cNvPr id="48" name="Slide Number Placeholder 4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161A528-D7D9-4918-9925-976921EED832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  <p:cxnSp>
        <p:nvCxnSpPr>
          <p:cNvPr id="49" name="Straight Connector 48"/>
          <p:cNvCxnSpPr/>
          <p:nvPr/>
        </p:nvCxnSpPr>
        <p:spPr>
          <a:xfrm>
            <a:off x="0" y="1196752"/>
            <a:ext cx="914400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dirty="0" smtClean="0">
                <a:solidFill>
                  <a:srgbClr val="663300"/>
                </a:solidFill>
              </a:rPr>
              <a:t> BAB VI</a:t>
            </a:r>
          </a:p>
          <a:p>
            <a:pPr algn="ctr">
              <a:buNone/>
            </a:pPr>
            <a:r>
              <a:rPr lang="en-US" dirty="0" smtClean="0">
                <a:solidFill>
                  <a:srgbClr val="663300"/>
                </a:solidFill>
              </a:rPr>
              <a:t>JALUR, JENJANG, DAN JENIS PENDIDIKAN</a:t>
            </a:r>
          </a:p>
          <a:p>
            <a:pPr algn="ctr">
              <a:buNone/>
            </a:pPr>
            <a:r>
              <a:rPr lang="en-US" i="1" u="sng" dirty="0" smtClean="0">
                <a:solidFill>
                  <a:srgbClr val="663300"/>
                </a:solidFill>
              </a:rPr>
              <a:t>  </a:t>
            </a:r>
          </a:p>
          <a:p>
            <a:pPr algn="ctr">
              <a:buNone/>
            </a:pPr>
            <a:r>
              <a:rPr lang="en-US" i="1" u="sng" dirty="0" smtClean="0">
                <a:solidFill>
                  <a:srgbClr val="663300"/>
                </a:solidFill>
              </a:rPr>
              <a:t> </a:t>
            </a:r>
            <a:r>
              <a:rPr lang="en-US" i="1" u="sng" dirty="0" err="1" smtClean="0">
                <a:solidFill>
                  <a:srgbClr val="663300"/>
                </a:solidFill>
              </a:rPr>
              <a:t>Pasal</a:t>
            </a:r>
            <a:r>
              <a:rPr lang="en-US" i="1" u="sng" dirty="0" smtClean="0">
                <a:solidFill>
                  <a:srgbClr val="663300"/>
                </a:solidFill>
              </a:rPr>
              <a:t> 13</a:t>
            </a:r>
          </a:p>
          <a:p>
            <a:pPr marL="624078" indent="-514350" algn="just">
              <a:buNone/>
            </a:pPr>
            <a:r>
              <a:rPr lang="en-US" dirty="0" smtClean="0">
                <a:solidFill>
                  <a:srgbClr val="663300"/>
                </a:solidFill>
              </a:rPr>
              <a:t>(1) </a:t>
            </a:r>
            <a:r>
              <a:rPr lang="en-US" dirty="0" err="1" smtClean="0">
                <a:solidFill>
                  <a:srgbClr val="663300"/>
                </a:solidFill>
              </a:rPr>
              <a:t>Jalur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pendidikan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terdiri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atas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pendidikan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b="1" dirty="0" smtClean="0">
                <a:solidFill>
                  <a:srgbClr val="663300"/>
                </a:solidFill>
              </a:rPr>
              <a:t>formal</a:t>
            </a:r>
            <a:r>
              <a:rPr lang="en-US" dirty="0" smtClean="0">
                <a:solidFill>
                  <a:srgbClr val="663300"/>
                </a:solidFill>
              </a:rPr>
              <a:t>, </a:t>
            </a:r>
            <a:r>
              <a:rPr lang="en-US" b="1" dirty="0" err="1" smtClean="0">
                <a:solidFill>
                  <a:srgbClr val="663300"/>
                </a:solidFill>
              </a:rPr>
              <a:t>nonformal</a:t>
            </a:r>
            <a:r>
              <a:rPr lang="en-US" dirty="0" smtClean="0">
                <a:solidFill>
                  <a:srgbClr val="663300"/>
                </a:solidFill>
              </a:rPr>
              <a:t>, </a:t>
            </a:r>
            <a:r>
              <a:rPr lang="en-US" dirty="0" err="1" smtClean="0">
                <a:solidFill>
                  <a:srgbClr val="663300"/>
                </a:solidFill>
              </a:rPr>
              <a:t>dan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b="1" dirty="0" smtClean="0">
                <a:solidFill>
                  <a:srgbClr val="663300"/>
                </a:solidFill>
              </a:rPr>
              <a:t>informal</a:t>
            </a:r>
            <a:r>
              <a:rPr lang="en-US" dirty="0" smtClean="0">
                <a:solidFill>
                  <a:srgbClr val="663300"/>
                </a:solidFill>
              </a:rPr>
              <a:t> yang </a:t>
            </a:r>
            <a:r>
              <a:rPr lang="en-US" dirty="0" err="1" smtClean="0">
                <a:solidFill>
                  <a:srgbClr val="663300"/>
                </a:solidFill>
              </a:rPr>
              <a:t>dapat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saling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melengkapi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dan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memperkaya</a:t>
            </a:r>
            <a:endParaRPr lang="en-US" dirty="0" smtClean="0">
              <a:solidFill>
                <a:srgbClr val="663300"/>
              </a:solidFill>
            </a:endParaRPr>
          </a:p>
          <a:p>
            <a:pPr marL="624078" indent="-514350" algn="just">
              <a:buNone/>
            </a:pPr>
            <a:r>
              <a:rPr lang="en-US" dirty="0" smtClean="0">
                <a:solidFill>
                  <a:srgbClr val="663300"/>
                </a:solidFill>
              </a:rPr>
              <a:t>(2) </a:t>
            </a:r>
            <a:r>
              <a:rPr lang="en-US" dirty="0" err="1" smtClean="0">
                <a:solidFill>
                  <a:srgbClr val="663300"/>
                </a:solidFill>
              </a:rPr>
              <a:t>Pendidikan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sebagaimana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dimaksud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pada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ayat</a:t>
            </a:r>
            <a:r>
              <a:rPr lang="en-US" dirty="0" smtClean="0">
                <a:solidFill>
                  <a:srgbClr val="663300"/>
                </a:solidFill>
              </a:rPr>
              <a:t> (1) </a:t>
            </a:r>
            <a:r>
              <a:rPr lang="en-US" dirty="0" err="1" smtClean="0">
                <a:solidFill>
                  <a:srgbClr val="663300"/>
                </a:solidFill>
              </a:rPr>
              <a:t>diselenggarakan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dengan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sistem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terbuka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melalui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b="1" dirty="0" err="1" smtClean="0">
                <a:solidFill>
                  <a:srgbClr val="663300"/>
                </a:solidFill>
              </a:rPr>
              <a:t>tatap</a:t>
            </a:r>
            <a:r>
              <a:rPr lang="en-US" b="1" dirty="0" smtClean="0">
                <a:solidFill>
                  <a:srgbClr val="663300"/>
                </a:solidFill>
              </a:rPr>
              <a:t> </a:t>
            </a:r>
            <a:r>
              <a:rPr lang="en-US" b="1" dirty="0" err="1" smtClean="0">
                <a:solidFill>
                  <a:srgbClr val="663300"/>
                </a:solidFill>
              </a:rPr>
              <a:t>muka</a:t>
            </a:r>
            <a:r>
              <a:rPr lang="en-US" b="1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dan</a:t>
            </a:r>
            <a:r>
              <a:rPr lang="en-US" dirty="0" smtClean="0">
                <a:solidFill>
                  <a:srgbClr val="663300"/>
                </a:solidFill>
              </a:rPr>
              <a:t>/</a:t>
            </a:r>
            <a:r>
              <a:rPr lang="en-US" dirty="0" err="1" smtClean="0">
                <a:solidFill>
                  <a:srgbClr val="663300"/>
                </a:solidFill>
              </a:rPr>
              <a:t>atau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melalui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b="1" dirty="0" err="1" smtClean="0">
                <a:solidFill>
                  <a:srgbClr val="663300"/>
                </a:solidFill>
              </a:rPr>
              <a:t>jarak</a:t>
            </a:r>
            <a:r>
              <a:rPr lang="en-US" b="1" dirty="0" smtClean="0">
                <a:solidFill>
                  <a:srgbClr val="663300"/>
                </a:solidFill>
              </a:rPr>
              <a:t> </a:t>
            </a:r>
            <a:r>
              <a:rPr lang="en-US" b="1" dirty="0" err="1" smtClean="0">
                <a:solidFill>
                  <a:srgbClr val="663300"/>
                </a:solidFill>
              </a:rPr>
              <a:t>jauh</a:t>
            </a:r>
            <a:endParaRPr lang="en-US" b="1" dirty="0" smtClean="0">
              <a:solidFill>
                <a:srgbClr val="663300"/>
              </a:solidFill>
            </a:endParaRPr>
          </a:p>
          <a:p>
            <a:pPr algn="ctr">
              <a:buNone/>
            </a:pP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dirty="0" err="1" smtClean="0">
                <a:solidFill>
                  <a:schemeClr val="tx1"/>
                </a:solidFill>
              </a:rPr>
              <a:t>lanjutan</a:t>
            </a:r>
            <a:r>
              <a:rPr lang="en-US" dirty="0" smtClean="0">
                <a:solidFill>
                  <a:schemeClr val="tx1"/>
                </a:solidFill>
              </a:rPr>
              <a:t>………..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3074" name="Picture 2" descr="C:\Program Files\Microsoft Office\MEDIA\CAGCAT10\j0300840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457200"/>
            <a:ext cx="2133600" cy="1295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>
              <a:buNone/>
            </a:pPr>
            <a:r>
              <a:rPr lang="en-US" dirty="0" err="1" smtClean="0">
                <a:solidFill>
                  <a:schemeClr val="accent1">
                    <a:lumMod val="50000"/>
                  </a:schemeClr>
                </a:solidFill>
              </a:rPr>
              <a:t>Bab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 XIV</a:t>
            </a:r>
          </a:p>
          <a:p>
            <a:pPr algn="ctr">
              <a:buNone/>
            </a:pPr>
            <a:r>
              <a:rPr lang="en-US" dirty="0" smtClean="0">
                <a:solidFill>
                  <a:srgbClr val="663300"/>
                </a:solidFill>
              </a:rPr>
              <a:t>PENGELOLAAN PENDIDIKAN</a:t>
            </a:r>
          </a:p>
          <a:p>
            <a:pPr algn="ctr">
              <a:buNone/>
            </a:pPr>
            <a:r>
              <a:rPr lang="en-US" dirty="0" err="1" smtClean="0">
                <a:solidFill>
                  <a:srgbClr val="663300"/>
                </a:solidFill>
              </a:rPr>
              <a:t>Pasal</a:t>
            </a:r>
            <a:r>
              <a:rPr lang="en-US" dirty="0" smtClean="0">
                <a:solidFill>
                  <a:srgbClr val="663300"/>
                </a:solidFill>
              </a:rPr>
              <a:t> 50</a:t>
            </a:r>
          </a:p>
          <a:p>
            <a:pPr marL="624078" indent="-514350" algn="just">
              <a:buAutoNum type="arabicParenBoth"/>
            </a:pPr>
            <a:r>
              <a:rPr lang="en-US" dirty="0" err="1" smtClean="0">
                <a:solidFill>
                  <a:srgbClr val="663300"/>
                </a:solidFill>
              </a:rPr>
              <a:t>Pengelolaan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sistem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pendidikan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nasional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merupakan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tanggung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jawab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menteri</a:t>
            </a:r>
            <a:endParaRPr lang="en-US" dirty="0" smtClean="0">
              <a:solidFill>
                <a:srgbClr val="663300"/>
              </a:solidFill>
            </a:endParaRPr>
          </a:p>
          <a:p>
            <a:pPr marL="624078" indent="-514350" algn="just">
              <a:buAutoNum type="arabicParenBoth"/>
            </a:pPr>
            <a:r>
              <a:rPr lang="en-US" b="1" dirty="0" err="1" smtClean="0">
                <a:solidFill>
                  <a:srgbClr val="663300"/>
                </a:solidFill>
              </a:rPr>
              <a:t>Pemerintah</a:t>
            </a:r>
            <a:r>
              <a:rPr lang="en-US" b="1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menentukan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b="1" dirty="0" err="1" smtClean="0">
                <a:solidFill>
                  <a:srgbClr val="663300"/>
                </a:solidFill>
              </a:rPr>
              <a:t>kebijakan</a:t>
            </a:r>
            <a:r>
              <a:rPr lang="en-US" b="1" dirty="0" smtClean="0">
                <a:solidFill>
                  <a:srgbClr val="663300"/>
                </a:solidFill>
              </a:rPr>
              <a:t> </a:t>
            </a:r>
            <a:r>
              <a:rPr lang="en-US" b="1" dirty="0" err="1" smtClean="0">
                <a:solidFill>
                  <a:srgbClr val="663300"/>
                </a:solidFill>
              </a:rPr>
              <a:t>nasional</a:t>
            </a:r>
            <a:r>
              <a:rPr lang="en-US" b="1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dan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b="1" dirty="0" err="1" smtClean="0">
                <a:solidFill>
                  <a:srgbClr val="663300"/>
                </a:solidFill>
              </a:rPr>
              <a:t>standar</a:t>
            </a:r>
            <a:r>
              <a:rPr lang="en-US" b="1" dirty="0" smtClean="0">
                <a:solidFill>
                  <a:srgbClr val="663300"/>
                </a:solidFill>
              </a:rPr>
              <a:t> </a:t>
            </a:r>
            <a:r>
              <a:rPr lang="en-US" b="1" dirty="0" err="1" smtClean="0">
                <a:solidFill>
                  <a:srgbClr val="663300"/>
                </a:solidFill>
              </a:rPr>
              <a:t>nasional</a:t>
            </a:r>
            <a:r>
              <a:rPr lang="en-US" b="1" dirty="0" smtClean="0">
                <a:solidFill>
                  <a:srgbClr val="663300"/>
                </a:solidFill>
              </a:rPr>
              <a:t> </a:t>
            </a:r>
            <a:r>
              <a:rPr lang="en-US" b="1" dirty="0" err="1" smtClean="0">
                <a:solidFill>
                  <a:srgbClr val="663300"/>
                </a:solidFill>
              </a:rPr>
              <a:t>pendidikan</a:t>
            </a:r>
            <a:r>
              <a:rPr lang="en-US" b="1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untuk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menjamin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mutu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pendidikan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nasional</a:t>
            </a:r>
            <a:endParaRPr lang="en-US" dirty="0" smtClean="0">
              <a:solidFill>
                <a:srgbClr val="663300"/>
              </a:solidFill>
            </a:endParaRPr>
          </a:p>
          <a:p>
            <a:pPr marL="624078" indent="-514350" algn="just">
              <a:buNone/>
            </a:pPr>
            <a:r>
              <a:rPr lang="en-US" dirty="0" smtClean="0">
                <a:solidFill>
                  <a:srgbClr val="663300"/>
                </a:solidFill>
              </a:rPr>
              <a:t>(6)</a:t>
            </a:r>
            <a:r>
              <a:rPr lang="en-US" b="1" dirty="0" err="1" smtClean="0">
                <a:solidFill>
                  <a:srgbClr val="663300"/>
                </a:solidFill>
              </a:rPr>
              <a:t>Perguruan</a:t>
            </a:r>
            <a:r>
              <a:rPr lang="en-US" b="1" dirty="0" smtClean="0">
                <a:solidFill>
                  <a:srgbClr val="663300"/>
                </a:solidFill>
              </a:rPr>
              <a:t> </a:t>
            </a:r>
            <a:r>
              <a:rPr lang="en-US" b="1" dirty="0" err="1" smtClean="0">
                <a:solidFill>
                  <a:srgbClr val="663300"/>
                </a:solidFill>
              </a:rPr>
              <a:t>tinggi</a:t>
            </a:r>
            <a:r>
              <a:rPr lang="en-US" b="1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menentukan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kebijakan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dan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memiliki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b="1" dirty="0" err="1" smtClean="0">
                <a:solidFill>
                  <a:srgbClr val="663300"/>
                </a:solidFill>
              </a:rPr>
              <a:t>otonomi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dalam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mengelola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pendidikan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di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lembaganya</a:t>
            </a:r>
            <a:endParaRPr lang="en-US" dirty="0" smtClean="0">
              <a:solidFill>
                <a:srgbClr val="663300"/>
              </a:solidFill>
            </a:endParaRPr>
          </a:p>
          <a:p>
            <a:pPr algn="just"/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dirty="0" err="1" smtClean="0">
                <a:solidFill>
                  <a:schemeClr val="tx1"/>
                </a:solidFill>
              </a:rPr>
              <a:t>lanjutan</a:t>
            </a:r>
            <a:r>
              <a:rPr lang="en-US" dirty="0" smtClean="0">
                <a:solidFill>
                  <a:schemeClr val="tx1"/>
                </a:solidFill>
              </a:rPr>
              <a:t>……….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995672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sz="2400" dirty="0" smtClean="0">
                <a:solidFill>
                  <a:srgbClr val="663300"/>
                </a:solidFill>
              </a:rPr>
              <a:t>PERATURAN PEMERINTAH NOMOR 19 TAHUN 2005</a:t>
            </a:r>
          </a:p>
          <a:p>
            <a:pPr algn="ctr">
              <a:buNone/>
            </a:pPr>
            <a:endParaRPr lang="en-US" i="1" u="sng" dirty="0" smtClean="0">
              <a:solidFill>
                <a:srgbClr val="663300"/>
              </a:solidFill>
            </a:endParaRPr>
          </a:p>
          <a:p>
            <a:pPr algn="ctr">
              <a:buNone/>
            </a:pPr>
            <a:r>
              <a:rPr lang="en-US" i="1" u="sng" dirty="0" err="1" smtClean="0">
                <a:solidFill>
                  <a:srgbClr val="663300"/>
                </a:solidFill>
              </a:rPr>
              <a:t>Pasal</a:t>
            </a:r>
            <a:r>
              <a:rPr lang="en-US" i="1" u="sng" dirty="0" smtClean="0">
                <a:solidFill>
                  <a:srgbClr val="663300"/>
                </a:solidFill>
              </a:rPr>
              <a:t> 2</a:t>
            </a:r>
          </a:p>
          <a:p>
            <a:pPr>
              <a:buNone/>
            </a:pPr>
            <a:r>
              <a:rPr lang="en-US" dirty="0" smtClean="0">
                <a:solidFill>
                  <a:srgbClr val="663300"/>
                </a:solidFill>
              </a:rPr>
              <a:t>(1) </a:t>
            </a:r>
            <a:r>
              <a:rPr lang="en-US" dirty="0" err="1" smtClean="0">
                <a:solidFill>
                  <a:srgbClr val="663300"/>
                </a:solidFill>
              </a:rPr>
              <a:t>Lingkup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Standar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Nasional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Pendidikan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meliputi</a:t>
            </a:r>
            <a:r>
              <a:rPr lang="en-US" dirty="0" smtClean="0">
                <a:solidFill>
                  <a:srgbClr val="663300"/>
                </a:solidFill>
              </a:rPr>
              <a:t>:</a:t>
            </a:r>
          </a:p>
          <a:p>
            <a:pPr>
              <a:buNone/>
            </a:pPr>
            <a:r>
              <a:rPr lang="en-US" dirty="0" smtClean="0">
                <a:solidFill>
                  <a:srgbClr val="663300"/>
                </a:solidFill>
              </a:rPr>
              <a:t>        a.  </a:t>
            </a:r>
            <a:r>
              <a:rPr lang="en-US" dirty="0" err="1" smtClean="0">
                <a:solidFill>
                  <a:srgbClr val="663300"/>
                </a:solidFill>
              </a:rPr>
              <a:t>Standar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Isi</a:t>
            </a:r>
            <a:endParaRPr lang="en-US" dirty="0" smtClean="0">
              <a:solidFill>
                <a:srgbClr val="663300"/>
              </a:solidFill>
            </a:endParaRPr>
          </a:p>
          <a:p>
            <a:pPr>
              <a:buNone/>
            </a:pPr>
            <a:r>
              <a:rPr lang="en-US" dirty="0" smtClean="0">
                <a:solidFill>
                  <a:srgbClr val="663300"/>
                </a:solidFill>
              </a:rPr>
              <a:t>        b.  </a:t>
            </a:r>
            <a:r>
              <a:rPr lang="en-US" dirty="0" err="1" smtClean="0">
                <a:solidFill>
                  <a:srgbClr val="663300"/>
                </a:solidFill>
              </a:rPr>
              <a:t>Standar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proses</a:t>
            </a:r>
            <a:endParaRPr lang="en-US" dirty="0" smtClean="0">
              <a:solidFill>
                <a:srgbClr val="663300"/>
              </a:solidFill>
            </a:endParaRPr>
          </a:p>
          <a:p>
            <a:pPr>
              <a:buNone/>
            </a:pPr>
            <a:r>
              <a:rPr lang="en-US" dirty="0" smtClean="0">
                <a:solidFill>
                  <a:srgbClr val="663300"/>
                </a:solidFill>
              </a:rPr>
              <a:t>        c.  </a:t>
            </a:r>
            <a:r>
              <a:rPr lang="en-US" dirty="0" err="1" smtClean="0">
                <a:solidFill>
                  <a:srgbClr val="663300"/>
                </a:solidFill>
              </a:rPr>
              <a:t>Standar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kompetensi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lulusan</a:t>
            </a:r>
            <a:endParaRPr lang="en-US" dirty="0" smtClean="0">
              <a:solidFill>
                <a:srgbClr val="663300"/>
              </a:solidFill>
            </a:endParaRPr>
          </a:p>
          <a:p>
            <a:pPr>
              <a:buNone/>
            </a:pPr>
            <a:r>
              <a:rPr lang="en-US" dirty="0" smtClean="0">
                <a:solidFill>
                  <a:srgbClr val="663300"/>
                </a:solidFill>
              </a:rPr>
              <a:t>        d.  </a:t>
            </a:r>
            <a:r>
              <a:rPr lang="en-US" dirty="0" err="1" smtClean="0">
                <a:solidFill>
                  <a:srgbClr val="663300"/>
                </a:solidFill>
              </a:rPr>
              <a:t>standar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Pendidik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dan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Tenaga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Kependidikan</a:t>
            </a:r>
            <a:endParaRPr lang="en-US" dirty="0" smtClean="0">
              <a:solidFill>
                <a:srgbClr val="663300"/>
              </a:solidFill>
            </a:endParaRPr>
          </a:p>
          <a:p>
            <a:pPr>
              <a:buNone/>
            </a:pPr>
            <a:r>
              <a:rPr lang="en-US" dirty="0" smtClean="0">
                <a:solidFill>
                  <a:srgbClr val="663300"/>
                </a:solidFill>
              </a:rPr>
              <a:t>        e.  </a:t>
            </a:r>
            <a:r>
              <a:rPr lang="en-US" dirty="0" err="1" smtClean="0">
                <a:solidFill>
                  <a:srgbClr val="663300"/>
                </a:solidFill>
              </a:rPr>
              <a:t>Standar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sarana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dan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prasarana</a:t>
            </a:r>
            <a:endParaRPr lang="en-US" dirty="0" smtClean="0">
              <a:solidFill>
                <a:srgbClr val="663300"/>
              </a:solidFill>
            </a:endParaRPr>
          </a:p>
          <a:p>
            <a:pPr>
              <a:buNone/>
            </a:pPr>
            <a:r>
              <a:rPr lang="en-US" dirty="0" smtClean="0">
                <a:solidFill>
                  <a:srgbClr val="663300"/>
                </a:solidFill>
              </a:rPr>
              <a:t>        f.   </a:t>
            </a:r>
            <a:r>
              <a:rPr lang="en-US" dirty="0" err="1" smtClean="0">
                <a:solidFill>
                  <a:srgbClr val="663300"/>
                </a:solidFill>
              </a:rPr>
              <a:t>Standar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pengelolaan</a:t>
            </a:r>
            <a:endParaRPr lang="en-US" dirty="0" smtClean="0">
              <a:solidFill>
                <a:srgbClr val="663300"/>
              </a:solidFill>
            </a:endParaRPr>
          </a:p>
          <a:p>
            <a:pPr>
              <a:buNone/>
            </a:pPr>
            <a:r>
              <a:rPr lang="en-US" dirty="0" smtClean="0">
                <a:solidFill>
                  <a:srgbClr val="663300"/>
                </a:solidFill>
              </a:rPr>
              <a:t>        g.  </a:t>
            </a:r>
            <a:r>
              <a:rPr lang="en-US" dirty="0" err="1" smtClean="0">
                <a:solidFill>
                  <a:srgbClr val="663300"/>
                </a:solidFill>
              </a:rPr>
              <a:t>Standar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pembiayaan</a:t>
            </a:r>
            <a:r>
              <a:rPr lang="en-US" dirty="0" smtClean="0">
                <a:solidFill>
                  <a:srgbClr val="663300"/>
                </a:solidFill>
              </a:rPr>
              <a:t>, </a:t>
            </a:r>
            <a:r>
              <a:rPr lang="en-US" dirty="0" err="1" smtClean="0">
                <a:solidFill>
                  <a:srgbClr val="663300"/>
                </a:solidFill>
              </a:rPr>
              <a:t>dan</a:t>
            </a:r>
            <a:endParaRPr lang="en-US" dirty="0" smtClean="0">
              <a:solidFill>
                <a:srgbClr val="663300"/>
              </a:solidFill>
            </a:endParaRPr>
          </a:p>
          <a:p>
            <a:pPr>
              <a:buNone/>
            </a:pPr>
            <a:r>
              <a:rPr lang="en-US" dirty="0" smtClean="0">
                <a:solidFill>
                  <a:srgbClr val="663300"/>
                </a:solidFill>
              </a:rPr>
              <a:t>        h.  </a:t>
            </a:r>
            <a:r>
              <a:rPr lang="en-US" dirty="0" err="1" smtClean="0">
                <a:solidFill>
                  <a:srgbClr val="663300"/>
                </a:solidFill>
              </a:rPr>
              <a:t>Standar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penilaian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pendidikan</a:t>
            </a:r>
            <a:endParaRPr lang="en-US" dirty="0">
              <a:solidFill>
                <a:srgbClr val="663300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STANDAR NASIONAL PENDIDIKAN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495800"/>
          </a:xfrm>
        </p:spPr>
        <p:txBody>
          <a:bodyPr>
            <a:normAutofit lnSpcReduction="10000"/>
          </a:bodyPr>
          <a:lstStyle/>
          <a:p>
            <a:pPr algn="r">
              <a:buNone/>
            </a:pPr>
            <a:r>
              <a:rPr lang="en-US" dirty="0" smtClean="0">
                <a:solidFill>
                  <a:srgbClr val="663300"/>
                </a:solidFill>
              </a:rPr>
              <a:t>   PERATURAN PEMERINTAH NOMOR 17 TAHUN 2010 TENTANG PENGELOLAAN DAN PENYELENGGARAAN PENDIDIKAN</a:t>
            </a:r>
          </a:p>
          <a:p>
            <a:pPr>
              <a:buNone/>
            </a:pPr>
            <a:endParaRPr lang="en-US" dirty="0" smtClean="0">
              <a:solidFill>
                <a:srgbClr val="663300"/>
              </a:solidFill>
            </a:endParaRPr>
          </a:p>
          <a:p>
            <a:r>
              <a:rPr lang="en-US" dirty="0" err="1" smtClean="0">
                <a:solidFill>
                  <a:srgbClr val="663300"/>
                </a:solidFill>
              </a:rPr>
              <a:t>Pasal</a:t>
            </a:r>
            <a:r>
              <a:rPr lang="en-US" dirty="0" smtClean="0">
                <a:solidFill>
                  <a:srgbClr val="663300"/>
                </a:solidFill>
              </a:rPr>
              <a:t> 1 </a:t>
            </a:r>
            <a:r>
              <a:rPr lang="en-US" dirty="0" err="1" smtClean="0">
                <a:solidFill>
                  <a:srgbClr val="663300"/>
                </a:solidFill>
              </a:rPr>
              <a:t>Pendidikan</a:t>
            </a:r>
            <a:r>
              <a:rPr lang="en-US" dirty="0" smtClean="0">
                <a:solidFill>
                  <a:srgbClr val="663300"/>
                </a:solidFill>
              </a:rPr>
              <a:t> yang </a:t>
            </a:r>
            <a:r>
              <a:rPr lang="en-US" dirty="0" err="1" smtClean="0">
                <a:solidFill>
                  <a:srgbClr val="663300"/>
                </a:solidFill>
              </a:rPr>
              <a:t>peserta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didiknya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terpisah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dari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pendidik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dan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pembelajarannya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menggunakan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berbagai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sumber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belajar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b="1" dirty="0" err="1" smtClean="0">
                <a:solidFill>
                  <a:srgbClr val="663300"/>
                </a:solidFill>
              </a:rPr>
              <a:t>melalui</a:t>
            </a:r>
            <a:r>
              <a:rPr lang="en-US" b="1" dirty="0" smtClean="0">
                <a:solidFill>
                  <a:srgbClr val="663300"/>
                </a:solidFill>
              </a:rPr>
              <a:t> </a:t>
            </a:r>
            <a:r>
              <a:rPr lang="en-US" b="1" dirty="0" err="1" smtClean="0">
                <a:solidFill>
                  <a:srgbClr val="663300"/>
                </a:solidFill>
              </a:rPr>
              <a:t>teknologi</a:t>
            </a:r>
            <a:r>
              <a:rPr lang="en-US" b="1" dirty="0" smtClean="0">
                <a:solidFill>
                  <a:srgbClr val="663300"/>
                </a:solidFill>
              </a:rPr>
              <a:t> </a:t>
            </a:r>
            <a:r>
              <a:rPr lang="en-US" b="1" dirty="0" err="1" smtClean="0">
                <a:solidFill>
                  <a:srgbClr val="663300"/>
                </a:solidFill>
              </a:rPr>
              <a:t>komunikasi</a:t>
            </a:r>
            <a:r>
              <a:rPr lang="en-US" b="1" dirty="0" smtClean="0">
                <a:solidFill>
                  <a:srgbClr val="663300"/>
                </a:solidFill>
              </a:rPr>
              <a:t>, </a:t>
            </a:r>
            <a:r>
              <a:rPr lang="en-US" b="1" dirty="0" err="1" smtClean="0">
                <a:solidFill>
                  <a:srgbClr val="663300"/>
                </a:solidFill>
              </a:rPr>
              <a:t>informasi</a:t>
            </a:r>
            <a:r>
              <a:rPr lang="en-US" b="1" dirty="0" smtClean="0">
                <a:solidFill>
                  <a:srgbClr val="663300"/>
                </a:solidFill>
              </a:rPr>
              <a:t>,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dan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b="1" dirty="0" smtClean="0">
                <a:solidFill>
                  <a:srgbClr val="663300"/>
                </a:solidFill>
              </a:rPr>
              <a:t>media</a:t>
            </a:r>
            <a:r>
              <a:rPr lang="en-US" dirty="0" smtClean="0">
                <a:solidFill>
                  <a:srgbClr val="663300"/>
                </a:solidFill>
              </a:rPr>
              <a:t> lain</a:t>
            </a:r>
          </a:p>
          <a:p>
            <a:r>
              <a:rPr lang="en-US" dirty="0" err="1" smtClean="0">
                <a:solidFill>
                  <a:srgbClr val="663300"/>
                </a:solidFill>
              </a:rPr>
              <a:t>Pasal</a:t>
            </a:r>
            <a:r>
              <a:rPr lang="en-US" dirty="0" smtClean="0">
                <a:solidFill>
                  <a:srgbClr val="663300"/>
                </a:solidFill>
              </a:rPr>
              <a:t> 120 (1) </a:t>
            </a:r>
            <a:r>
              <a:rPr lang="en-US" dirty="0" err="1" smtClean="0">
                <a:solidFill>
                  <a:srgbClr val="663300"/>
                </a:solidFill>
              </a:rPr>
              <a:t>Pengorganisasian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pendidikan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jarak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jauh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dapat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diselenggarakan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dalam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b="1" dirty="0" smtClean="0">
                <a:solidFill>
                  <a:srgbClr val="663300"/>
                </a:solidFill>
              </a:rPr>
              <a:t>modus </a:t>
            </a:r>
            <a:r>
              <a:rPr lang="en-US" b="1" dirty="0" err="1" smtClean="0">
                <a:solidFill>
                  <a:srgbClr val="663300"/>
                </a:solidFill>
              </a:rPr>
              <a:t>tunggal</a:t>
            </a:r>
            <a:r>
              <a:rPr lang="en-US" b="1" dirty="0" smtClean="0">
                <a:solidFill>
                  <a:srgbClr val="663300"/>
                </a:solidFill>
              </a:rPr>
              <a:t>, </a:t>
            </a:r>
            <a:r>
              <a:rPr lang="en-US" b="1" dirty="0" err="1" smtClean="0">
                <a:solidFill>
                  <a:srgbClr val="663300"/>
                </a:solidFill>
              </a:rPr>
              <a:t>ganda</a:t>
            </a:r>
            <a:r>
              <a:rPr lang="en-US" b="1" dirty="0" smtClean="0">
                <a:solidFill>
                  <a:srgbClr val="663300"/>
                </a:solidFill>
              </a:rPr>
              <a:t>, </a:t>
            </a:r>
            <a:r>
              <a:rPr lang="en-US" dirty="0" err="1" smtClean="0">
                <a:solidFill>
                  <a:srgbClr val="663300"/>
                </a:solidFill>
              </a:rPr>
              <a:t>atau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b="1" dirty="0" err="1" smtClean="0">
                <a:solidFill>
                  <a:srgbClr val="663300"/>
                </a:solidFill>
              </a:rPr>
              <a:t>konsorsium</a:t>
            </a:r>
            <a:endParaRPr lang="en-US" b="1" dirty="0">
              <a:solidFill>
                <a:srgbClr val="663300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dirty="0" err="1" smtClean="0">
                <a:solidFill>
                  <a:schemeClr val="tx1"/>
                </a:solidFill>
              </a:rPr>
              <a:t>Pendidikan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Jarak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Jauh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098" name="Picture 2" descr="C:\Program Files\Microsoft Office\MEDIA\CAGCAT10\j030052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533400"/>
            <a:ext cx="1447800" cy="1219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54102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>
                <a:solidFill>
                  <a:srgbClr val="663300"/>
                </a:solidFill>
              </a:rPr>
              <a:t>SURAT KEPUTUSAN MENTERI PENDIDIKAN NASIONAL NOMOR 107/U/2001 </a:t>
            </a:r>
            <a:r>
              <a:rPr lang="en-US" dirty="0" err="1" smtClean="0">
                <a:solidFill>
                  <a:srgbClr val="663300"/>
                </a:solidFill>
              </a:rPr>
              <a:t>tentang</a:t>
            </a:r>
            <a:r>
              <a:rPr lang="en-US" dirty="0" smtClean="0">
                <a:solidFill>
                  <a:srgbClr val="663300"/>
                </a:solidFill>
              </a:rPr>
              <a:t> PENYELENGGARAAN PROGRAM PENDIDIKAN TINGGI JARAK JAUH</a:t>
            </a:r>
          </a:p>
          <a:p>
            <a:endParaRPr lang="en-US" dirty="0" smtClean="0">
              <a:solidFill>
                <a:srgbClr val="663300"/>
              </a:solidFill>
            </a:endParaRPr>
          </a:p>
          <a:p>
            <a:r>
              <a:rPr lang="en-US" dirty="0" err="1" smtClean="0">
                <a:solidFill>
                  <a:srgbClr val="663300"/>
                </a:solidFill>
              </a:rPr>
              <a:t>Untuk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pendidikan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akademik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dan</a:t>
            </a:r>
            <a:endParaRPr lang="en-US" dirty="0" smtClean="0">
              <a:solidFill>
                <a:srgbClr val="663300"/>
              </a:solidFill>
            </a:endParaRPr>
          </a:p>
          <a:p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profesional</a:t>
            </a:r>
            <a:endParaRPr lang="en-US" dirty="0" smtClean="0">
              <a:solidFill>
                <a:srgbClr val="663300"/>
              </a:solidFill>
            </a:endParaRPr>
          </a:p>
          <a:p>
            <a:r>
              <a:rPr lang="en-US" dirty="0" err="1" smtClean="0">
                <a:solidFill>
                  <a:srgbClr val="663300"/>
                </a:solidFill>
              </a:rPr>
              <a:t>Mempunyai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ijin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penyelenggaraan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</a:p>
          <a:p>
            <a:pPr>
              <a:buNone/>
            </a:pPr>
            <a:r>
              <a:rPr lang="en-US" dirty="0" smtClean="0">
                <a:solidFill>
                  <a:srgbClr val="663300"/>
                </a:solidFill>
              </a:rPr>
              <a:t>   program </a:t>
            </a:r>
            <a:r>
              <a:rPr lang="en-US" dirty="0" err="1" smtClean="0">
                <a:solidFill>
                  <a:srgbClr val="663300"/>
                </a:solidFill>
              </a:rPr>
              <a:t>studi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secara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tatap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muka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dalam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</a:p>
          <a:p>
            <a:pPr>
              <a:buNone/>
            </a:pPr>
            <a:r>
              <a:rPr lang="en-US" dirty="0" smtClean="0">
                <a:solidFill>
                  <a:srgbClr val="663300"/>
                </a:solidFill>
              </a:rPr>
              <a:t>   </a:t>
            </a:r>
            <a:r>
              <a:rPr lang="en-US" dirty="0" err="1" smtClean="0">
                <a:solidFill>
                  <a:srgbClr val="663300"/>
                </a:solidFill>
              </a:rPr>
              <a:t>bidang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studi</a:t>
            </a:r>
            <a:r>
              <a:rPr lang="en-US" dirty="0" smtClean="0">
                <a:solidFill>
                  <a:srgbClr val="663300"/>
                </a:solidFill>
              </a:rPr>
              <a:t> yang </a:t>
            </a:r>
            <a:r>
              <a:rPr lang="en-US" dirty="0" err="1" smtClean="0">
                <a:solidFill>
                  <a:srgbClr val="663300"/>
                </a:solidFill>
              </a:rPr>
              <a:t>sama</a:t>
            </a:r>
            <a:r>
              <a:rPr lang="en-US" dirty="0" smtClean="0">
                <a:solidFill>
                  <a:srgbClr val="663300"/>
                </a:solidFill>
              </a:rPr>
              <a:t> yang </a:t>
            </a:r>
            <a:r>
              <a:rPr lang="en-US" dirty="0" err="1" smtClean="0">
                <a:solidFill>
                  <a:srgbClr val="663300"/>
                </a:solidFill>
              </a:rPr>
              <a:t>telah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diakreditasi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dengan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nilai</a:t>
            </a:r>
            <a:r>
              <a:rPr lang="en-US" dirty="0" smtClean="0">
                <a:solidFill>
                  <a:srgbClr val="663300"/>
                </a:solidFill>
              </a:rPr>
              <a:t> A </a:t>
            </a:r>
            <a:r>
              <a:rPr lang="en-US" dirty="0" err="1" smtClean="0">
                <a:solidFill>
                  <a:srgbClr val="663300"/>
                </a:solidFill>
              </a:rPr>
              <a:t>atau</a:t>
            </a:r>
            <a:r>
              <a:rPr lang="en-US" dirty="0" smtClean="0">
                <a:solidFill>
                  <a:srgbClr val="663300"/>
                </a:solidFill>
              </a:rPr>
              <a:t> U (</a:t>
            </a:r>
            <a:r>
              <a:rPr lang="en-US" dirty="0" err="1" smtClean="0">
                <a:solidFill>
                  <a:srgbClr val="663300"/>
                </a:solidFill>
              </a:rPr>
              <a:t>unggulan</a:t>
            </a:r>
            <a:r>
              <a:rPr lang="en-US" dirty="0" smtClean="0">
                <a:solidFill>
                  <a:srgbClr val="663300"/>
                </a:solidFill>
              </a:rPr>
              <a:t>)</a:t>
            </a:r>
          </a:p>
          <a:p>
            <a:r>
              <a:rPr lang="en-US" dirty="0" err="1" smtClean="0">
                <a:solidFill>
                  <a:srgbClr val="663300"/>
                </a:solidFill>
              </a:rPr>
              <a:t>Mempunyai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sumber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daya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dengan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bidang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</a:p>
          <a:p>
            <a:pPr>
              <a:buNone/>
            </a:pPr>
            <a:r>
              <a:rPr lang="en-US" dirty="0" smtClean="0">
                <a:solidFill>
                  <a:srgbClr val="663300"/>
                </a:solidFill>
              </a:rPr>
              <a:t>   </a:t>
            </a:r>
            <a:r>
              <a:rPr lang="en-US" dirty="0" err="1" smtClean="0">
                <a:solidFill>
                  <a:srgbClr val="663300"/>
                </a:solidFill>
              </a:rPr>
              <a:t>keahlian</a:t>
            </a:r>
            <a:r>
              <a:rPr lang="en-US" dirty="0" smtClean="0">
                <a:solidFill>
                  <a:srgbClr val="663300"/>
                </a:solidFill>
              </a:rPr>
              <a:t> PJJ</a:t>
            </a:r>
          </a:p>
          <a:p>
            <a:pPr>
              <a:buNone/>
            </a:pPr>
            <a:r>
              <a:rPr lang="en-US" dirty="0" smtClean="0"/>
              <a:t>   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 smtClean="0">
                <a:solidFill>
                  <a:schemeClr val="tx1"/>
                </a:solidFill>
              </a:rPr>
              <a:t>Pendidikan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Jarak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Jauh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122" name="Picture 2" descr="C:\Program Files\Microsoft Office\MEDIA\CAGCAT10\j0292982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53200" y="2667000"/>
            <a:ext cx="1843430" cy="1676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2819400"/>
            <a:ext cx="8229600" cy="318789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>
                <a:solidFill>
                  <a:srgbClr val="663300"/>
                </a:solidFill>
              </a:rPr>
              <a:t>   Program </a:t>
            </a:r>
            <a:r>
              <a:rPr lang="en-US" dirty="0" err="1" smtClean="0">
                <a:solidFill>
                  <a:srgbClr val="663300"/>
                </a:solidFill>
              </a:rPr>
              <a:t>studi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sudah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memiliki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b="1" dirty="0" err="1" smtClean="0">
                <a:solidFill>
                  <a:srgbClr val="663300"/>
                </a:solidFill>
              </a:rPr>
              <a:t>akreditasi</a:t>
            </a:r>
            <a:r>
              <a:rPr lang="en-US" b="1" dirty="0" smtClean="0">
                <a:solidFill>
                  <a:srgbClr val="663300"/>
                </a:solidFill>
              </a:rPr>
              <a:t> A</a:t>
            </a:r>
          </a:p>
          <a:p>
            <a:pPr>
              <a:buNone/>
            </a:pPr>
            <a:r>
              <a:rPr lang="en-US" dirty="0" smtClean="0">
                <a:solidFill>
                  <a:srgbClr val="663300"/>
                </a:solidFill>
              </a:rPr>
              <a:t>   </a:t>
            </a:r>
            <a:r>
              <a:rPr lang="en-US" dirty="0" err="1" smtClean="0">
                <a:solidFill>
                  <a:srgbClr val="663300"/>
                </a:solidFill>
              </a:rPr>
              <a:t>Sarana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prasarana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memiliki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b="1" dirty="0" err="1" smtClean="0">
                <a:solidFill>
                  <a:srgbClr val="663300"/>
                </a:solidFill>
              </a:rPr>
              <a:t>kualitas</a:t>
            </a:r>
            <a:r>
              <a:rPr lang="en-US" b="1" dirty="0" smtClean="0">
                <a:solidFill>
                  <a:srgbClr val="663300"/>
                </a:solidFill>
              </a:rPr>
              <a:t> </a:t>
            </a:r>
            <a:r>
              <a:rPr lang="en-US" b="1" dirty="0" err="1" smtClean="0">
                <a:solidFill>
                  <a:srgbClr val="663300"/>
                </a:solidFill>
              </a:rPr>
              <a:t>sama</a:t>
            </a:r>
            <a:r>
              <a:rPr lang="en-US" b="1" dirty="0" smtClean="0">
                <a:solidFill>
                  <a:srgbClr val="663300"/>
                </a:solidFill>
              </a:rPr>
              <a:t> </a:t>
            </a:r>
            <a:r>
              <a:rPr lang="en-US" dirty="0" smtClean="0">
                <a:solidFill>
                  <a:srgbClr val="663300"/>
                </a:solidFill>
              </a:rPr>
              <a:t>dg </a:t>
            </a:r>
            <a:r>
              <a:rPr lang="en-US" dirty="0" err="1" smtClean="0">
                <a:solidFill>
                  <a:srgbClr val="663300"/>
                </a:solidFill>
              </a:rPr>
              <a:t>kampus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asal</a:t>
            </a:r>
            <a:endParaRPr lang="en-US" dirty="0" smtClean="0">
              <a:solidFill>
                <a:srgbClr val="663300"/>
              </a:solidFill>
            </a:endParaRPr>
          </a:p>
          <a:p>
            <a:pPr>
              <a:buNone/>
            </a:pPr>
            <a:r>
              <a:rPr lang="en-US" dirty="0" smtClean="0">
                <a:solidFill>
                  <a:srgbClr val="663300"/>
                </a:solidFill>
              </a:rPr>
              <a:t>   </a:t>
            </a:r>
            <a:r>
              <a:rPr lang="en-US" b="1" dirty="0" err="1" smtClean="0">
                <a:solidFill>
                  <a:srgbClr val="663300"/>
                </a:solidFill>
              </a:rPr>
              <a:t>Sumberdaya</a:t>
            </a:r>
            <a:r>
              <a:rPr lang="en-US" b="1" dirty="0" smtClean="0">
                <a:solidFill>
                  <a:srgbClr val="663300"/>
                </a:solidFill>
              </a:rPr>
              <a:t> </a:t>
            </a:r>
            <a:r>
              <a:rPr lang="en-US" b="1" dirty="0" err="1" smtClean="0">
                <a:solidFill>
                  <a:srgbClr val="663300"/>
                </a:solidFill>
              </a:rPr>
              <a:t>manusia</a:t>
            </a:r>
            <a:r>
              <a:rPr lang="en-US" b="1" dirty="0" smtClean="0">
                <a:solidFill>
                  <a:srgbClr val="663300"/>
                </a:solidFill>
              </a:rPr>
              <a:t> </a:t>
            </a:r>
            <a:r>
              <a:rPr lang="en-US" b="1" dirty="0" err="1" smtClean="0">
                <a:solidFill>
                  <a:srgbClr val="663300"/>
                </a:solidFill>
              </a:rPr>
              <a:t>terpisah</a:t>
            </a:r>
            <a:r>
              <a:rPr lang="en-US" b="1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dari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kampus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asal</a:t>
            </a:r>
            <a:endParaRPr lang="en-US" dirty="0" smtClean="0">
              <a:solidFill>
                <a:srgbClr val="663300"/>
              </a:solidFill>
            </a:endParaRPr>
          </a:p>
          <a:p>
            <a:pPr>
              <a:buNone/>
            </a:pPr>
            <a:r>
              <a:rPr lang="en-US" dirty="0" smtClean="0">
                <a:solidFill>
                  <a:srgbClr val="663300"/>
                </a:solidFill>
              </a:rPr>
              <a:t>   </a:t>
            </a:r>
            <a:r>
              <a:rPr lang="en-US" dirty="0" err="1" smtClean="0">
                <a:solidFill>
                  <a:srgbClr val="663300"/>
                </a:solidFill>
              </a:rPr>
              <a:t>Mendapat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b="1" dirty="0" err="1" smtClean="0">
                <a:solidFill>
                  <a:srgbClr val="663300"/>
                </a:solidFill>
              </a:rPr>
              <a:t>rekomendasi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dari</a:t>
            </a:r>
            <a:r>
              <a:rPr lang="en-US" dirty="0" smtClean="0">
                <a:solidFill>
                  <a:srgbClr val="663300"/>
                </a:solidFill>
              </a:rPr>
              <a:t>  </a:t>
            </a:r>
            <a:r>
              <a:rPr lang="en-US" dirty="0" err="1" smtClean="0">
                <a:solidFill>
                  <a:srgbClr val="663300"/>
                </a:solidFill>
              </a:rPr>
              <a:t>pemerintah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daerah</a:t>
            </a:r>
            <a:endParaRPr lang="en-US" dirty="0">
              <a:solidFill>
                <a:srgbClr val="663300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676400"/>
          </a:xfrm>
        </p:spPr>
        <p:txBody>
          <a:bodyPr>
            <a:normAutofit/>
          </a:bodyPr>
          <a:lstStyle/>
          <a:p>
            <a:pPr algn="ctr"/>
            <a:r>
              <a:rPr lang="en-US" dirty="0" err="1" smtClean="0">
                <a:solidFill>
                  <a:schemeClr val="tx1"/>
                </a:solidFill>
              </a:rPr>
              <a:t>Penyelenggaraan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Pendidikan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di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luar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Domisili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Perguruan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Tinggi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419600"/>
          </a:xfrm>
        </p:spPr>
        <p:txBody>
          <a:bodyPr/>
          <a:lstStyle/>
          <a:p>
            <a:r>
              <a:rPr lang="en-US" dirty="0" err="1" smtClean="0">
                <a:solidFill>
                  <a:srgbClr val="663300"/>
                </a:solidFill>
              </a:rPr>
              <a:t>Pasal</a:t>
            </a:r>
            <a:r>
              <a:rPr lang="en-US" dirty="0" smtClean="0">
                <a:solidFill>
                  <a:srgbClr val="663300"/>
                </a:solidFill>
              </a:rPr>
              <a:t> 90 (1) </a:t>
            </a:r>
            <a:r>
              <a:rPr lang="en-US" dirty="0" err="1" smtClean="0">
                <a:solidFill>
                  <a:srgbClr val="663300"/>
                </a:solidFill>
              </a:rPr>
              <a:t>Perguruan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tinggi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dapat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melakukan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kerjasama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akademik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dan</a:t>
            </a:r>
            <a:r>
              <a:rPr lang="en-US" dirty="0" smtClean="0">
                <a:solidFill>
                  <a:srgbClr val="663300"/>
                </a:solidFill>
              </a:rPr>
              <a:t>/</a:t>
            </a:r>
            <a:r>
              <a:rPr lang="en-US" dirty="0" err="1" smtClean="0">
                <a:solidFill>
                  <a:srgbClr val="663300"/>
                </a:solidFill>
              </a:rPr>
              <a:t>atau</a:t>
            </a:r>
            <a:r>
              <a:rPr lang="en-US" dirty="0" smtClean="0">
                <a:solidFill>
                  <a:srgbClr val="663300"/>
                </a:solidFill>
              </a:rPr>
              <a:t> non </a:t>
            </a:r>
            <a:r>
              <a:rPr lang="en-US" dirty="0" err="1" smtClean="0">
                <a:solidFill>
                  <a:srgbClr val="663300"/>
                </a:solidFill>
              </a:rPr>
              <a:t>akademik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dengan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perguruan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tinggi</a:t>
            </a:r>
            <a:r>
              <a:rPr lang="en-US" dirty="0" smtClean="0">
                <a:solidFill>
                  <a:srgbClr val="663300"/>
                </a:solidFill>
              </a:rPr>
              <a:t> lain, </a:t>
            </a:r>
            <a:r>
              <a:rPr lang="en-US" dirty="0" err="1" smtClean="0">
                <a:solidFill>
                  <a:srgbClr val="663300"/>
                </a:solidFill>
              </a:rPr>
              <a:t>dunia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usaha</a:t>
            </a:r>
            <a:r>
              <a:rPr lang="en-US" dirty="0" smtClean="0">
                <a:solidFill>
                  <a:srgbClr val="663300"/>
                </a:solidFill>
              </a:rPr>
              <a:t>, </a:t>
            </a:r>
            <a:r>
              <a:rPr lang="en-US" dirty="0" err="1" smtClean="0">
                <a:solidFill>
                  <a:srgbClr val="663300"/>
                </a:solidFill>
              </a:rPr>
              <a:t>atau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pihak</a:t>
            </a:r>
            <a:r>
              <a:rPr lang="en-US" dirty="0" smtClean="0">
                <a:solidFill>
                  <a:srgbClr val="663300"/>
                </a:solidFill>
              </a:rPr>
              <a:t> lain, </a:t>
            </a:r>
            <a:r>
              <a:rPr lang="en-US" dirty="0" err="1" smtClean="0">
                <a:solidFill>
                  <a:srgbClr val="663300"/>
                </a:solidFill>
              </a:rPr>
              <a:t>baik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dalam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negeri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maupun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luar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negeri</a:t>
            </a:r>
            <a:endParaRPr lang="en-US" dirty="0" smtClean="0">
              <a:solidFill>
                <a:srgbClr val="663300"/>
              </a:solidFill>
            </a:endParaRPr>
          </a:p>
          <a:p>
            <a:r>
              <a:rPr lang="en-US" dirty="0" smtClean="0">
                <a:solidFill>
                  <a:srgbClr val="663300"/>
                </a:solidFill>
              </a:rPr>
              <a:t>(2) </a:t>
            </a:r>
            <a:r>
              <a:rPr lang="en-US" dirty="0" err="1" smtClean="0">
                <a:solidFill>
                  <a:srgbClr val="663300"/>
                </a:solidFill>
              </a:rPr>
              <a:t>Kerjasama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perguruan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tinggi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sebagaimana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dimaksud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pada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ayat</a:t>
            </a:r>
            <a:r>
              <a:rPr lang="en-US" dirty="0" smtClean="0">
                <a:solidFill>
                  <a:srgbClr val="663300"/>
                </a:solidFill>
              </a:rPr>
              <a:t> (1) </a:t>
            </a:r>
            <a:r>
              <a:rPr lang="en-US" dirty="0" err="1" smtClean="0">
                <a:solidFill>
                  <a:srgbClr val="663300"/>
                </a:solidFill>
              </a:rPr>
              <a:t>bertujuan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meningkatkan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efisiensi</a:t>
            </a:r>
            <a:r>
              <a:rPr lang="en-US" dirty="0" smtClean="0">
                <a:solidFill>
                  <a:srgbClr val="663300"/>
                </a:solidFill>
              </a:rPr>
              <a:t>, </a:t>
            </a:r>
            <a:r>
              <a:rPr lang="en-US" dirty="0" err="1" smtClean="0">
                <a:solidFill>
                  <a:srgbClr val="663300"/>
                </a:solidFill>
              </a:rPr>
              <a:t>efektvitas</a:t>
            </a:r>
            <a:r>
              <a:rPr lang="en-US" dirty="0" smtClean="0">
                <a:solidFill>
                  <a:srgbClr val="663300"/>
                </a:solidFill>
              </a:rPr>
              <a:t>, </a:t>
            </a:r>
            <a:r>
              <a:rPr lang="en-US" dirty="0" err="1" smtClean="0">
                <a:solidFill>
                  <a:srgbClr val="663300"/>
                </a:solidFill>
              </a:rPr>
              <a:t>produktivitas</a:t>
            </a:r>
            <a:r>
              <a:rPr lang="en-US" dirty="0" smtClean="0">
                <a:solidFill>
                  <a:srgbClr val="663300"/>
                </a:solidFill>
              </a:rPr>
              <a:t>, </a:t>
            </a:r>
            <a:r>
              <a:rPr lang="en-US" dirty="0" err="1" smtClean="0">
                <a:solidFill>
                  <a:srgbClr val="663300"/>
                </a:solidFill>
              </a:rPr>
              <a:t>kreativitas</a:t>
            </a:r>
            <a:r>
              <a:rPr lang="en-US" dirty="0" smtClean="0">
                <a:solidFill>
                  <a:srgbClr val="663300"/>
                </a:solidFill>
              </a:rPr>
              <a:t>, </a:t>
            </a:r>
            <a:r>
              <a:rPr lang="en-US" dirty="0" err="1" smtClean="0">
                <a:solidFill>
                  <a:srgbClr val="663300"/>
                </a:solidFill>
              </a:rPr>
              <a:t>inovasi</a:t>
            </a:r>
            <a:r>
              <a:rPr lang="en-US" dirty="0" smtClean="0">
                <a:solidFill>
                  <a:srgbClr val="663300"/>
                </a:solidFill>
              </a:rPr>
              <a:t>, </a:t>
            </a:r>
            <a:r>
              <a:rPr lang="en-US" dirty="0" err="1" smtClean="0">
                <a:solidFill>
                  <a:srgbClr val="663300"/>
                </a:solidFill>
              </a:rPr>
              <a:t>mutu</a:t>
            </a:r>
            <a:r>
              <a:rPr lang="en-US" dirty="0" smtClean="0">
                <a:solidFill>
                  <a:srgbClr val="663300"/>
                </a:solidFill>
              </a:rPr>
              <a:t>, </a:t>
            </a:r>
            <a:r>
              <a:rPr lang="en-US" dirty="0" err="1" smtClean="0">
                <a:solidFill>
                  <a:srgbClr val="663300"/>
                </a:solidFill>
              </a:rPr>
              <a:t>dan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relevansi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pelaksanaan</a:t>
            </a:r>
            <a:r>
              <a:rPr lang="en-US" dirty="0" smtClean="0">
                <a:solidFill>
                  <a:srgbClr val="663300"/>
                </a:solidFill>
              </a:rPr>
              <a:t> tri dharma </a:t>
            </a:r>
            <a:r>
              <a:rPr lang="en-US" dirty="0" err="1" smtClean="0">
                <a:solidFill>
                  <a:srgbClr val="663300"/>
                </a:solidFill>
              </a:rPr>
              <a:t>perguruan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tinggi</a:t>
            </a:r>
            <a:endParaRPr lang="en-US" dirty="0">
              <a:solidFill>
                <a:srgbClr val="663300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30362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KERJASAMA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648200"/>
          </a:xfrm>
        </p:spPr>
        <p:txBody>
          <a:bodyPr>
            <a:normAutofit fontScale="92500"/>
          </a:bodyPr>
          <a:lstStyle/>
          <a:p>
            <a:r>
              <a:rPr lang="en-US" dirty="0" err="1" smtClean="0">
                <a:solidFill>
                  <a:srgbClr val="663300"/>
                </a:solidFill>
              </a:rPr>
              <a:t>Pasal</a:t>
            </a:r>
            <a:r>
              <a:rPr lang="en-US" dirty="0" smtClean="0">
                <a:solidFill>
                  <a:srgbClr val="663300"/>
                </a:solidFill>
              </a:rPr>
              <a:t> 57 (1) </a:t>
            </a:r>
            <a:r>
              <a:rPr lang="en-US" dirty="0" err="1" smtClean="0">
                <a:solidFill>
                  <a:srgbClr val="663300"/>
                </a:solidFill>
              </a:rPr>
              <a:t>Evaluasi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dilakukan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dalam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rangka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pengendalian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mutu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pendidikan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secara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nasional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sebagai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bentuk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akuntabilitas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penyelenggara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pendidikan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kepada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pihak-pihak</a:t>
            </a:r>
            <a:r>
              <a:rPr lang="en-US" dirty="0" smtClean="0">
                <a:solidFill>
                  <a:srgbClr val="663300"/>
                </a:solidFill>
              </a:rPr>
              <a:t> yang </a:t>
            </a:r>
            <a:r>
              <a:rPr lang="en-US" dirty="0" err="1" smtClean="0">
                <a:solidFill>
                  <a:srgbClr val="663300"/>
                </a:solidFill>
              </a:rPr>
              <a:t>berkepentingan</a:t>
            </a:r>
            <a:endParaRPr lang="en-US" dirty="0" smtClean="0">
              <a:solidFill>
                <a:srgbClr val="663300"/>
              </a:solidFill>
            </a:endParaRPr>
          </a:p>
          <a:p>
            <a:r>
              <a:rPr lang="en-US" dirty="0" err="1" smtClean="0">
                <a:solidFill>
                  <a:srgbClr val="663300"/>
                </a:solidFill>
              </a:rPr>
              <a:t>Pasal</a:t>
            </a:r>
            <a:r>
              <a:rPr lang="en-US" dirty="0" smtClean="0">
                <a:solidFill>
                  <a:srgbClr val="663300"/>
                </a:solidFill>
              </a:rPr>
              <a:t> 59 (1) </a:t>
            </a:r>
            <a:r>
              <a:rPr lang="en-US" dirty="0" err="1" smtClean="0">
                <a:solidFill>
                  <a:srgbClr val="663300"/>
                </a:solidFill>
              </a:rPr>
              <a:t>Pemerintah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dan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pemerintah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daerah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melakukan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evaluasi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terhadap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pengelola</a:t>
            </a:r>
            <a:r>
              <a:rPr lang="en-US" dirty="0" smtClean="0">
                <a:solidFill>
                  <a:srgbClr val="663300"/>
                </a:solidFill>
              </a:rPr>
              <a:t>, </a:t>
            </a:r>
            <a:r>
              <a:rPr lang="en-US" dirty="0" err="1" smtClean="0">
                <a:solidFill>
                  <a:srgbClr val="663300"/>
                </a:solidFill>
              </a:rPr>
              <a:t>satuan</a:t>
            </a:r>
            <a:r>
              <a:rPr lang="en-US" dirty="0" smtClean="0">
                <a:solidFill>
                  <a:srgbClr val="663300"/>
                </a:solidFill>
              </a:rPr>
              <a:t>, </a:t>
            </a:r>
            <a:r>
              <a:rPr lang="en-US" dirty="0" err="1" smtClean="0">
                <a:solidFill>
                  <a:srgbClr val="663300"/>
                </a:solidFill>
              </a:rPr>
              <a:t>jalur</a:t>
            </a:r>
            <a:r>
              <a:rPr lang="en-US" dirty="0" smtClean="0">
                <a:solidFill>
                  <a:srgbClr val="663300"/>
                </a:solidFill>
              </a:rPr>
              <a:t>, </a:t>
            </a:r>
            <a:r>
              <a:rPr lang="en-US" dirty="0" err="1" smtClean="0">
                <a:solidFill>
                  <a:srgbClr val="663300"/>
                </a:solidFill>
              </a:rPr>
              <a:t>jenjang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dan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jenis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pendidikan</a:t>
            </a:r>
            <a:endParaRPr lang="en-US" dirty="0" smtClean="0">
              <a:solidFill>
                <a:srgbClr val="663300"/>
              </a:solidFill>
            </a:endParaRPr>
          </a:p>
          <a:p>
            <a:r>
              <a:rPr lang="en-US" dirty="0" err="1" smtClean="0">
                <a:solidFill>
                  <a:srgbClr val="663300"/>
                </a:solidFill>
              </a:rPr>
              <a:t>Pasal</a:t>
            </a:r>
            <a:r>
              <a:rPr lang="en-US" dirty="0" smtClean="0">
                <a:solidFill>
                  <a:srgbClr val="663300"/>
                </a:solidFill>
              </a:rPr>
              <a:t> 60 (1) </a:t>
            </a:r>
            <a:r>
              <a:rPr lang="en-US" dirty="0" err="1" smtClean="0">
                <a:solidFill>
                  <a:srgbClr val="663300"/>
                </a:solidFill>
              </a:rPr>
              <a:t>Akreditasi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dilakukan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untuk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menentukan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kelayakan</a:t>
            </a:r>
            <a:r>
              <a:rPr lang="en-US" dirty="0" smtClean="0">
                <a:solidFill>
                  <a:srgbClr val="663300"/>
                </a:solidFill>
              </a:rPr>
              <a:t> program </a:t>
            </a:r>
            <a:r>
              <a:rPr lang="en-US" dirty="0" err="1" smtClean="0">
                <a:solidFill>
                  <a:srgbClr val="663300"/>
                </a:solidFill>
              </a:rPr>
              <a:t>dan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satuan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pendidikan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pada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jalur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pendidikan</a:t>
            </a:r>
            <a:r>
              <a:rPr lang="en-US" dirty="0" smtClean="0">
                <a:solidFill>
                  <a:srgbClr val="663300"/>
                </a:solidFill>
              </a:rPr>
              <a:t> formal </a:t>
            </a:r>
            <a:r>
              <a:rPr lang="en-US" dirty="0" err="1" smtClean="0">
                <a:solidFill>
                  <a:srgbClr val="663300"/>
                </a:solidFill>
              </a:rPr>
              <a:t>dan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nonformal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pada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setiap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jenjang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dan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jenis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pendidikan</a:t>
            </a:r>
            <a:endParaRPr lang="en-US" dirty="0">
              <a:solidFill>
                <a:srgbClr val="663300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EVALUASI, AKREDITASI, DAN SERTIFIKASI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767072"/>
          </a:xfrm>
        </p:spPr>
        <p:txBody>
          <a:bodyPr>
            <a:normAutofit lnSpcReduction="10000"/>
          </a:bodyPr>
          <a:lstStyle/>
          <a:p>
            <a:r>
              <a:rPr lang="en-US" dirty="0" err="1" smtClean="0">
                <a:solidFill>
                  <a:srgbClr val="663300"/>
                </a:solidFill>
              </a:rPr>
              <a:t>Pasal</a:t>
            </a:r>
            <a:r>
              <a:rPr lang="en-US" dirty="0" smtClean="0">
                <a:solidFill>
                  <a:srgbClr val="663300"/>
                </a:solidFill>
              </a:rPr>
              <a:t> 61</a:t>
            </a:r>
          </a:p>
          <a:p>
            <a:r>
              <a:rPr lang="en-US" dirty="0" smtClean="0">
                <a:solidFill>
                  <a:srgbClr val="663300"/>
                </a:solidFill>
              </a:rPr>
              <a:t>(2) </a:t>
            </a:r>
            <a:r>
              <a:rPr lang="en-US" dirty="0" err="1" smtClean="0">
                <a:solidFill>
                  <a:srgbClr val="663300"/>
                </a:solidFill>
              </a:rPr>
              <a:t>Ijazah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diberikan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kepada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peserta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didik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sebagai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pengakuan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terhadap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prestasi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belajar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dan</a:t>
            </a:r>
            <a:r>
              <a:rPr lang="en-US" dirty="0" smtClean="0">
                <a:solidFill>
                  <a:srgbClr val="663300"/>
                </a:solidFill>
              </a:rPr>
              <a:t>/</a:t>
            </a:r>
            <a:r>
              <a:rPr lang="en-US" dirty="0" err="1" smtClean="0">
                <a:solidFill>
                  <a:srgbClr val="663300"/>
                </a:solidFill>
              </a:rPr>
              <a:t>atau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penyelesaian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suatu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jenjang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pendidikan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setelah</a:t>
            </a:r>
            <a:r>
              <a:rPr lang="en-US" dirty="0" smtClean="0">
                <a:solidFill>
                  <a:srgbClr val="663300"/>
                </a:solidFill>
              </a:rPr>
              <a:t> lulus </a:t>
            </a:r>
            <a:r>
              <a:rPr lang="en-US" dirty="0" err="1" smtClean="0">
                <a:solidFill>
                  <a:srgbClr val="663300"/>
                </a:solidFill>
              </a:rPr>
              <a:t>ujian</a:t>
            </a:r>
            <a:r>
              <a:rPr lang="en-US" dirty="0" smtClean="0">
                <a:solidFill>
                  <a:srgbClr val="663300"/>
                </a:solidFill>
              </a:rPr>
              <a:t> yang </a:t>
            </a:r>
            <a:r>
              <a:rPr lang="en-US" dirty="0" err="1" smtClean="0">
                <a:solidFill>
                  <a:srgbClr val="663300"/>
                </a:solidFill>
              </a:rPr>
              <a:t>diselenggarakan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oleh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b="1" dirty="0" err="1" smtClean="0">
                <a:solidFill>
                  <a:srgbClr val="663300"/>
                </a:solidFill>
              </a:rPr>
              <a:t>satuan</a:t>
            </a:r>
            <a:r>
              <a:rPr lang="en-US" b="1" dirty="0" smtClean="0">
                <a:solidFill>
                  <a:srgbClr val="663300"/>
                </a:solidFill>
              </a:rPr>
              <a:t> </a:t>
            </a:r>
            <a:r>
              <a:rPr lang="en-US" b="1" dirty="0" err="1" smtClean="0">
                <a:solidFill>
                  <a:srgbClr val="663300"/>
                </a:solidFill>
              </a:rPr>
              <a:t>pendidikan</a:t>
            </a:r>
            <a:r>
              <a:rPr lang="en-US" b="1" dirty="0" smtClean="0">
                <a:solidFill>
                  <a:srgbClr val="663300"/>
                </a:solidFill>
              </a:rPr>
              <a:t> yang </a:t>
            </a:r>
            <a:r>
              <a:rPr lang="en-US" b="1" dirty="0" err="1" smtClean="0">
                <a:solidFill>
                  <a:srgbClr val="663300"/>
                </a:solidFill>
              </a:rPr>
              <a:t>terakreditasi</a:t>
            </a:r>
            <a:endParaRPr lang="en-US" b="1" dirty="0" smtClean="0">
              <a:solidFill>
                <a:srgbClr val="663300"/>
              </a:solidFill>
            </a:endParaRPr>
          </a:p>
          <a:p>
            <a:r>
              <a:rPr lang="en-US" dirty="0" smtClean="0">
                <a:solidFill>
                  <a:srgbClr val="663300"/>
                </a:solidFill>
              </a:rPr>
              <a:t>(3) </a:t>
            </a:r>
            <a:r>
              <a:rPr lang="en-US" dirty="0" err="1" smtClean="0">
                <a:solidFill>
                  <a:srgbClr val="663300"/>
                </a:solidFill>
              </a:rPr>
              <a:t>Sertifikat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kompetensi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diberikan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oleh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penyelenggara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pendidikandan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lembaga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pelatihan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kepada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peserta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didik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dan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warga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masyarakat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sebagai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pengakuan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terhadap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kompetensi</a:t>
            </a:r>
            <a:r>
              <a:rPr lang="en-US" dirty="0" smtClean="0">
                <a:solidFill>
                  <a:srgbClr val="663300"/>
                </a:solidFill>
              </a:rPr>
              <a:t> yang </a:t>
            </a:r>
            <a:r>
              <a:rPr lang="en-US" dirty="0" err="1" smtClean="0">
                <a:solidFill>
                  <a:srgbClr val="663300"/>
                </a:solidFill>
              </a:rPr>
              <a:t>diselenggarakan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oleh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b="1" dirty="0" err="1" smtClean="0">
                <a:solidFill>
                  <a:srgbClr val="663300"/>
                </a:solidFill>
              </a:rPr>
              <a:t>satuan</a:t>
            </a:r>
            <a:r>
              <a:rPr lang="en-US" b="1" dirty="0" smtClean="0">
                <a:solidFill>
                  <a:srgbClr val="663300"/>
                </a:solidFill>
              </a:rPr>
              <a:t> </a:t>
            </a:r>
            <a:r>
              <a:rPr lang="en-US" b="1" dirty="0" err="1" smtClean="0">
                <a:solidFill>
                  <a:srgbClr val="663300"/>
                </a:solidFill>
              </a:rPr>
              <a:t>pendidikan</a:t>
            </a:r>
            <a:r>
              <a:rPr lang="en-US" b="1" dirty="0" smtClean="0">
                <a:solidFill>
                  <a:srgbClr val="663300"/>
                </a:solidFill>
              </a:rPr>
              <a:t> yang </a:t>
            </a:r>
            <a:r>
              <a:rPr lang="en-US" b="1" dirty="0" err="1" smtClean="0">
                <a:solidFill>
                  <a:srgbClr val="663300"/>
                </a:solidFill>
              </a:rPr>
              <a:t>terakreditasi</a:t>
            </a:r>
            <a:r>
              <a:rPr lang="en-US" b="1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atau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lembaga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sertifikasi</a:t>
            </a:r>
            <a:endParaRPr lang="en-US" dirty="0" smtClean="0">
              <a:solidFill>
                <a:srgbClr val="663300"/>
              </a:solidFill>
            </a:endParaRP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dirty="0" err="1" smtClean="0">
                <a:solidFill>
                  <a:schemeClr val="tx1"/>
                </a:solidFill>
              </a:rPr>
              <a:t>lanjutan</a:t>
            </a:r>
            <a:r>
              <a:rPr lang="en-US" dirty="0" smtClean="0">
                <a:solidFill>
                  <a:schemeClr val="tx1"/>
                </a:solidFill>
              </a:rPr>
              <a:t>……….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381000"/>
            <a:ext cx="8305800" cy="6019800"/>
          </a:xfrm>
          <a:solidFill>
            <a:schemeClr val="tx2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7170" name="Picture 2" descr="C:\Program Files\Microsoft Office\MEDIA\CAGCAT10\j0090386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24600" y="4572000"/>
            <a:ext cx="2514600" cy="1929143"/>
          </a:xfrm>
          <a:prstGeom prst="rect">
            <a:avLst/>
          </a:prstGeom>
          <a:noFill/>
        </p:spPr>
      </p:pic>
      <p:pic>
        <p:nvPicPr>
          <p:cNvPr id="7173" name="Picture 5" descr="C:\Program Files\Microsoft Office\MEDIA\CAGCAT10\j0233312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0" y="4648200"/>
            <a:ext cx="2381061" cy="1752600"/>
          </a:xfrm>
          <a:prstGeom prst="rect">
            <a:avLst/>
          </a:prstGeom>
          <a:noFill/>
        </p:spPr>
      </p:pic>
      <p:pic>
        <p:nvPicPr>
          <p:cNvPr id="7174" name="Picture 6" descr="C:\Program Files\Microsoft Office\MEDIA\CAGCAT10\j0234687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53000" y="457200"/>
            <a:ext cx="3661011" cy="2209800"/>
          </a:xfrm>
          <a:prstGeom prst="rect">
            <a:avLst/>
          </a:prstGeom>
          <a:noFill/>
        </p:spPr>
      </p:pic>
      <p:pic>
        <p:nvPicPr>
          <p:cNvPr id="7175" name="Picture 7" descr="C:\Program Files\Microsoft Office\MEDIA\CAGCAT10\j028491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381000"/>
            <a:ext cx="3657600" cy="2420112"/>
          </a:xfrm>
          <a:prstGeom prst="rect">
            <a:avLst/>
          </a:prstGeom>
          <a:noFill/>
        </p:spPr>
      </p:pic>
      <p:pic>
        <p:nvPicPr>
          <p:cNvPr id="7177" name="Picture 9" descr="C:\Program Files\Microsoft Office\MEDIA\CAGCAT10\j0292152.w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362200" y="4648200"/>
            <a:ext cx="1538935" cy="1826057"/>
          </a:xfrm>
          <a:prstGeom prst="rect">
            <a:avLst/>
          </a:prstGeom>
          <a:noFill/>
        </p:spPr>
      </p:pic>
      <p:pic>
        <p:nvPicPr>
          <p:cNvPr id="7178" name="Picture 10" descr="C:\Program Files\Microsoft Office\MEDIA\CAGCAT10\j0301076.wm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7200" y="4648200"/>
            <a:ext cx="1828800" cy="1828800"/>
          </a:xfrm>
          <a:prstGeom prst="rect">
            <a:avLst/>
          </a:prstGeom>
          <a:noFill/>
        </p:spPr>
      </p:pic>
      <p:sp>
        <p:nvSpPr>
          <p:cNvPr id="13" name="Rectangle 12"/>
          <p:cNvSpPr/>
          <p:nvPr/>
        </p:nvSpPr>
        <p:spPr>
          <a:xfrm>
            <a:off x="457200" y="2971800"/>
            <a:ext cx="8229600" cy="1446550"/>
          </a:xfrm>
          <a:prstGeom prst="rect">
            <a:avLst/>
          </a:prstGeom>
          <a:solidFill>
            <a:srgbClr val="92D050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88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Terima</a:t>
            </a:r>
            <a:r>
              <a:rPr lang="en-US" sz="8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88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Kasih</a:t>
            </a:r>
            <a:endParaRPr lang="en-US" sz="8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800600"/>
          </a:xfrm>
        </p:spPr>
        <p:txBody>
          <a:bodyPr>
            <a:normAutofit fontScale="85000" lnSpcReduction="20000"/>
          </a:bodyPr>
          <a:lstStyle/>
          <a:p>
            <a:pPr algn="r"/>
            <a:r>
              <a:rPr lang="en-US" b="1" dirty="0" smtClean="0"/>
              <a:t>ASWAR HASAN (</a:t>
            </a:r>
            <a:r>
              <a:rPr lang="en-US" b="1" dirty="0" err="1" smtClean="0"/>
              <a:t>Februari</a:t>
            </a:r>
            <a:r>
              <a:rPr lang="en-US" b="1" dirty="0" smtClean="0"/>
              <a:t> 2011)</a:t>
            </a:r>
          </a:p>
          <a:p>
            <a:pPr>
              <a:buNone/>
            </a:pPr>
            <a:endParaRPr lang="en-US" b="1" dirty="0" smtClean="0"/>
          </a:p>
          <a:p>
            <a:pPr>
              <a:buNone/>
            </a:pPr>
            <a:endParaRPr lang="en-US" b="1" dirty="0" smtClean="0"/>
          </a:p>
          <a:p>
            <a:r>
              <a:rPr lang="en-US" dirty="0" smtClean="0">
                <a:solidFill>
                  <a:srgbClr val="663300"/>
                </a:solidFill>
              </a:rPr>
              <a:t>“</a:t>
            </a:r>
            <a:r>
              <a:rPr lang="en-US" dirty="0" err="1" smtClean="0">
                <a:solidFill>
                  <a:srgbClr val="663300"/>
                </a:solidFill>
              </a:rPr>
              <a:t>Untuk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sukses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merebut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sebuah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prestasi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atau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memenangkan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sebuah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kompetisi</a:t>
            </a:r>
            <a:r>
              <a:rPr lang="en-US" dirty="0" smtClean="0">
                <a:solidFill>
                  <a:srgbClr val="663300"/>
                </a:solidFill>
              </a:rPr>
              <a:t>, </a:t>
            </a:r>
            <a:r>
              <a:rPr lang="en-US" dirty="0" err="1" smtClean="0">
                <a:solidFill>
                  <a:srgbClr val="663300"/>
                </a:solidFill>
              </a:rPr>
              <a:t>dibutuhkan</a:t>
            </a:r>
            <a:r>
              <a:rPr lang="en-US" dirty="0" smtClean="0">
                <a:solidFill>
                  <a:srgbClr val="663300"/>
                </a:solidFill>
              </a:rPr>
              <a:t>  </a:t>
            </a:r>
            <a:r>
              <a:rPr lang="en-US" dirty="0" err="1" smtClean="0">
                <a:solidFill>
                  <a:srgbClr val="663300"/>
                </a:solidFill>
              </a:rPr>
              <a:t>kerja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cerdas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dan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tidak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cukup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hanya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kerja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keras</a:t>
            </a:r>
            <a:r>
              <a:rPr lang="en-US" dirty="0" smtClean="0">
                <a:solidFill>
                  <a:srgbClr val="663300"/>
                </a:solidFill>
              </a:rPr>
              <a:t>"</a:t>
            </a:r>
          </a:p>
          <a:p>
            <a:r>
              <a:rPr lang="en-US" dirty="0" err="1" smtClean="0">
                <a:solidFill>
                  <a:srgbClr val="663300"/>
                </a:solidFill>
              </a:rPr>
              <a:t>Seorang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pekerja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cerdas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tidak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akan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pernah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terdikte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oleh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jenis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pekerjaan</a:t>
            </a:r>
            <a:r>
              <a:rPr lang="en-US" dirty="0" smtClean="0">
                <a:solidFill>
                  <a:srgbClr val="663300"/>
                </a:solidFill>
              </a:rPr>
              <a:t>, </a:t>
            </a:r>
            <a:r>
              <a:rPr lang="en-US" dirty="0" err="1" smtClean="0">
                <a:solidFill>
                  <a:srgbClr val="663300"/>
                </a:solidFill>
              </a:rPr>
              <a:t>tetapi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dialah</a:t>
            </a:r>
            <a:r>
              <a:rPr lang="en-US" dirty="0" smtClean="0">
                <a:solidFill>
                  <a:srgbClr val="663300"/>
                </a:solidFill>
              </a:rPr>
              <a:t> yang </a:t>
            </a:r>
            <a:r>
              <a:rPr lang="en-US" dirty="0" err="1" smtClean="0">
                <a:solidFill>
                  <a:srgbClr val="663300"/>
                </a:solidFill>
              </a:rPr>
              <a:t>mendikte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jenis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pekerjaan</a:t>
            </a:r>
            <a:r>
              <a:rPr lang="en-US" dirty="0" smtClean="0">
                <a:solidFill>
                  <a:srgbClr val="663300"/>
                </a:solidFill>
              </a:rPr>
              <a:t> yang </a:t>
            </a:r>
            <a:r>
              <a:rPr lang="en-US" dirty="0" err="1" smtClean="0">
                <a:solidFill>
                  <a:srgbClr val="663300"/>
                </a:solidFill>
              </a:rPr>
              <a:t>sedang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dihadapinya</a:t>
            </a:r>
            <a:r>
              <a:rPr lang="en-US" dirty="0" smtClean="0">
                <a:solidFill>
                  <a:srgbClr val="663300"/>
                </a:solidFill>
              </a:rPr>
              <a:t>, </a:t>
            </a:r>
            <a:r>
              <a:rPr lang="en-US" dirty="0" err="1" smtClean="0">
                <a:solidFill>
                  <a:srgbClr val="663300"/>
                </a:solidFill>
              </a:rPr>
              <a:t>sehingga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tidak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merasa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terbebani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oleh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pekerjaan</a:t>
            </a:r>
            <a:r>
              <a:rPr lang="en-US" dirty="0" smtClean="0">
                <a:solidFill>
                  <a:srgbClr val="663300"/>
                </a:solidFill>
              </a:rPr>
              <a:t>  </a:t>
            </a:r>
            <a:r>
              <a:rPr lang="en-US" dirty="0" err="1" smtClean="0">
                <a:solidFill>
                  <a:srgbClr val="663300"/>
                </a:solidFill>
              </a:rPr>
              <a:t>dan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di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saat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sedang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melakoni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pekerjaan</a:t>
            </a:r>
            <a:r>
              <a:rPr lang="en-US" dirty="0" smtClean="0">
                <a:solidFill>
                  <a:srgbClr val="663300"/>
                </a:solidFill>
              </a:rPr>
              <a:t>, </a:t>
            </a:r>
            <a:r>
              <a:rPr lang="en-US" dirty="0" err="1" smtClean="0">
                <a:solidFill>
                  <a:srgbClr val="663300"/>
                </a:solidFill>
              </a:rPr>
              <a:t>ia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senantiasa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i="1" dirty="0" err="1" smtClean="0">
                <a:solidFill>
                  <a:srgbClr val="663300"/>
                </a:solidFill>
              </a:rPr>
              <a:t>menikmati</a:t>
            </a:r>
            <a:r>
              <a:rPr lang="en-US" i="1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dengan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hasil</a:t>
            </a:r>
            <a:r>
              <a:rPr lang="en-US" dirty="0" smtClean="0">
                <a:solidFill>
                  <a:srgbClr val="663300"/>
                </a:solidFill>
              </a:rPr>
              <a:t> optimal yang </a:t>
            </a:r>
            <a:r>
              <a:rPr lang="en-US" dirty="0" err="1" smtClean="0">
                <a:solidFill>
                  <a:srgbClr val="663300"/>
                </a:solidFill>
              </a:rPr>
              <a:t>dilakukannya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secara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efisien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dan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efektif</a:t>
            </a:r>
            <a:r>
              <a:rPr lang="en-US" dirty="0" smtClean="0">
                <a:solidFill>
                  <a:srgbClr val="663300"/>
                </a:solidFill>
              </a:rPr>
              <a:t>”</a:t>
            </a:r>
          </a:p>
          <a:p>
            <a:r>
              <a:rPr lang="en-US" dirty="0" smtClean="0">
                <a:solidFill>
                  <a:srgbClr val="663300"/>
                </a:solidFill>
              </a:rPr>
              <a:t>“</a:t>
            </a:r>
            <a:r>
              <a:rPr lang="en-US" dirty="0" err="1" smtClean="0">
                <a:solidFill>
                  <a:srgbClr val="663300"/>
                </a:solidFill>
              </a:rPr>
              <a:t>Salah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satu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cara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bekerja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cerdas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adalah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dengan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menemukan</a:t>
            </a:r>
            <a:r>
              <a:rPr lang="en-US" dirty="0" smtClean="0">
                <a:solidFill>
                  <a:srgbClr val="663300"/>
                </a:solidFill>
              </a:rPr>
              <a:t>  </a:t>
            </a:r>
            <a:r>
              <a:rPr lang="en-US" dirty="0" err="1" smtClean="0">
                <a:solidFill>
                  <a:srgbClr val="663300"/>
                </a:solidFill>
              </a:rPr>
              <a:t>daya</a:t>
            </a:r>
            <a:r>
              <a:rPr lang="en-US" dirty="0" smtClean="0">
                <a:solidFill>
                  <a:srgbClr val="663300"/>
                </a:solidFill>
              </a:rPr>
              <a:t>  </a:t>
            </a:r>
            <a:r>
              <a:rPr lang="en-US" dirty="0" err="1" smtClean="0">
                <a:solidFill>
                  <a:srgbClr val="663300"/>
                </a:solidFill>
              </a:rPr>
              <a:t>pengungkit</a:t>
            </a:r>
            <a:r>
              <a:rPr lang="en-US" dirty="0" smtClean="0">
                <a:solidFill>
                  <a:srgbClr val="663300"/>
                </a:solidFill>
              </a:rPr>
              <a:t>  </a:t>
            </a:r>
            <a:r>
              <a:rPr lang="en-US" dirty="0" err="1" smtClean="0">
                <a:solidFill>
                  <a:srgbClr val="663300"/>
                </a:solidFill>
              </a:rPr>
              <a:t>guna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mengakali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beban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kerja</a:t>
            </a:r>
            <a:r>
              <a:rPr lang="en-US" dirty="0" smtClean="0">
                <a:solidFill>
                  <a:srgbClr val="663300"/>
                </a:solidFill>
              </a:rPr>
              <a:t> yang </a:t>
            </a:r>
            <a:r>
              <a:rPr lang="en-US" dirty="0" err="1" smtClean="0">
                <a:solidFill>
                  <a:srgbClr val="663300"/>
                </a:solidFill>
              </a:rPr>
              <a:t>sedang</a:t>
            </a:r>
            <a:r>
              <a:rPr lang="en-US" dirty="0" smtClean="0">
                <a:solidFill>
                  <a:srgbClr val="663300"/>
                </a:solidFill>
              </a:rPr>
              <a:t>  </a:t>
            </a:r>
            <a:r>
              <a:rPr lang="en-US" dirty="0" err="1" smtClean="0">
                <a:solidFill>
                  <a:srgbClr val="663300"/>
                </a:solidFill>
              </a:rPr>
              <a:t>ia</a:t>
            </a:r>
            <a:r>
              <a:rPr lang="en-US" dirty="0" smtClean="0">
                <a:solidFill>
                  <a:srgbClr val="663300"/>
                </a:solidFill>
              </a:rPr>
              <a:t> </a:t>
            </a:r>
            <a:r>
              <a:rPr lang="en-US" dirty="0" err="1" smtClean="0">
                <a:solidFill>
                  <a:srgbClr val="663300"/>
                </a:solidFill>
              </a:rPr>
              <a:t>hadapi</a:t>
            </a:r>
            <a:r>
              <a:rPr lang="en-US" dirty="0" smtClean="0">
                <a:solidFill>
                  <a:srgbClr val="663300"/>
                </a:solidFill>
              </a:rPr>
              <a:t>”  </a:t>
            </a:r>
            <a:endParaRPr lang="en-US" dirty="0">
              <a:solidFill>
                <a:srgbClr val="663300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30362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BEKERJA KERAS &gt;&lt; </a:t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>				BEKERJA CERDAS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Program Files\Microsoft Office\MEDIA\CAGCAT10\j0187423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1143000"/>
            <a:ext cx="1981200" cy="14477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Krisis</a:t>
            </a:r>
            <a:r>
              <a:rPr lang="en-US" dirty="0" smtClean="0"/>
              <a:t> </a:t>
            </a:r>
            <a:r>
              <a:rPr lang="en-US" dirty="0" err="1" smtClean="0"/>
              <a:t>ekonomi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berbagai</a:t>
            </a:r>
            <a:r>
              <a:rPr lang="en-US" dirty="0" smtClean="0"/>
              <a:t> </a:t>
            </a:r>
            <a:r>
              <a:rPr lang="en-US" dirty="0" err="1" smtClean="0"/>
              <a:t>belahan</a:t>
            </a:r>
            <a:r>
              <a:rPr lang="en-US" dirty="0" smtClean="0"/>
              <a:t> </a:t>
            </a:r>
            <a:r>
              <a:rPr lang="en-US" dirty="0" err="1" smtClean="0"/>
              <a:t>dunia</a:t>
            </a:r>
            <a:r>
              <a:rPr lang="en-US" dirty="0" smtClean="0"/>
              <a:t>, </a:t>
            </a:r>
            <a:r>
              <a:rPr lang="en-US" dirty="0" err="1" smtClean="0"/>
              <a:t>telah</a:t>
            </a:r>
            <a:r>
              <a:rPr lang="en-US" dirty="0" smtClean="0"/>
              <a:t> </a:t>
            </a:r>
            <a:r>
              <a:rPr lang="en-US" dirty="0" err="1" smtClean="0"/>
              <a:t>membuka</a:t>
            </a:r>
            <a:r>
              <a:rPr lang="en-US" dirty="0" smtClean="0"/>
              <a:t> </a:t>
            </a:r>
            <a:r>
              <a:rPr lang="en-US" dirty="0" err="1" smtClean="0"/>
              <a:t>persaingan</a:t>
            </a:r>
            <a:r>
              <a:rPr lang="en-US" dirty="0" smtClean="0"/>
              <a:t> </a:t>
            </a:r>
            <a:r>
              <a:rPr lang="en-US" dirty="0" err="1" smtClean="0"/>
              <a:t>lapangan</a:t>
            </a:r>
            <a:r>
              <a:rPr lang="en-US" dirty="0" smtClean="0"/>
              <a:t> </a:t>
            </a:r>
            <a:r>
              <a:rPr lang="en-US" dirty="0" err="1" smtClean="0"/>
              <a:t>kerja</a:t>
            </a:r>
            <a:r>
              <a:rPr lang="en-US" dirty="0" smtClean="0"/>
              <a:t> yang </a:t>
            </a:r>
            <a:r>
              <a:rPr lang="en-US" dirty="0" err="1" smtClean="0"/>
              <a:t>tajam</a:t>
            </a:r>
            <a:endParaRPr lang="en-US" dirty="0" smtClean="0"/>
          </a:p>
          <a:p>
            <a:r>
              <a:rPr lang="en-US" dirty="0" err="1" smtClean="0"/>
              <a:t>Teknologi</a:t>
            </a:r>
            <a:r>
              <a:rPr lang="en-US" dirty="0" smtClean="0"/>
              <a:t> </a:t>
            </a:r>
            <a:r>
              <a:rPr lang="en-US" dirty="0" err="1" smtClean="0"/>
              <a:t>Komunikasi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Informasi</a:t>
            </a:r>
            <a:r>
              <a:rPr lang="en-US" dirty="0" smtClean="0"/>
              <a:t> yang </a:t>
            </a:r>
            <a:r>
              <a:rPr lang="en-US" dirty="0" err="1" smtClean="0"/>
              <a:t>berkembang</a:t>
            </a:r>
            <a:r>
              <a:rPr lang="en-US" dirty="0" smtClean="0"/>
              <a:t> </a:t>
            </a:r>
            <a:r>
              <a:rPr lang="en-US" dirty="0" err="1" smtClean="0"/>
              <a:t>pesat</a:t>
            </a:r>
            <a:r>
              <a:rPr lang="en-US" dirty="0" smtClean="0"/>
              <a:t> yang </a:t>
            </a:r>
            <a:r>
              <a:rPr lang="en-US" dirty="0" err="1" smtClean="0"/>
              <a:t>memberikan</a:t>
            </a:r>
            <a:r>
              <a:rPr lang="en-US" dirty="0" smtClean="0"/>
              <a:t> </a:t>
            </a:r>
            <a:r>
              <a:rPr lang="en-US" dirty="0" err="1" smtClean="0"/>
              <a:t>kesempatan</a:t>
            </a:r>
            <a:r>
              <a:rPr lang="en-US" dirty="0" smtClean="0"/>
              <a:t> </a:t>
            </a:r>
            <a:r>
              <a:rPr lang="en-US" dirty="0" err="1" smtClean="0"/>
              <a:t>luas</a:t>
            </a:r>
            <a:r>
              <a:rPr lang="en-US" dirty="0" smtClean="0"/>
              <a:t> </a:t>
            </a:r>
            <a:r>
              <a:rPr lang="en-US" dirty="0" err="1" smtClean="0"/>
              <a:t>kepada</a:t>
            </a:r>
            <a:r>
              <a:rPr lang="en-US" dirty="0" smtClean="0"/>
              <a:t> </a:t>
            </a:r>
            <a:r>
              <a:rPr lang="en-US" dirty="0" err="1" smtClean="0"/>
              <a:t>berbagai</a:t>
            </a:r>
            <a:r>
              <a:rPr lang="en-US" dirty="0" smtClean="0"/>
              <a:t> </a:t>
            </a:r>
            <a:r>
              <a:rPr lang="en-US" dirty="0" err="1" smtClean="0"/>
              <a:t>individu</a:t>
            </a:r>
            <a:r>
              <a:rPr lang="en-US" dirty="0" smtClean="0"/>
              <a:t> </a:t>
            </a:r>
            <a:r>
              <a:rPr lang="en-US" dirty="0" err="1" smtClean="0"/>
              <a:t>diberbagai</a:t>
            </a:r>
            <a:r>
              <a:rPr lang="en-US" dirty="0" smtClean="0"/>
              <a:t> </a:t>
            </a:r>
            <a:r>
              <a:rPr lang="en-US" dirty="0" err="1" smtClean="0"/>
              <a:t>belahan</a:t>
            </a:r>
            <a:r>
              <a:rPr lang="en-US" dirty="0" smtClean="0"/>
              <a:t> </a:t>
            </a:r>
            <a:r>
              <a:rPr lang="en-US" dirty="0" err="1" smtClean="0"/>
              <a:t>dunia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memperoleh</a:t>
            </a:r>
            <a:r>
              <a:rPr lang="en-US" dirty="0" smtClean="0"/>
              <a:t> </a:t>
            </a:r>
            <a:r>
              <a:rPr lang="en-US" dirty="0" err="1" smtClean="0"/>
              <a:t>informasi</a:t>
            </a:r>
            <a:r>
              <a:rPr lang="en-US" dirty="0" smtClean="0"/>
              <a:t> </a:t>
            </a:r>
            <a:r>
              <a:rPr lang="en-US" dirty="0" err="1" smtClean="0"/>
              <a:t>secara</a:t>
            </a:r>
            <a:r>
              <a:rPr lang="en-US" dirty="0" smtClean="0"/>
              <a:t> </a:t>
            </a:r>
            <a:r>
              <a:rPr lang="en-US" dirty="0" err="1" smtClean="0"/>
              <a:t>cepat</a:t>
            </a:r>
            <a:r>
              <a:rPr lang="en-US" dirty="0" smtClean="0"/>
              <a:t> </a:t>
            </a:r>
            <a:r>
              <a:rPr lang="en-US" dirty="0" err="1" smtClean="0"/>
              <a:t>serta</a:t>
            </a:r>
            <a:r>
              <a:rPr lang="en-US" dirty="0" smtClean="0"/>
              <a:t> </a:t>
            </a:r>
            <a:r>
              <a:rPr lang="en-US" dirty="0" err="1" smtClean="0"/>
              <a:t>meningkatkan</a:t>
            </a:r>
            <a:r>
              <a:rPr lang="en-US" dirty="0" smtClean="0"/>
              <a:t> </a:t>
            </a:r>
            <a:r>
              <a:rPr lang="en-US" dirty="0" err="1" smtClean="0"/>
              <a:t>pengetahuan</a:t>
            </a:r>
            <a:endParaRPr lang="en-US" dirty="0" smtClean="0"/>
          </a:p>
          <a:p>
            <a:r>
              <a:rPr lang="en-US" dirty="0" err="1" smtClean="0"/>
              <a:t>Kemudahan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kecanggihan</a:t>
            </a:r>
            <a:r>
              <a:rPr lang="en-US" dirty="0" smtClean="0"/>
              <a:t> </a:t>
            </a:r>
            <a:r>
              <a:rPr lang="en-US" dirty="0" err="1" smtClean="0"/>
              <a:t>transportasi</a:t>
            </a:r>
            <a:r>
              <a:rPr lang="en-US" dirty="0" smtClean="0"/>
              <a:t> yang </a:t>
            </a:r>
            <a:r>
              <a:rPr lang="en-US" dirty="0" err="1" smtClean="0"/>
              <a:t>memudahkan</a:t>
            </a:r>
            <a:r>
              <a:rPr lang="en-US" dirty="0" smtClean="0"/>
              <a:t> </a:t>
            </a:r>
            <a:r>
              <a:rPr lang="en-US" dirty="0" err="1" smtClean="0"/>
              <a:t>mobilitas</a:t>
            </a:r>
            <a:r>
              <a:rPr lang="en-US" dirty="0" smtClean="0"/>
              <a:t> </a:t>
            </a:r>
            <a:r>
              <a:rPr lang="en-US" dirty="0" err="1" smtClean="0"/>
              <a:t>antar</a:t>
            </a:r>
            <a:r>
              <a:rPr lang="en-US" dirty="0" smtClean="0"/>
              <a:t> </a:t>
            </a:r>
            <a:r>
              <a:rPr lang="en-US" dirty="0" err="1" smtClean="0"/>
              <a:t>kota</a:t>
            </a:r>
            <a:r>
              <a:rPr lang="en-US" dirty="0" smtClean="0"/>
              <a:t>/</a:t>
            </a:r>
            <a:r>
              <a:rPr lang="en-US" dirty="0" err="1" smtClean="0"/>
              <a:t>daerah</a:t>
            </a:r>
            <a:r>
              <a:rPr lang="en-US" dirty="0" smtClean="0"/>
              <a:t>/</a:t>
            </a:r>
            <a:r>
              <a:rPr lang="en-US" dirty="0" err="1" smtClean="0"/>
              <a:t>negara</a:t>
            </a:r>
            <a:r>
              <a:rPr lang="en-US" dirty="0" smtClean="0"/>
              <a:t> </a:t>
            </a:r>
            <a:r>
              <a:rPr lang="en-US" dirty="0" smtClean="0">
                <a:sym typeface="Wingdings" pitchFamily="2" charset="2"/>
              </a:rPr>
              <a:t></a:t>
            </a:r>
            <a:r>
              <a:rPr lang="en-US" dirty="0" err="1" smtClean="0">
                <a:sym typeface="Wingdings" pitchFamily="2" charset="2"/>
              </a:rPr>
              <a:t>semakin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terbuka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semakin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fleksible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 smtClean="0">
                <a:solidFill>
                  <a:schemeClr val="tx1"/>
                </a:solidFill>
              </a:rPr>
              <a:t>Ancaman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Peluang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9"/>
          <p:cNvSpPr txBox="1">
            <a:spLocks noChangeArrowheads="1"/>
          </p:cNvSpPr>
          <p:nvPr/>
        </p:nvSpPr>
        <p:spPr bwMode="auto">
          <a:xfrm>
            <a:off x="339872" y="2989775"/>
            <a:ext cx="842889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3600" b="1" dirty="0" smtClean="0">
                <a:solidFill>
                  <a:schemeClr val="accent1">
                    <a:lumMod val="75000"/>
                  </a:schemeClr>
                </a:solidFill>
                <a:latin typeface="Cambria" pitchFamily="18" charset="0"/>
              </a:rPr>
              <a:t>Opportunities &amp; Challenges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d-ID" sz="3600" b="1" dirty="0">
              <a:solidFill>
                <a:schemeClr val="accent1">
                  <a:lumMod val="75000"/>
                </a:schemeClr>
              </a:solidFill>
              <a:latin typeface="Cambria" pitchFamily="18" charset="0"/>
              <a:cs typeface="+mn-cs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875285" y="4099190"/>
            <a:ext cx="7228743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4141987" y="1219239"/>
            <a:ext cx="65393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id-ID" sz="4800" b="1" dirty="0" smtClean="0">
                <a:solidFill>
                  <a:srgbClr val="F79646">
                    <a:lumMod val="60000"/>
                    <a:lumOff val="40000"/>
                  </a:srgbClr>
                </a:solidFill>
                <a:latin typeface="Arial Rounded MT Bold" pitchFamily="34" charset="0"/>
                <a:cs typeface="Arial" charset="0"/>
              </a:rPr>
              <a:t>B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4106718" y="1219200"/>
            <a:ext cx="725370" cy="823044"/>
          </a:xfrm>
          <a:prstGeom prst="roundRect">
            <a:avLst/>
          </a:prstGeom>
          <a:noFill/>
          <a:ln w="3175">
            <a:solidFill>
              <a:schemeClr val="bg2">
                <a:lumMod val="50000"/>
              </a:schemeClr>
            </a:soli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50CA11-FC21-4D5C-9274-18C90B80A072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17862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xmlns="" val="1190494309"/>
              </p:ext>
            </p:extLst>
          </p:nvPr>
        </p:nvGraphicFramePr>
        <p:xfrm>
          <a:off x="467544" y="1381224"/>
          <a:ext cx="8136904" cy="47840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cxnSp>
        <p:nvCxnSpPr>
          <p:cNvPr id="5" name="Straight Connector 4"/>
          <p:cNvCxnSpPr/>
          <p:nvPr/>
        </p:nvCxnSpPr>
        <p:spPr>
          <a:xfrm>
            <a:off x="1763688" y="4941168"/>
            <a:ext cx="0" cy="93610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3635896" y="3717032"/>
            <a:ext cx="0" cy="1656184"/>
          </a:xfrm>
          <a:prstGeom prst="line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5796136" y="3140968"/>
            <a:ext cx="0" cy="1584176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itle 3"/>
          <p:cNvSpPr>
            <a:spLocks noGrp="1"/>
          </p:cNvSpPr>
          <p:nvPr>
            <p:ph type="title"/>
          </p:nvPr>
        </p:nvSpPr>
        <p:spPr>
          <a:xfrm>
            <a:off x="-9625" y="-4486"/>
            <a:ext cx="9172876" cy="861718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id-ID" sz="4000" dirty="0" smtClean="0">
                <a:solidFill>
                  <a:schemeClr val="bg1"/>
                </a:solidFill>
              </a:rPr>
              <a:t>Economic Development Potential</a:t>
            </a:r>
            <a:br>
              <a:rPr lang="id-ID" sz="4000" dirty="0" smtClean="0">
                <a:solidFill>
                  <a:schemeClr val="bg1"/>
                </a:solidFill>
              </a:rPr>
            </a:br>
            <a:r>
              <a:rPr lang="id-ID" sz="2200" dirty="0" smtClean="0">
                <a:solidFill>
                  <a:schemeClr val="bg1"/>
                </a:solidFill>
              </a:rPr>
              <a:t>(Source: Menko Perekonomian)</a:t>
            </a:r>
            <a:endParaRPr lang="id-ID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49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/>
          <p:cNvGraphicFramePr/>
          <p:nvPr/>
        </p:nvGraphicFramePr>
        <p:xfrm>
          <a:off x="0" y="764704"/>
          <a:ext cx="9144000" cy="4608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itle 5"/>
          <p:cNvSpPr>
            <a:spLocks noGrp="1"/>
          </p:cNvSpPr>
          <p:nvPr>
            <p:ph type="title"/>
          </p:nvPr>
        </p:nvSpPr>
        <p:spPr>
          <a:xfrm>
            <a:off x="0" y="-14538"/>
            <a:ext cx="9144000" cy="785818"/>
          </a:xfr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r>
              <a:rPr lang="id-ID" sz="2800" dirty="0" smtClean="0">
                <a:solidFill>
                  <a:schemeClr val="accent6">
                    <a:lumMod val="75000"/>
                  </a:schemeClr>
                </a:solidFill>
              </a:rPr>
              <a:t>Perbandingan PDB/Kapita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</a:rPr>
              <a:t> (&gt;2000)</a:t>
            </a:r>
            <a:r>
              <a:rPr lang="id-ID" sz="2800" dirty="0" smtClean="0">
                <a:solidFill>
                  <a:schemeClr val="accent6">
                    <a:lumMod val="75000"/>
                  </a:schemeClr>
                </a:solidFill>
              </a:rPr>
              <a:t> vs APK PT </a:t>
            </a:r>
            <a:br>
              <a:rPr lang="id-ID" sz="28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id-ID" sz="1800" dirty="0" smtClean="0">
                <a:solidFill>
                  <a:schemeClr val="accent6">
                    <a:lumMod val="75000"/>
                  </a:schemeClr>
                </a:solidFill>
              </a:rPr>
              <a:t>(Sumber: WEF, GCI Report 2010-2011)</a:t>
            </a:r>
            <a:endParaRPr lang="id-ID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5301232"/>
            <a:ext cx="9144000" cy="15567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42900" indent="-342900">
              <a:buAutoNum type="arabicPeriod"/>
            </a:pPr>
            <a:r>
              <a:rPr lang="id-ID" sz="1600" i="1" dirty="0" smtClean="0">
                <a:solidFill>
                  <a:srgbClr val="C00000"/>
                </a:solidFill>
              </a:rPr>
              <a:t>APK PT adalah data tahun 2008, sedangkan PDB/Kapita </a:t>
            </a:r>
            <a:r>
              <a:rPr lang="en-US" sz="1600" i="1" dirty="0" smtClean="0">
                <a:solidFill>
                  <a:srgbClr val="C00000"/>
                </a:solidFill>
              </a:rPr>
              <a:t>(&gt; 2000) </a:t>
            </a:r>
            <a:r>
              <a:rPr lang="id-ID" sz="1600" i="1" dirty="0" smtClean="0">
                <a:solidFill>
                  <a:srgbClr val="C00000"/>
                </a:solidFill>
              </a:rPr>
              <a:t>adalah data tahun 2009. Keduanya  diambil dari GCI Report 2010-2011</a:t>
            </a:r>
          </a:p>
          <a:p>
            <a:pPr marL="342900" indent="-342900">
              <a:buAutoNum type="arabicPeriod"/>
            </a:pPr>
            <a:r>
              <a:rPr lang="id-ID" sz="1600" i="1" dirty="0" smtClean="0">
                <a:solidFill>
                  <a:srgbClr val="C00000"/>
                </a:solidFill>
              </a:rPr>
              <a:t>Interpolasi linear terhadap data ini, untuk PDB/Kapita sekitar $12.000 dihasilkan perkiraan nilai APK PT </a:t>
            </a:r>
            <a:r>
              <a:rPr lang="en-US" sz="1600" i="1" dirty="0" smtClean="0">
                <a:solidFill>
                  <a:srgbClr val="C00000"/>
                </a:solidFill>
              </a:rPr>
              <a:t>42</a:t>
            </a:r>
            <a:r>
              <a:rPr lang="id-ID" sz="1600" i="1" dirty="0" smtClean="0">
                <a:solidFill>
                  <a:srgbClr val="C00000"/>
                </a:solidFill>
              </a:rPr>
              <a:t>% (dengan rentangan antara </a:t>
            </a:r>
            <a:r>
              <a:rPr lang="en-US" sz="1600" i="1" dirty="0" smtClean="0">
                <a:solidFill>
                  <a:srgbClr val="C00000"/>
                </a:solidFill>
              </a:rPr>
              <a:t>33</a:t>
            </a:r>
            <a:r>
              <a:rPr lang="id-ID" sz="1600" i="1" dirty="0" smtClean="0">
                <a:solidFill>
                  <a:srgbClr val="C00000"/>
                </a:solidFill>
              </a:rPr>
              <a:t>- </a:t>
            </a:r>
            <a:r>
              <a:rPr lang="en-US" sz="1600" i="1" dirty="0" smtClean="0">
                <a:solidFill>
                  <a:srgbClr val="C00000"/>
                </a:solidFill>
              </a:rPr>
              <a:t>51</a:t>
            </a:r>
            <a:r>
              <a:rPr lang="id-ID" sz="1600" i="1" dirty="0" smtClean="0">
                <a:solidFill>
                  <a:srgbClr val="C00000"/>
                </a:solidFill>
              </a:rPr>
              <a:t>%</a:t>
            </a:r>
            <a:r>
              <a:rPr lang="en-US" sz="1600" i="1" dirty="0" smtClean="0">
                <a:solidFill>
                  <a:srgbClr val="C00000"/>
                </a:solidFill>
              </a:rPr>
              <a:t> </a:t>
            </a:r>
            <a:r>
              <a:rPr lang="en-US" sz="1600" i="1" dirty="0" err="1" smtClean="0">
                <a:solidFill>
                  <a:srgbClr val="C00000"/>
                </a:solidFill>
              </a:rPr>
              <a:t>untuk</a:t>
            </a:r>
            <a:r>
              <a:rPr lang="en-US" sz="1600" i="1" dirty="0" smtClean="0">
                <a:solidFill>
                  <a:srgbClr val="C00000"/>
                </a:solidFill>
              </a:rPr>
              <a:t> </a:t>
            </a:r>
            <a:r>
              <a:rPr lang="en-US" sz="1600" i="1" dirty="0" err="1" smtClean="0">
                <a:solidFill>
                  <a:srgbClr val="C00000"/>
                </a:solidFill>
              </a:rPr>
              <a:t>tingkat</a:t>
            </a:r>
            <a:r>
              <a:rPr lang="en-US" sz="1600" i="1" dirty="0" smtClean="0">
                <a:solidFill>
                  <a:srgbClr val="C00000"/>
                </a:solidFill>
              </a:rPr>
              <a:t> </a:t>
            </a:r>
            <a:r>
              <a:rPr lang="en-US" sz="1600" i="1" dirty="0" err="1" smtClean="0">
                <a:solidFill>
                  <a:srgbClr val="C00000"/>
                </a:solidFill>
              </a:rPr>
              <a:t>kepercayaan</a:t>
            </a:r>
            <a:r>
              <a:rPr lang="en-US" sz="1600" i="1" dirty="0" smtClean="0">
                <a:solidFill>
                  <a:srgbClr val="C00000"/>
                </a:solidFill>
              </a:rPr>
              <a:t> 95%</a:t>
            </a:r>
            <a:r>
              <a:rPr lang="id-ID" sz="1600" i="1" dirty="0" smtClean="0">
                <a:solidFill>
                  <a:srgbClr val="C00000"/>
                </a:solidFill>
              </a:rPr>
              <a:t>)</a:t>
            </a:r>
            <a:endParaRPr lang="id-ID" sz="1600" i="1" dirty="0">
              <a:solidFill>
                <a:srgbClr val="C00000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5168591" y="3408473"/>
            <a:ext cx="1975170" cy="0"/>
          </a:xfrm>
          <a:prstGeom prst="line">
            <a:avLst/>
          </a:prstGeom>
          <a:ln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6156179" y="1772816"/>
            <a:ext cx="199125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/>
              <a:t>Y = 35,66 + 0,00056 X</a:t>
            </a:r>
            <a:endParaRPr lang="en-US" sz="1600" b="1" dirty="0"/>
          </a:p>
        </p:txBody>
      </p:sp>
      <p:cxnSp>
        <p:nvCxnSpPr>
          <p:cNvPr id="13" name="Straight Arrow Connector 12"/>
          <p:cNvCxnSpPr/>
          <p:nvPr/>
        </p:nvCxnSpPr>
        <p:spPr>
          <a:xfrm rot="16200000" flipH="1">
            <a:off x="395535" y="2780937"/>
            <a:ext cx="1872208" cy="1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857224" y="1569332"/>
            <a:ext cx="1152128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C00000"/>
                </a:solidFill>
              </a:rPr>
              <a:t>Indonesia</a:t>
            </a:r>
            <a:r>
              <a:rPr lang="id-ID" b="1" dirty="0" smtClean="0">
                <a:solidFill>
                  <a:srgbClr val="C00000"/>
                </a:solidFill>
              </a:rPr>
              <a:t> 2010</a:t>
            </a:r>
            <a:endParaRPr lang="en-US" b="1" dirty="0">
              <a:solidFill>
                <a:srgbClr val="C00000"/>
              </a:solidFill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 rot="5400000">
            <a:off x="1485716" y="3750475"/>
            <a:ext cx="1214444" cy="3"/>
          </a:xfrm>
          <a:prstGeom prst="line">
            <a:avLst/>
          </a:prstGeom>
          <a:ln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785924" y="3929066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b="1" dirty="0" smtClean="0">
                <a:solidFill>
                  <a:srgbClr val="C00000"/>
                </a:solidFill>
              </a:rPr>
              <a:t>2025</a:t>
            </a:r>
            <a:endParaRPr lang="id-ID" b="1" dirty="0">
              <a:solidFill>
                <a:srgbClr val="C0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848088" y="3929066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b="1" dirty="0" smtClean="0">
                <a:solidFill>
                  <a:srgbClr val="C00000"/>
                </a:solidFill>
              </a:rPr>
              <a:t>2045</a:t>
            </a:r>
            <a:endParaRPr lang="id-ID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81868"/>
            <a:ext cx="8229600" cy="2304256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spcBef>
                <a:spcPts val="0"/>
              </a:spcBef>
              <a:buFont typeface="+mj-lt"/>
              <a:buAutoNum type="arabicPeriod"/>
            </a:pPr>
            <a:r>
              <a:rPr lang="id-ID" sz="2400" b="1" dirty="0" smtClean="0">
                <a:solidFill>
                  <a:srgbClr val="C00000"/>
                </a:solidFill>
              </a:rPr>
              <a:t>Natural Resources</a:t>
            </a:r>
            <a:endParaRPr lang="id-ID" sz="2400" dirty="0" smtClean="0">
              <a:solidFill>
                <a:srgbClr val="C00000"/>
              </a:solidFill>
            </a:endParaRPr>
          </a:p>
          <a:p>
            <a:pPr marL="914400" lvl="1" indent="-514350">
              <a:spcBef>
                <a:spcPts val="0"/>
              </a:spcBef>
              <a:buFont typeface="Wingdings" pitchFamily="2" charset="2"/>
              <a:buChar char="ü"/>
            </a:pPr>
            <a:r>
              <a:rPr lang="id-ID" sz="2200" i="1" dirty="0" smtClean="0">
                <a:solidFill>
                  <a:schemeClr val="tx2">
                    <a:lumMod val="75000"/>
                  </a:schemeClr>
                </a:solidFill>
              </a:rPr>
              <a:t>Geothermal (largest reserve)</a:t>
            </a:r>
          </a:p>
          <a:p>
            <a:pPr marL="914400" lvl="1" indent="-514350">
              <a:spcBef>
                <a:spcPts val="0"/>
              </a:spcBef>
              <a:buFont typeface="Wingdings" pitchFamily="2" charset="2"/>
              <a:buChar char="ü"/>
            </a:pPr>
            <a:r>
              <a:rPr lang="id-ID" sz="2200" i="1" dirty="0" smtClean="0">
                <a:solidFill>
                  <a:schemeClr val="tx2">
                    <a:lumMod val="75000"/>
                  </a:schemeClr>
                </a:solidFill>
              </a:rPr>
              <a:t>Coal (no.2 in the world)</a:t>
            </a:r>
          </a:p>
          <a:p>
            <a:pPr marL="914400" lvl="1" indent="-514350">
              <a:spcBef>
                <a:spcPts val="0"/>
              </a:spcBef>
              <a:buFont typeface="Wingdings" pitchFamily="2" charset="2"/>
              <a:buChar char="ü"/>
            </a:pPr>
            <a:r>
              <a:rPr lang="id-ID" sz="2200" i="1" dirty="0" smtClean="0">
                <a:solidFill>
                  <a:schemeClr val="tx2">
                    <a:lumMod val="75000"/>
                  </a:schemeClr>
                </a:solidFill>
              </a:rPr>
              <a:t>Tin, Nickel (no. 2 and 4 in the world)</a:t>
            </a:r>
          </a:p>
          <a:p>
            <a:pPr marL="914400" lvl="1" indent="-514350">
              <a:spcBef>
                <a:spcPts val="0"/>
              </a:spcBef>
              <a:buFont typeface="Wingdings" pitchFamily="2" charset="2"/>
              <a:buChar char="ü"/>
            </a:pPr>
            <a:r>
              <a:rPr lang="id-ID" sz="2200" i="1" dirty="0" smtClean="0">
                <a:solidFill>
                  <a:schemeClr val="tx2">
                    <a:lumMod val="75000"/>
                  </a:schemeClr>
                </a:solidFill>
              </a:rPr>
              <a:t>Palm oil, Rubber, Cacao (no.1, 2, 2 in the world)</a:t>
            </a:r>
          </a:p>
          <a:p>
            <a:pPr marL="914400" lvl="1" indent="-514350">
              <a:spcBef>
                <a:spcPts val="0"/>
              </a:spcBef>
              <a:buFont typeface="Wingdings" pitchFamily="2" charset="2"/>
              <a:buChar char="ü"/>
            </a:pPr>
            <a:r>
              <a:rPr lang="id-ID" sz="2200" i="1" dirty="0" smtClean="0">
                <a:solidFill>
                  <a:schemeClr val="tx2">
                    <a:lumMod val="75000"/>
                  </a:schemeClr>
                </a:solidFill>
              </a:rPr>
              <a:t>Marine resources (largest teritory, mega biodiversity)</a:t>
            </a:r>
          </a:p>
          <a:p>
            <a:pPr marL="914400" lvl="1" indent="-514350">
              <a:spcBef>
                <a:spcPts val="0"/>
              </a:spcBef>
              <a:buFont typeface="Wingdings" pitchFamily="2" charset="2"/>
              <a:buChar char="ü"/>
            </a:pPr>
            <a:r>
              <a:rPr lang="id-ID" sz="2200" i="1" dirty="0" smtClean="0">
                <a:solidFill>
                  <a:schemeClr val="tx2">
                    <a:lumMod val="75000"/>
                  </a:schemeClr>
                </a:solidFill>
              </a:rPr>
              <a:t>Others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id-ID" sz="2400" b="1" dirty="0" smtClean="0">
                <a:solidFill>
                  <a:srgbClr val="C00000"/>
                </a:solidFill>
              </a:rPr>
              <a:t>Experiences</a:t>
            </a:r>
          </a:p>
        </p:txBody>
      </p:sp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xmlns="" val="2749510368"/>
              </p:ext>
            </p:extLst>
          </p:nvPr>
        </p:nvGraphicFramePr>
        <p:xfrm>
          <a:off x="1096276" y="3428184"/>
          <a:ext cx="3578685" cy="26599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xmlns="" val="1615281916"/>
              </p:ext>
            </p:extLst>
          </p:nvPr>
        </p:nvGraphicFramePr>
        <p:xfrm>
          <a:off x="5017935" y="3429000"/>
          <a:ext cx="3608670" cy="26642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Rectangle 6"/>
          <p:cNvSpPr/>
          <p:nvPr/>
        </p:nvSpPr>
        <p:spPr>
          <a:xfrm>
            <a:off x="5644126" y="3570101"/>
            <a:ext cx="1985444" cy="2769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sz="1200" b="1" i="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Per capita income USD</a:t>
            </a:r>
            <a:endParaRPr lang="id-ID" sz="1200" i="0" dirty="0">
              <a:solidFill>
                <a:srgbClr val="000000"/>
              </a:solidFill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450927" y="6093296"/>
            <a:ext cx="8229600" cy="5040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id-ID" sz="2200" b="1" dirty="0" smtClean="0">
                <a:solidFill>
                  <a:srgbClr val="C00000"/>
                </a:solidFill>
              </a:rPr>
              <a:t>3.  </a:t>
            </a:r>
            <a:r>
              <a:rPr lang="id-ID" sz="2400" b="1" dirty="0" smtClean="0">
                <a:solidFill>
                  <a:srgbClr val="C00000"/>
                </a:solidFill>
              </a:rPr>
              <a:t>Human Resource...</a:t>
            </a:r>
            <a:endParaRPr kumimoji="0" lang="id-ID" sz="24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1"/>
            <a:ext cx="9144000" cy="707886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id-ID" sz="4000" dirty="0" smtClean="0">
                <a:solidFill>
                  <a:schemeClr val="bg1"/>
                </a:solidFill>
              </a:rPr>
              <a:t>3 Main Resources for Economic Growth</a:t>
            </a:r>
            <a:endParaRPr lang="id-ID" sz="40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>
            <a:off x="410739" y="965866"/>
            <a:ext cx="398814" cy="43204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3" name="Oval 12"/>
          <p:cNvSpPr/>
          <p:nvPr/>
        </p:nvSpPr>
        <p:spPr>
          <a:xfrm>
            <a:off x="427255" y="2717580"/>
            <a:ext cx="398814" cy="43204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4" name="Oval 13"/>
          <p:cNvSpPr/>
          <p:nvPr/>
        </p:nvSpPr>
        <p:spPr>
          <a:xfrm>
            <a:off x="424131" y="6122324"/>
            <a:ext cx="398814" cy="43204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xmlns="" val="2757512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826</TotalTime>
  <Words>1896</Words>
  <Application>Microsoft Office PowerPoint</Application>
  <PresentationFormat>On-screen Show (4:3)</PresentationFormat>
  <Paragraphs>524</Paragraphs>
  <Slides>39</Slides>
  <Notes>15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0" baseType="lpstr">
      <vt:lpstr>Concourse</vt:lpstr>
      <vt:lpstr>Pendidikan Tinggi dan Kesejahteraan Bangsa</vt:lpstr>
      <vt:lpstr>TUJUAN PENDIDIKAN</vt:lpstr>
      <vt:lpstr>Slide 3</vt:lpstr>
      <vt:lpstr>BEKERJA KERAS &gt;&lt;      BEKERJA CERDAS</vt:lpstr>
      <vt:lpstr>Ancaman dan Peluang</vt:lpstr>
      <vt:lpstr>Slide 6</vt:lpstr>
      <vt:lpstr>Economic Development Potential (Source: Menko Perekonomian)</vt:lpstr>
      <vt:lpstr>Perbandingan PDB/Kapita (&gt;2000) vs APK PT  (Sumber: WEF, GCI Report 2010-2011)</vt:lpstr>
      <vt:lpstr>Slide 9</vt:lpstr>
      <vt:lpstr>Human Resource Situation: Level of Education (Source: BPS)</vt:lpstr>
      <vt:lpstr>Trends of Education Attainment</vt:lpstr>
      <vt:lpstr>Slide 12</vt:lpstr>
      <vt:lpstr>Slide 13</vt:lpstr>
      <vt:lpstr>Development of Staff Qualification(2007-2009)</vt:lpstr>
      <vt:lpstr>Slide 15</vt:lpstr>
      <vt:lpstr>The Roles of Higher Education</vt:lpstr>
      <vt:lpstr>Framework of Supply-Demand Harmonization</vt:lpstr>
      <vt:lpstr>Mengapa Bidang Ilmu Sains &amp; Teknik?</vt:lpstr>
      <vt:lpstr>Proyeksi Jumlah Mahasiswa 3 Bidang Ilmu Prioritas  (Tahun 2025 dan 2045 dengan APK PT 42%  dan 69%)</vt:lpstr>
      <vt:lpstr>Slide 20</vt:lpstr>
      <vt:lpstr>DGHE Reform</vt:lpstr>
      <vt:lpstr>Develop Academic Culture</vt:lpstr>
      <vt:lpstr>Slide 23</vt:lpstr>
      <vt:lpstr>Slide 24</vt:lpstr>
      <vt:lpstr>Slide 25</vt:lpstr>
      <vt:lpstr>Slide 26</vt:lpstr>
      <vt:lpstr>Slide 27</vt:lpstr>
      <vt:lpstr>Slide 28</vt:lpstr>
      <vt:lpstr>UU no 20/2003</vt:lpstr>
      <vt:lpstr>lanjutan………..</vt:lpstr>
      <vt:lpstr>lanjutan……….</vt:lpstr>
      <vt:lpstr>STANDAR NASIONAL PENDIDIKAN</vt:lpstr>
      <vt:lpstr>Pendidikan Jarak Jauh</vt:lpstr>
      <vt:lpstr>Pendidikan Jarak Jauh</vt:lpstr>
      <vt:lpstr>Penyelenggaraan Pendidikan di luar Domisili Perguruan Tinggi</vt:lpstr>
      <vt:lpstr>KERJASAMA</vt:lpstr>
      <vt:lpstr>EVALUASI, AKREDITASI, DAN SERTIFIKASI</vt:lpstr>
      <vt:lpstr>lanjutan……….</vt:lpstr>
      <vt:lpstr>Slide 39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Pendidikan Tinggi Berkualitas</dc:title>
  <dc:creator>Nursamsiah</dc:creator>
  <cp:lastModifiedBy>Nursamsiah</cp:lastModifiedBy>
  <cp:revision>28</cp:revision>
  <dcterms:created xsi:type="dcterms:W3CDTF">2011-02-20T06:30:33Z</dcterms:created>
  <dcterms:modified xsi:type="dcterms:W3CDTF">2011-09-21T01:43:25Z</dcterms:modified>
</cp:coreProperties>
</file>