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13" r:id="rId2"/>
    <p:sldId id="281" r:id="rId3"/>
    <p:sldId id="282" r:id="rId4"/>
    <p:sldId id="283" r:id="rId5"/>
    <p:sldId id="284" r:id="rId6"/>
    <p:sldId id="288" r:id="rId7"/>
    <p:sldId id="285" r:id="rId8"/>
    <p:sldId id="286" r:id="rId9"/>
    <p:sldId id="287" r:id="rId10"/>
    <p:sldId id="267" r:id="rId11"/>
    <p:sldId id="270" r:id="rId12"/>
    <p:sldId id="271" r:id="rId13"/>
    <p:sldId id="278" r:id="rId14"/>
    <p:sldId id="279" r:id="rId15"/>
    <p:sldId id="276" r:id="rId16"/>
    <p:sldId id="277" r:id="rId17"/>
    <p:sldId id="258" r:id="rId18"/>
    <p:sldId id="260" r:id="rId19"/>
    <p:sldId id="261" r:id="rId20"/>
    <p:sldId id="290" r:id="rId21"/>
  </p:sldIdLst>
  <p:sldSz cx="9144000" cy="6858000" type="screen4x3"/>
  <p:notesSz cx="6858000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83" autoAdjust="0"/>
    <p:restoredTop sz="94660"/>
  </p:normalViewPr>
  <p:slideViewPr>
    <p:cSldViewPr>
      <p:cViewPr varScale="1">
        <p:scale>
          <a:sx n="65" d="100"/>
          <a:sy n="65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554770B-62EA-46BA-82BB-D94C6B32D9FB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3331"/>
            <a:ext cx="5486400" cy="4190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EE35F2-47FC-4D84-A454-0358A611E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1B1463-8F37-46AD-B79C-21C99C65E2E4}" type="slidenum">
              <a:rPr lang="en-US" smtClean="0">
                <a:latin typeface="Arial" pitchFamily="34" charset="0"/>
              </a:rPr>
              <a:pPr/>
              <a:t>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42EDE1-B0AA-4A72-ACFE-50845E4BCB98}" type="slidenum">
              <a:rPr lang="en-US" smtClean="0">
                <a:latin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BCB985-E23B-432C-9146-B96E0A87ABBF}" type="slidenum">
              <a:rPr lang="en-US" smtClean="0">
                <a:latin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AF77F0-0731-4721-AB80-F671F4D0BE61}" type="slidenum">
              <a:rPr lang="en-US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B73033-8760-4699-817D-548B89EFACC3}" type="slidenum">
              <a:rPr lang="id-ID" smtClean="0">
                <a:latin typeface="Arial" pitchFamily="34" charset="0"/>
              </a:rPr>
              <a:pPr/>
              <a:t>13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54192-FD31-4132-AE79-94F9FA806A1B}" type="slidenum">
              <a:rPr lang="id-ID" smtClean="0">
                <a:latin typeface="Arial" pitchFamily="34" charset="0"/>
              </a:rPr>
              <a:pPr/>
              <a:t>14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A9C9D1-1253-4D44-9000-708C38CEF754}" type="slidenum">
              <a:rPr lang="en-US" smtClean="0">
                <a:latin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B9E3AA-BE72-4581-9156-95072263B410}" type="slidenum">
              <a:rPr lang="en-US" smtClean="0">
                <a:latin typeface="Arial" pitchFamily="34" charset="0"/>
              </a:rPr>
              <a:pPr/>
              <a:t>16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FF8E45-3702-4648-AA99-2BBA590CE79E}" type="slidenum">
              <a:rPr lang="en-US" smtClean="0">
                <a:latin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1767D6-28AE-4EF5-9F4A-139F40CE57F3}" type="slidenum">
              <a:rPr lang="en-US" smtClean="0">
                <a:latin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C1C19C-C33A-49A8-9466-47E6CFB0043D}" type="slidenum">
              <a:rPr lang="en-US" smtClean="0">
                <a:latin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792B37-5E1C-4100-882C-2BA592D2C37A}" type="slidenum">
              <a:rPr lang="en-US" smtClean="0">
                <a:latin typeface="Arial" pitchFamily="34" charset="0"/>
              </a:rPr>
              <a:pPr/>
              <a:t>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1FF834C-62BB-4E51-A661-A16CDED0CB9A}" type="slidenum">
              <a:rPr lang="en-US" smtClean="0">
                <a:latin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2F4DEB2-BFE8-42F4-9351-572602B8461A}" type="slidenum">
              <a:rPr lang="en-US" smtClean="0">
                <a:latin typeface="Arial" pitchFamily="34" charset="0"/>
              </a:rPr>
              <a:pPr/>
              <a:t>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030AC3-BDFA-46D6-ACEA-1CCE699EF6AC}" type="slidenum">
              <a:rPr lang="en-US" smtClean="0">
                <a:latin typeface="Arial" pitchFamily="34" charset="0"/>
              </a:rPr>
              <a:pPr/>
              <a:t>4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D2D305-8753-49B7-951F-4826A87DB817}" type="slidenum">
              <a:rPr lang="en-US" smtClean="0">
                <a:latin typeface="Arial" pitchFamily="34" charset="0"/>
              </a:rPr>
              <a:pPr/>
              <a:t>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8A5D70-5E6C-46DD-ADA5-E5BCE5C067D7}" type="slidenum">
              <a:rPr lang="en-US" smtClean="0">
                <a:latin typeface="Arial" pitchFamily="34" charset="0"/>
              </a:rPr>
              <a:pPr/>
              <a:t>6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E47E8F-7527-4D5E-8819-D4821E889616}" type="slidenum">
              <a:rPr lang="en-US" smtClean="0">
                <a:latin typeface="Arial" pitchFamily="34" charset="0"/>
              </a:rPr>
              <a:pPr/>
              <a:t>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2192C5-D4C4-4654-99DF-3AC1169D16FE}" type="slidenum">
              <a:rPr lang="en-US" smtClean="0">
                <a:latin typeface="Arial" pitchFamily="34" charset="0"/>
              </a:rPr>
              <a:pPr/>
              <a:t>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D8EFBD-F577-44D1-85D0-703F5524692D}" type="slidenum">
              <a:rPr lang="en-US" smtClean="0">
                <a:latin typeface="Arial" pitchFamily="34" charset="0"/>
              </a:rPr>
              <a:pPr/>
              <a:t>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0E135-1B64-48AB-AF2A-CC5266095CCF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2835D-1E3A-449A-8846-F67B2EC3F9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8A7A2-C2B9-4456-A899-65CDC36E8748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A0BD1-F32E-443A-B1DF-437FA318B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CFAA4-65DD-4775-8927-302178A5D0C2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2B031-F79A-48E1-91CF-4DD49E99B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3DEF99-0E64-47C5-8DCE-9C22F7976B5D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3D57E56-5B16-4A4D-A352-5A899B113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DE703-18B6-4EA1-8201-465DB48D5186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FB641-CAA2-4E24-B6B2-0D2A162EB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12636-4A27-4484-8D62-E1A028A3AC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781-E52E-4452-85A0-ED4B51B83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F1D1-0DA0-420D-BF2E-7037F11F8952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38766-5DB5-4F68-A96D-CA7B6EE477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5A62E15-86EF-4847-B9FF-32F096783D86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02C8B02-4A46-464C-8BEA-BAEBB70C3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D0F09-5BE0-4749-A025-349C90778C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241DD-CF26-4DAE-B758-FEB0593C7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236BCC-E8E9-45DB-B63A-B4A2B8437090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1F0CA7E-3030-473B-936F-85F15AADD5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A1687C1-75B7-4265-9C70-E38FC1E775BA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952711B-F789-4C48-9EB2-0412B86B2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8E26CEA6-4A91-493B-A349-3709C0AD4D8C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3562C86C-E37F-424B-A456-E6C3B0D21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63" r:id="rId4"/>
    <p:sldLayoutId id="2147483764" r:id="rId5"/>
    <p:sldLayoutId id="2147483771" r:id="rId6"/>
    <p:sldLayoutId id="2147483765" r:id="rId7"/>
    <p:sldLayoutId id="2147483772" r:id="rId8"/>
    <p:sldLayoutId id="2147483773" r:id="rId9"/>
    <p:sldLayoutId id="2147483766" r:id="rId10"/>
    <p:sldLayoutId id="21474837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rtikel.us/amhrsiwi3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massofa.wordpress.com/2008/03/02/contoh-anggaran-dasar-yayasan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rmadevita.com/wp-content/uploads/2007/11/uu-no16-th-2001-ttg-yayasan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rmadevita.com/2007/12/29/proses-teknis-pendirian-yayasan-di-indonesia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Sumber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pustaka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039786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700" dirty="0" err="1" smtClean="0"/>
              <a:t>Bartky</a:t>
            </a:r>
            <a:r>
              <a:rPr lang="en-US" sz="1700" dirty="0" smtClean="0"/>
              <a:t>, </a:t>
            </a:r>
            <a:r>
              <a:rPr lang="en-US" sz="1700" dirty="0" err="1" smtClean="0"/>
              <a:t>HN</a:t>
            </a:r>
            <a:r>
              <a:rPr lang="en-US" sz="1700" dirty="0" smtClean="0"/>
              <a:t> A. 1956. </a:t>
            </a:r>
            <a:r>
              <a:rPr lang="en-US" sz="1700" i="1" dirty="0" smtClean="0"/>
              <a:t>Administration as Educational Leadership.</a:t>
            </a:r>
            <a:r>
              <a:rPr lang="en-US" sz="1700" dirty="0" smtClean="0"/>
              <a:t> Stanford </a:t>
            </a:r>
            <a:r>
              <a:rPr lang="en-US" sz="1700" dirty="0" err="1" smtClean="0"/>
              <a:t>Californea</a:t>
            </a:r>
            <a:r>
              <a:rPr lang="en-US" sz="1700" dirty="0" smtClean="0"/>
              <a:t>: Stanford University Press</a:t>
            </a:r>
          </a:p>
          <a:p>
            <a:pPr eaLnBrk="1" hangingPunct="1">
              <a:lnSpc>
                <a:spcPct val="80000"/>
              </a:lnSpc>
            </a:pPr>
            <a:r>
              <a:rPr lang="nl-BE" sz="1700" dirty="0" smtClean="0"/>
              <a:t>Departemen Pendidikan Nasional Republik Indonsia. 2004. </a:t>
            </a:r>
            <a:r>
              <a:rPr lang="nl-BE" sz="1700" i="1" dirty="0" smtClean="0"/>
              <a:t>Strategi Jangka Panjang Pendidikan Tinggi 2003 - 2010 (HELTS): Meewujudkan Perguruan Tinggi Berkualitas.</a:t>
            </a:r>
            <a:r>
              <a:rPr lang="nl-BE" sz="1700" dirty="0" smtClean="0"/>
              <a:t> Jakarta: Direktorat Jenderal Pendidikan Tinggi</a:t>
            </a:r>
            <a:endParaRPr lang="en-US" sz="1700" dirty="0" smtClean="0"/>
          </a:p>
          <a:p>
            <a:pPr eaLnBrk="1" hangingPunct="1">
              <a:lnSpc>
                <a:spcPct val="80000"/>
              </a:lnSpc>
            </a:pPr>
            <a:r>
              <a:rPr lang="nl-BE" sz="1700" dirty="0" smtClean="0"/>
              <a:t>Departemen Pendidikan Nasional Republik Indonsia. 2004. </a:t>
            </a:r>
            <a:r>
              <a:rPr lang="nl-BE" sz="1700" i="1" dirty="0" smtClean="0"/>
              <a:t>Strategi Jangka Panjang Pendidikan Tinggi 2003 - 2010 (HELTS): Meningkatkan Peran Serta Masyarakat.</a:t>
            </a:r>
            <a:r>
              <a:rPr lang="nl-BE" sz="1700" dirty="0" smtClean="0"/>
              <a:t> </a:t>
            </a:r>
            <a:r>
              <a:rPr lang="en-US" sz="1700" dirty="0" smtClean="0"/>
              <a:t>Jakarta: </a:t>
            </a:r>
            <a:r>
              <a:rPr lang="en-US" sz="1700" dirty="0" err="1" smtClean="0"/>
              <a:t>Direktorat</a:t>
            </a:r>
            <a:r>
              <a:rPr lang="en-US" sz="1700" dirty="0" smtClean="0"/>
              <a:t> </a:t>
            </a:r>
            <a:r>
              <a:rPr lang="en-US" sz="1700" dirty="0" err="1" smtClean="0"/>
              <a:t>Jenderal</a:t>
            </a:r>
            <a:r>
              <a:rPr lang="en-US" sz="1700" dirty="0" smtClean="0"/>
              <a:t> </a:t>
            </a:r>
            <a:r>
              <a:rPr lang="en-US" sz="1700" dirty="0" err="1" smtClean="0"/>
              <a:t>Pendidikan</a:t>
            </a:r>
            <a:r>
              <a:rPr lang="en-US" sz="1700" dirty="0" smtClean="0"/>
              <a:t> </a:t>
            </a:r>
            <a:r>
              <a:rPr lang="en-US" sz="1700" dirty="0" err="1" smtClean="0"/>
              <a:t>Tinggi</a:t>
            </a:r>
            <a:endParaRPr lang="en-US" sz="1700" dirty="0" smtClean="0"/>
          </a:p>
          <a:p>
            <a:pPr eaLnBrk="1" hangingPunct="1">
              <a:lnSpc>
                <a:spcPct val="80000"/>
              </a:lnSpc>
            </a:pPr>
            <a:r>
              <a:rPr lang="nl-BE" sz="1700" dirty="0" smtClean="0"/>
              <a:t>Harsiwi, Th.M.A. 17 Desember 2004. </a:t>
            </a:r>
            <a:r>
              <a:rPr lang="nl-BE" sz="1700" i="1" dirty="0" smtClean="0"/>
              <a:t>“Pemahaman Manajemen Perubahan dalam Perspektif Agen Perubahan Pendidikan Tinggi”. </a:t>
            </a:r>
            <a:r>
              <a:rPr lang="en-US" sz="1700" u="sng" dirty="0" err="1" smtClean="0">
                <a:hlinkClick r:id="rId3"/>
              </a:rPr>
              <a:t>http://artikel.us/amhrsiwi3html</a:t>
            </a:r>
            <a:r>
              <a:rPr lang="nl-BE" sz="1700" dirty="0" smtClean="0"/>
              <a:t>. Diakses tanggal 4 Oktober 2009.</a:t>
            </a:r>
          </a:p>
          <a:p>
            <a:pPr eaLnBrk="1" hangingPunct="1">
              <a:lnSpc>
                <a:spcPct val="80000"/>
              </a:lnSpc>
            </a:pPr>
            <a:r>
              <a:rPr lang="en-US" sz="1700" i="1" dirty="0" err="1" smtClean="0"/>
              <a:t>Undang-Undang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Republik</a:t>
            </a:r>
            <a:r>
              <a:rPr lang="en-US" sz="1700" i="1" dirty="0" smtClean="0"/>
              <a:t> Indonesia No 14 </a:t>
            </a:r>
            <a:r>
              <a:rPr lang="en-US" sz="1700" i="1" dirty="0" err="1" smtClean="0"/>
              <a:t>Tahun</a:t>
            </a:r>
            <a:r>
              <a:rPr lang="en-US" sz="1700" i="1" dirty="0" smtClean="0"/>
              <a:t> 2005 </a:t>
            </a:r>
            <a:r>
              <a:rPr lang="en-US" sz="1700" i="1" dirty="0" err="1" smtClean="0"/>
              <a:t>tentang</a:t>
            </a:r>
            <a:r>
              <a:rPr lang="en-US" sz="1700" i="1" dirty="0" smtClean="0"/>
              <a:t> Guru </a:t>
            </a:r>
            <a:r>
              <a:rPr lang="en-US" sz="1700" i="1" dirty="0" err="1" smtClean="0"/>
              <a:t>dan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Dosen</a:t>
            </a:r>
            <a:r>
              <a:rPr lang="en-US" sz="1700" i="1" dirty="0" smtClean="0"/>
              <a:t>. 2005.  </a:t>
            </a:r>
            <a:r>
              <a:rPr lang="en-US" sz="1700" dirty="0" smtClean="0"/>
              <a:t>Bandung: </a:t>
            </a:r>
            <a:r>
              <a:rPr lang="en-US" sz="1700" dirty="0" err="1" smtClean="0"/>
              <a:t>Penerbit</a:t>
            </a:r>
            <a:r>
              <a:rPr lang="en-US" sz="1700" dirty="0" smtClean="0"/>
              <a:t> Citra </a:t>
            </a:r>
            <a:r>
              <a:rPr lang="en-US" sz="1700" dirty="0" err="1" smtClean="0"/>
              <a:t>Umbara</a:t>
            </a:r>
            <a:r>
              <a:rPr lang="en-US" sz="1700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1700" i="1" dirty="0" err="1" smtClean="0"/>
              <a:t>Undang-Undang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Republik</a:t>
            </a:r>
            <a:r>
              <a:rPr lang="en-US" sz="1700" i="1" dirty="0" smtClean="0"/>
              <a:t> Indonesia No 20 </a:t>
            </a:r>
            <a:r>
              <a:rPr lang="en-US" sz="1700" i="1" dirty="0" err="1" smtClean="0"/>
              <a:t>Tahun</a:t>
            </a:r>
            <a:r>
              <a:rPr lang="en-US" sz="1700" i="1" dirty="0" smtClean="0"/>
              <a:t> 2003 </a:t>
            </a:r>
            <a:r>
              <a:rPr lang="en-US" sz="1700" i="1" dirty="0" err="1" smtClean="0"/>
              <a:t>tentang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Sistem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Pendidikan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Nasional</a:t>
            </a:r>
            <a:r>
              <a:rPr lang="en-US" sz="1700" i="1" dirty="0" smtClean="0"/>
              <a:t>. </a:t>
            </a:r>
            <a:r>
              <a:rPr lang="nl-BE" sz="1700" i="1" dirty="0" smtClean="0"/>
              <a:t>2003. </a:t>
            </a:r>
            <a:r>
              <a:rPr lang="nl-BE" sz="1700" dirty="0" smtClean="0"/>
              <a:t>Jakarta: PT Kloang Klede Putra Timur bekerjasama dengan Koperasi Primer Praja Mukti I Depdagri</a:t>
            </a:r>
          </a:p>
          <a:p>
            <a:pPr eaLnBrk="1" hangingPunct="1">
              <a:lnSpc>
                <a:spcPct val="80000"/>
              </a:lnSpc>
            </a:pPr>
            <a:r>
              <a:rPr lang="nl-BE" sz="1700" dirty="0" smtClean="0"/>
              <a:t>Uu nomer 9 tahun 2009 tentang BHP</a:t>
            </a:r>
          </a:p>
          <a:p>
            <a:pPr eaLnBrk="1" hangingPunct="1">
              <a:lnSpc>
                <a:spcPct val="80000"/>
              </a:lnSpc>
            </a:pPr>
            <a:r>
              <a:rPr lang="nl-BE" sz="1700" dirty="0" smtClean="0"/>
              <a:t>Uu nomer 16 tshun 2001 jo UU no. 28 tahun 2004 tentang yayasan </a:t>
            </a:r>
          </a:p>
          <a:p>
            <a:pPr eaLnBrk="1" hangingPunct="1">
              <a:lnSpc>
                <a:spcPct val="80000"/>
              </a:lnSpc>
            </a:pPr>
            <a:r>
              <a:rPr lang="en-US" sz="1700" dirty="0" err="1" smtClean="0"/>
              <a:t>Nuridin</a:t>
            </a:r>
            <a:r>
              <a:rPr lang="en-US" sz="1700" dirty="0" smtClean="0"/>
              <a:t>. 2007. </a:t>
            </a:r>
            <a:r>
              <a:rPr lang="en-US" sz="1700" i="1" dirty="0" err="1" smtClean="0"/>
              <a:t>Urgensi</a:t>
            </a:r>
            <a:r>
              <a:rPr lang="en-US" sz="1700" i="1" dirty="0" smtClean="0"/>
              <a:t> Agama </a:t>
            </a:r>
            <a:r>
              <a:rPr lang="en-US" sz="1700" i="1" dirty="0" err="1" smtClean="0"/>
              <a:t>Dalam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Pengelolaan</a:t>
            </a:r>
            <a:r>
              <a:rPr lang="en-US" sz="1700" i="1" dirty="0" smtClean="0"/>
              <a:t> </a:t>
            </a:r>
            <a:r>
              <a:rPr lang="en-US" sz="1700" i="1" dirty="0" err="1" smtClean="0"/>
              <a:t>Pendidikan</a:t>
            </a:r>
            <a:r>
              <a:rPr lang="en-US" sz="1700" dirty="0" smtClean="0"/>
              <a:t>. Semarang. </a:t>
            </a:r>
            <a:r>
              <a:rPr lang="en-US" sz="1700" dirty="0" err="1" smtClean="0"/>
              <a:t>Unissula</a:t>
            </a:r>
            <a:r>
              <a:rPr lang="en-US" sz="1700" dirty="0" smtClean="0"/>
              <a:t> press.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en-US" sz="1700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en-US" sz="1700" dirty="0" smtClean="0"/>
          </a:p>
          <a:p>
            <a:pPr eaLnBrk="1" hangingPunct="1">
              <a:lnSpc>
                <a:spcPct val="80000"/>
              </a:lnSpc>
            </a:pP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38" y="357188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PROSES PENDIRIAN YAYASAN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714500"/>
            <a:ext cx="7643813" cy="4643438"/>
          </a:xfrm>
        </p:spPr>
        <p:txBody>
          <a:bodyPr>
            <a:normAutofit/>
          </a:bodyPr>
          <a:lstStyle/>
          <a:p>
            <a:pPr marL="342900" indent="-34290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mtClean="0"/>
              <a:t>1. </a:t>
            </a:r>
            <a:r>
              <a:rPr lang="en-GB" sz="2400" smtClean="0">
                <a:solidFill>
                  <a:schemeClr val="tx1"/>
                </a:solidFill>
              </a:rPr>
              <a:t>Penyampaian Dokumen-dokumen yang diperlukan  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z="2400" smtClean="0">
                <a:solidFill>
                  <a:schemeClr val="tx1"/>
                </a:solidFill>
              </a:rPr>
              <a:t>2. Penandatanganan Akta Pendirian Yayasan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z="2400" smtClean="0">
                <a:solidFill>
                  <a:schemeClr val="tx1"/>
                </a:solidFill>
              </a:rPr>
              <a:t>3. Pengurusan Surat Keterangan Domisili Usaha 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z="2400" smtClean="0">
                <a:solidFill>
                  <a:schemeClr val="tx1"/>
                </a:solidFill>
              </a:rPr>
              <a:t>4. Pengurusan NPWP (Nomor Pokok Wajib Pajak).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z="2400" smtClean="0">
                <a:solidFill>
                  <a:schemeClr val="tx1"/>
                </a:solidFill>
              </a:rPr>
              <a:t>5. Pengesahan Yayasan menjadi Badan Hukum di Dep.Keh dan HAM 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GB" sz="2400" smtClean="0">
                <a:solidFill>
                  <a:schemeClr val="tx1"/>
                </a:solidFill>
              </a:rPr>
              <a:t>6. Pengumuman dalam BNRI.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KELENGKAPAN LEGALITAS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mtClean="0"/>
              <a:t>Untuk melengkapi legalitas suatu yayasan, maka diperlukan ijin-ijin standard yang meliputi: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1. Surat keterangan domisili Perusahaan (SKDP) dari Kelurahan/kecamatan setempat</a:t>
            </a:r>
            <a:br>
              <a:rPr lang="en-US" smtClean="0"/>
            </a:br>
            <a:r>
              <a:rPr lang="en-US" smtClean="0"/>
              <a:t>2. Nomor Pokok Wajib Pajak (NPWP) atas nama Yayasan</a:t>
            </a:r>
            <a:br>
              <a:rPr lang="en-US" smtClean="0"/>
            </a:br>
            <a:r>
              <a:rPr lang="en-US" smtClean="0"/>
              <a:t>3. Ijin dari Dinas sosial (merupakan pelengkap, jika diperlukan untuk melaksanakan kegiatan-kegiatan sosial) atau</a:t>
            </a:r>
            <a:br>
              <a:rPr lang="en-US" smtClean="0"/>
            </a:br>
            <a:r>
              <a:rPr lang="en-US" smtClean="0"/>
              <a:t>4. Ijin/terdaftar di Departemen Agama untuk Yayasan yang bersifat keagamaan (jika diperlukan). 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	pendirian yayasan pada saat ini harus di ikuti tujuan yang benar-benar bersifat sosial. Karena sejak berlakunya Undang-Undang No. 16/2001, maka yayasan tidak bisa digunakan sebagai sarana kegiatan yang bersifat komersial dan harus murni bersifat sosial.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04813"/>
            <a:ext cx="7772400" cy="936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Comic Sans MS" pitchFamily="66" charset="0"/>
              </a:rPr>
              <a:t>C. </a:t>
            </a:r>
            <a:r>
              <a:rPr lang="en-US" dirty="0" err="1" smtClean="0">
                <a:latin typeface="Comic Sans MS" pitchFamily="66" charset="0"/>
              </a:rPr>
              <a:t>Kepengurusan</a:t>
            </a:r>
            <a:endParaRPr lang="id-ID" dirty="0">
              <a:latin typeface="Comic Sans MS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557338"/>
            <a:ext cx="7416800" cy="4248150"/>
          </a:xfrm>
        </p:spPr>
        <p:txBody>
          <a:bodyPr/>
          <a:lstStyle/>
          <a:p>
            <a:pPr eaLnBrk="1" hangingPunct="1">
              <a:tabLst>
                <a:tab pos="360363" algn="l"/>
                <a:tab pos="720725" algn="l"/>
              </a:tabLst>
            </a:pPr>
            <a:r>
              <a:rPr lang="id-ID" sz="2800" smtClean="0">
                <a:latin typeface="Comic Sans MS" pitchFamily="66" charset="0"/>
              </a:rPr>
              <a:t>Sesuai dengan UU RI No.</a:t>
            </a:r>
            <a:r>
              <a:rPr lang="en-US" sz="2800" smtClean="0">
                <a:latin typeface="Comic Sans MS" pitchFamily="66" charset="0"/>
              </a:rPr>
              <a:t>28</a:t>
            </a:r>
            <a:r>
              <a:rPr lang="id-ID" sz="2800" smtClean="0">
                <a:latin typeface="Comic Sans MS" pitchFamily="66" charset="0"/>
              </a:rPr>
              <a:t> tahun 200</a:t>
            </a:r>
            <a:r>
              <a:rPr lang="en-US" sz="2800" smtClean="0">
                <a:latin typeface="Comic Sans MS" pitchFamily="66" charset="0"/>
              </a:rPr>
              <a:t>4 </a:t>
            </a:r>
          </a:p>
          <a:p>
            <a:pPr eaLnBrk="1" hangingPunct="1">
              <a:tabLst>
                <a:tab pos="360363" algn="l"/>
                <a:tab pos="720725" algn="l"/>
              </a:tabLst>
            </a:pPr>
            <a:r>
              <a:rPr lang="id-ID" sz="2800" smtClean="0">
                <a:latin typeface="Comic Sans MS" pitchFamily="66" charset="0"/>
              </a:rPr>
              <a:t>tentang yayasan, disebutkan bahwa organ yayasan terdiri dari :</a:t>
            </a:r>
          </a:p>
          <a:p>
            <a:pPr eaLnBrk="1" hangingPunct="1">
              <a:tabLst>
                <a:tab pos="360363" algn="l"/>
                <a:tab pos="720725" algn="l"/>
              </a:tabLst>
            </a:pPr>
            <a:endParaRPr lang="id-ID" sz="2800" smtClean="0">
              <a:latin typeface="Comic Sans MS" pitchFamily="66" charset="0"/>
            </a:endParaRPr>
          </a:p>
          <a:p>
            <a:pPr eaLnBrk="1" hangingPunct="1">
              <a:buFontTx/>
              <a:buChar char="•"/>
              <a:tabLst>
                <a:tab pos="360363" algn="l"/>
                <a:tab pos="720725" algn="l"/>
              </a:tabLst>
            </a:pPr>
            <a:r>
              <a:rPr lang="id-ID" sz="2800" smtClean="0">
                <a:latin typeface="Comic Sans MS" pitchFamily="66" charset="0"/>
              </a:rPr>
              <a:t> Pembina </a:t>
            </a:r>
          </a:p>
          <a:p>
            <a:pPr eaLnBrk="1" hangingPunct="1">
              <a:buFontTx/>
              <a:buChar char="•"/>
              <a:tabLst>
                <a:tab pos="360363" algn="l"/>
                <a:tab pos="720725" algn="l"/>
              </a:tabLst>
            </a:pPr>
            <a:r>
              <a:rPr lang="id-ID" sz="2800" smtClean="0">
                <a:latin typeface="Comic Sans MS" pitchFamily="66" charset="0"/>
              </a:rPr>
              <a:t> Pengurus 	</a:t>
            </a:r>
          </a:p>
          <a:p>
            <a:pPr eaLnBrk="1" hangingPunct="1">
              <a:buFontTx/>
              <a:buChar char="•"/>
              <a:tabLst>
                <a:tab pos="360363" algn="l"/>
                <a:tab pos="720725" algn="l"/>
              </a:tabLst>
            </a:pPr>
            <a:r>
              <a:rPr lang="id-ID" sz="2800" smtClean="0">
                <a:latin typeface="Comic Sans MS" pitchFamily="66" charset="0"/>
              </a:rPr>
              <a:t> Pengawas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68313" y="476250"/>
            <a:ext cx="8208962" cy="598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  <a:tabLst>
                <a:tab pos="263525" algn="l"/>
                <a:tab pos="623888" algn="l"/>
              </a:tabLst>
            </a:pPr>
            <a:r>
              <a:rPr lang="id-ID"/>
              <a:t> </a:t>
            </a:r>
            <a:r>
              <a:rPr lang="id-ID" sz="2000" b="1"/>
              <a:t>Pembina ( pasal 28-30 )</a:t>
            </a:r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=&gt; adalah organ yayasan yang mempunyai kewenangan yang diserahkan 		kepada pengurus atau pengawas oleh 	UU atau AD.</a:t>
            </a:r>
          </a:p>
          <a:p>
            <a:pPr>
              <a:tabLst>
                <a:tab pos="263525" algn="l"/>
                <a:tab pos="623888" algn="l"/>
              </a:tabLst>
            </a:pPr>
            <a:endParaRPr lang="id-ID"/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Anggota pembina adalah pendiri yayasan atau mereka yang 	berdasarkan rapat anggota pembina dinilai memiliki dedikasi tinggi untuk 	mencapai maksud dan tujuan yayasan</a:t>
            </a:r>
          </a:p>
          <a:p>
            <a:pPr>
              <a:tabLst>
                <a:tab pos="263525" algn="l"/>
                <a:tab pos="623888" algn="l"/>
              </a:tabLst>
            </a:pPr>
            <a:endParaRPr lang="id-ID"/>
          </a:p>
          <a:p>
            <a:pPr>
              <a:buFontTx/>
              <a:buBlip>
                <a:blip r:embed="rId3"/>
              </a:buBlip>
              <a:tabLst>
                <a:tab pos="263525" algn="l"/>
                <a:tab pos="623888" algn="l"/>
              </a:tabLst>
            </a:pPr>
            <a:r>
              <a:rPr lang="id-ID" sz="2000" b="1"/>
              <a:t> Pengurus</a:t>
            </a:r>
            <a:r>
              <a:rPr lang="id-ID"/>
              <a:t> </a:t>
            </a:r>
            <a:r>
              <a:rPr lang="id-ID" sz="2000" b="1"/>
              <a:t>( pasal 31-39 )</a:t>
            </a:r>
            <a:endParaRPr lang="id-ID" sz="2000"/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=&gt; adalah organ yayasan yang melaksanakan kepengurusan yayasan.</a:t>
            </a:r>
          </a:p>
          <a:p>
            <a:pPr>
              <a:tabLst>
                <a:tab pos="263525" algn="l"/>
                <a:tab pos="623888" algn="l"/>
              </a:tabLst>
            </a:pPr>
            <a:endParaRPr lang="id-ID"/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Susunan pengurus sekurang-kurangnya terdiri dari : ketua, sekretaris, dan 	bendahara.</a:t>
            </a:r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</a:t>
            </a:r>
          </a:p>
          <a:p>
            <a:pPr>
              <a:buFontTx/>
              <a:buBlip>
                <a:blip r:embed="rId3"/>
              </a:buBlip>
              <a:tabLst>
                <a:tab pos="263525" algn="l"/>
                <a:tab pos="623888" algn="l"/>
              </a:tabLst>
            </a:pPr>
            <a:r>
              <a:rPr lang="id-ID"/>
              <a:t> </a:t>
            </a:r>
            <a:r>
              <a:rPr lang="id-ID" sz="2000" b="1"/>
              <a:t>Pengawas ( pasal 40-47 )</a:t>
            </a:r>
          </a:p>
          <a:p>
            <a:pPr>
              <a:tabLst>
                <a:tab pos="263525" algn="l"/>
                <a:tab pos="623888" algn="l"/>
              </a:tabLst>
            </a:pPr>
            <a:r>
              <a:rPr lang="id-ID" sz="2000" b="1"/>
              <a:t>	</a:t>
            </a:r>
            <a:r>
              <a:rPr lang="id-ID"/>
              <a:t>=&gt; adalah organ yayasan yang bertugas melakukan pengawasan serta 	melakukan nasehat kepada pengurus dalam menjalankan kegiatan 	pengurus.</a:t>
            </a:r>
          </a:p>
          <a:p>
            <a:pPr>
              <a:tabLst>
                <a:tab pos="263525" algn="l"/>
                <a:tab pos="623888" algn="l"/>
              </a:tabLst>
            </a:pPr>
            <a:endParaRPr lang="id-ID"/>
          </a:p>
          <a:p>
            <a:pPr>
              <a:tabLst>
                <a:tab pos="263525" algn="l"/>
                <a:tab pos="623888" algn="l"/>
              </a:tabLst>
            </a:pPr>
            <a:r>
              <a:rPr lang="id-ID"/>
              <a:t>	Pengawas yayasan diangkat oleh pembina dan merupakan orang yang 	mampu melakukan tindakan hukum.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smtClean="0"/>
              <a:t>Hak Pengurus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10000"/>
          </a:bodyPr>
          <a:lstStyle/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3000" smtClean="0"/>
              <a:t>Menetapkan kebijaksanaan dalam memimpin dan mengurus organisasi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3000" smtClean="0"/>
              <a:t>Mengatur ketentuan-ketentuan tentang organisasi termasuk menetapkan iuran tetap dan iuran wajib anggota organisasi dengan memperhatikan ketentuan yang berlaku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3000" smtClean="0"/>
              <a:t>Menjalankan tindakan-tindakan lainnya baik mengenai pengurus maupun pemilikan sesuai dengan ketentuan-ketentuan yang diatur dalam Anggaran Dasar Rumah Tangga ini dan ditetapkan oleh rapat anggota berdasarkan peraturan perundang-undangan yang berlaku.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en-US" sz="300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smtClean="0"/>
              <a:t>Kewajiban Pengurus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92500"/>
          </a:bodyPr>
          <a:lstStyle/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Mengusahakan dan menjamin terlaksananya kegiatan organisasi sesuai dengan maksud dan tujuan serta kegiatan organisasi.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Menyiapkan pada waktunya rencana pengembangan organisasi, rencana kerja dan anggaran tahunan organisasi termasuk rencana-rencana lainnya yang berhubungan dengan pelaksanaan organisasi.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Mengadakan dan memelihara pembukuan dan administrasi organisasi sesuai dengan kelaziman yang berlaku bagi organisasi.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Memberi pertanggungjawaban dan segala kepentingan tentang keadaan dan jalannya organisasi berdasarkan laporan tahunan termasuk perhitungan kepada rapat anggota.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Menyiapkan susunan organisasi lengkap dengan perincian tugasnya.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en-US" sz="2200" smtClean="0"/>
              <a:t>Menjalankan kewajiban-kewajiban lainnya sesuai dengan ketentuan-ketentuan yang diatur dalam Anggaran Dasar Rumah Tangga dan ditetapkan oleh rapat anggota berdasarkan peraturan perundang-undangan yang berlaku.</a:t>
            </a:r>
          </a:p>
          <a:p>
            <a:pPr marL="514350" indent="-51435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en-US" sz="22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D. </a:t>
            </a:r>
            <a:r>
              <a:rPr lang="en-US" dirty="0" err="1" smtClean="0"/>
              <a:t>Berakhirnya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mtClean="0"/>
              <a:t>PASAL  62</a:t>
            </a:r>
          </a:p>
          <a:p>
            <a:pPr eaLnBrk="1" hangingPunct="1"/>
            <a:r>
              <a:rPr lang="en-US" smtClean="0"/>
              <a:t>Alasan pembubaran:</a:t>
            </a:r>
          </a:p>
          <a:p>
            <a:pPr marL="971550" lvl="1" indent="-514350" eaLnBrk="1" hangingPunct="1">
              <a:buFont typeface="Calibri" pitchFamily="34" charset="0"/>
              <a:buAutoNum type="alphaLcParenR"/>
            </a:pPr>
            <a:r>
              <a:rPr lang="en-US" smtClean="0"/>
              <a:t>Jangka waktu berakhir</a:t>
            </a:r>
          </a:p>
          <a:p>
            <a:pPr marL="971550" lvl="1" indent="-514350" eaLnBrk="1" hangingPunct="1">
              <a:buFont typeface="Calibri" pitchFamily="34" charset="0"/>
              <a:buAutoNum type="alphaLcParenR"/>
            </a:pPr>
            <a:r>
              <a:rPr lang="en-US" smtClean="0"/>
              <a:t>Tujuan Yayasan telah tercapai / tidak tercapai</a:t>
            </a:r>
          </a:p>
          <a:p>
            <a:pPr marL="971550" lvl="1" indent="-514350" eaLnBrk="1" hangingPunct="1">
              <a:buFont typeface="Calibri" pitchFamily="34" charset="0"/>
              <a:buAutoNum type="alphaLcParenR"/>
            </a:pPr>
            <a:r>
              <a:rPr lang="en-US" smtClean="0"/>
              <a:t>Putusan pengadilan:</a:t>
            </a:r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en-US" sz="1800" smtClean="0"/>
              <a:t>Melanggar ketertiban umum</a:t>
            </a:r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en-US" sz="1800" smtClean="0"/>
              <a:t>Tidak mampu membayar utang</a:t>
            </a:r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en-US" sz="1800" smtClean="0"/>
              <a:t>Harta kekayaan tidak cukup untuk melunasi utang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D. </a:t>
            </a:r>
            <a:r>
              <a:rPr lang="en-US" dirty="0" err="1" smtClean="0"/>
              <a:t>Berakhirnya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en-US" smtClean="0"/>
              <a:t>PASAL  63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en-US" smtClean="0"/>
              <a:t>	Likuidator: pihak untuk membereskan kekayaan Yayasan</a:t>
            </a:r>
          </a:p>
          <a:p>
            <a:pPr algn="just" eaLnBrk="1" hangingPunct="1"/>
            <a:r>
              <a:rPr lang="en-US" smtClean="0"/>
              <a:t>Pembina menunjuk Likuidator (Ps. 62, a&amp;b)</a:t>
            </a:r>
          </a:p>
          <a:p>
            <a:pPr algn="just" eaLnBrk="1" hangingPunct="1"/>
            <a:r>
              <a:rPr lang="en-US" smtClean="0"/>
              <a:t>Pengurus selaku Likuidator</a:t>
            </a:r>
          </a:p>
          <a:p>
            <a:pPr algn="just" eaLnBrk="1" hangingPunct="1"/>
            <a:r>
              <a:rPr lang="en-US" smtClean="0"/>
              <a:t>Selama proses likuidasi, untuk semua surat keluar, dicantumkan frase “dalam likuidasi” di belakang nama Yayasan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D. </a:t>
            </a:r>
            <a:r>
              <a:rPr lang="en-US" dirty="0" err="1" smtClean="0"/>
              <a:t>Berakhirnya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en-US" smtClean="0"/>
              <a:t>PASAL  68</a:t>
            </a:r>
          </a:p>
          <a:p>
            <a:pPr algn="just" eaLnBrk="1" hangingPunct="1"/>
            <a:r>
              <a:rPr lang="en-US" smtClean="0"/>
              <a:t>Kekayaan sisa hasil likuidasi diserahkan pada Yayasan lain yang mempunyai kesamaan kegiatan</a:t>
            </a:r>
          </a:p>
          <a:p>
            <a:pPr algn="just" eaLnBrk="1" hangingPunct="1"/>
            <a:r>
              <a:rPr lang="en-US" smtClean="0"/>
              <a:t>Jika tidak, maka kekayaan sisa hasil likuidasi tersebut diserahkan kepada Negara dan penggunaannya dilakukan sesuai dengan kegiatan Yayasan yang bubar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600">
                <a:latin typeface="Times New Roman" pitchFamily="18" charset="0"/>
              </a:rPr>
              <a:t>a. Pengertian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 </a:t>
            </a:r>
            <a:r>
              <a:rPr lang="en-US" b="1" smtClean="0">
                <a:latin typeface="Times New Roman" pitchFamily="18" charset="0"/>
              </a:rPr>
              <a:t>Pengertian Yayasan :</a:t>
            </a:r>
            <a:endParaRPr lang="en-US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Yayasan adalah badan hukum yang terdiri atas kekayaan yang dipisahkan dan diperuntukkan dalam mencapai tujuan tertentu dibidang social, keagamaan, dan kemanusiaan, yang tidak mempunyai anggota.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Yayasan dapat mendirikan badan usaha yang kegiatannya sesuai dengan maksud dan tujuan yayasan.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Tambahan:</a:t>
            </a:r>
            <a:br>
              <a:rPr lang="en-US" smtClean="0"/>
            </a:br>
            <a:r>
              <a:rPr lang="en-US" smtClean="0"/>
              <a:t>apakah ketua yayasan menerima gaji?</a:t>
            </a:r>
            <a:endParaRPr lang="en-US"/>
          </a:p>
        </p:txBody>
      </p:sp>
      <p:sp>
        <p:nvSpPr>
          <p:cNvPr id="5120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z="2000" smtClean="0"/>
              <a:t>Berdasarkan contoh Anggaran Dasar yang kami dapat melalui </a:t>
            </a:r>
            <a:r>
              <a:rPr lang="en-US" sz="2000" smtClean="0">
                <a:hlinkClick r:id="rId3"/>
              </a:rPr>
              <a:t>http://massofa.wordpress.com/2008/03/02/contoh-anggaran-dasar-yayasan/</a:t>
            </a:r>
            <a:r>
              <a:rPr lang="en-US" sz="2000" smtClean="0"/>
              <a:t>, pada Pasal 12 tentang Kewajiban dan Kekuasaan Badan Pengurus, di ayat 4 disebutkan bahwa Badan Pengurus tidak mendapat gaji, akan tetapi segala biaya yang dikeluarkan oleh Badan Pengurus untuk keperluan/ kepentingan Yayasan ditanggung dan dibayar oleh Yayasan.</a:t>
            </a:r>
          </a:p>
          <a:p>
            <a:pPr>
              <a:buFont typeface="Wingdings" pitchFamily="2" charset="2"/>
              <a:buNone/>
            </a:pPr>
            <a:endParaRPr lang="en-US" sz="2000" smtClean="0"/>
          </a:p>
          <a:p>
            <a:r>
              <a:rPr lang="en-US" sz="2000" smtClean="0"/>
              <a:t>Jadi, dapat disimpulkan bahwa Ketua Yayasan tidak mendapatkan gaji.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600">
                <a:latin typeface="Times New Roman" pitchFamily="18" charset="0"/>
              </a:rPr>
              <a:t>a. Pengertian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 </a:t>
            </a:r>
            <a:r>
              <a:rPr lang="en-US" b="1" smtClean="0"/>
              <a:t>Pihak-pihak yang terkait dengan yayasan</a:t>
            </a:r>
            <a:r>
              <a:rPr lang="en-US" smtClean="0"/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400" smtClean="0"/>
              <a:t>	</a:t>
            </a:r>
            <a:r>
              <a:rPr lang="en-US" smtClean="0">
                <a:latin typeface="Times New Roman" pitchFamily="18" charset="0"/>
              </a:rPr>
              <a:t>1. Pengadilan Negeri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	Pendirian yayasan didaftarkan ke pengadilan negri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2. Kejaksaan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	Kejaksaan Negri dapat mengajukan permohonan 	pembubaran yayasan kepada pengadilan jika 	yayasan  tidak menyesuaikan anggaran dasar dalam 	jangka waktu yang ditentukan.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3. Akuntan Publik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	Laporan keuangan yayasan diaudit oleh akuntan 	publik yang memiliki izin menjalankan pekarjaan 	sebagai akuntan publik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600">
                <a:latin typeface="Times New Roman" pitchFamily="18" charset="0"/>
              </a:rPr>
              <a:t>a. Pengertian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mtClean="0"/>
              <a:t> </a:t>
            </a:r>
            <a:r>
              <a:rPr lang="en-US" b="1" smtClean="0">
                <a:latin typeface="Times New Roman" pitchFamily="18" charset="0"/>
              </a:rPr>
              <a:t>Kedudukan Yayasan :</a:t>
            </a:r>
            <a:endParaRPr lang="en-US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</a:t>
            </a:r>
            <a:r>
              <a:rPr lang="en-US" sz="2800" smtClean="0">
                <a:latin typeface="Times New Roman" pitchFamily="18" charset="0"/>
              </a:rPr>
              <a:t>Yayasan mempunyai tempat kedudukan dalam wilayah Negara Republik Indonesia</a:t>
            </a:r>
            <a:r>
              <a:rPr lang="en-US" sz="2800" smtClean="0"/>
              <a:t>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mtClean="0"/>
              <a:t> </a:t>
            </a:r>
            <a:r>
              <a:rPr lang="en-US" sz="2800" b="1" smtClean="0">
                <a:latin typeface="Times New Roman" pitchFamily="18" charset="0"/>
              </a:rPr>
              <a:t>Kekayaan yayasan dapat diperoleh dari :</a:t>
            </a:r>
            <a:endParaRPr lang="en-US" sz="280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♣ </a:t>
            </a:r>
            <a:r>
              <a:rPr lang="en-US" smtClean="0">
                <a:latin typeface="Times New Roman" pitchFamily="18" charset="0"/>
              </a:rPr>
              <a:t>Sumbangan / bantuan yang tidak mengikat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 Wakaf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 Hibah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 Hibah wasiat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imes New Roman" pitchFamily="18" charset="0"/>
              </a:rPr>
              <a:t>	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♣</a:t>
            </a:r>
            <a:r>
              <a:rPr lang="en-US" smtClean="0">
                <a:latin typeface="Times New Roman" pitchFamily="18" charset="0"/>
              </a:rPr>
              <a:t> Perolehan lain yang tidak bertentangan dengan Anggaran  Dasar dan atau peraturan perundangan yang berlaku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600">
                <a:latin typeface="Times New Roman" pitchFamily="18" charset="0"/>
              </a:rPr>
              <a:t>a. Pengertian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95463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 </a:t>
            </a:r>
            <a:r>
              <a:rPr lang="en-US" sz="2800" b="1" smtClean="0"/>
              <a:t>Yayasan Asing</a:t>
            </a:r>
            <a:endParaRPr lang="en-US" sz="2800" smtClean="0"/>
          </a:p>
          <a:p>
            <a:pPr eaLnBrk="1" hangingPunct="1">
              <a:buFontTx/>
              <a:buNone/>
            </a:pPr>
            <a:r>
              <a:rPr lang="en-US" smtClean="0"/>
              <a:t>		Yayasan asing yang tidak berbadan hukum Indonesia dapat melakukan kegiatannya di wilayah Negara Republik Indonesia, jika kegiatan yayasan tersebut tidak merugikan masyarakat, bangsa, dan Negara Indonesia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/>
              <a:t>Syarat</a:t>
            </a:r>
            <a:r>
              <a:rPr lang="en-US" sz="4000" dirty="0" smtClean="0"/>
              <a:t> </a:t>
            </a:r>
            <a:r>
              <a:rPr lang="en-US" sz="4000" dirty="0" err="1" smtClean="0"/>
              <a:t>pendirian</a:t>
            </a:r>
            <a:r>
              <a:rPr lang="en-US" sz="4000" dirty="0" smtClean="0"/>
              <a:t> </a:t>
            </a:r>
            <a:r>
              <a:rPr lang="en-US" sz="4000" dirty="0" err="1" smtClean="0"/>
              <a:t>yayasan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00613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z="1800" dirty="0" err="1" smtClean="0"/>
              <a:t>Pendirian</a:t>
            </a:r>
            <a:r>
              <a:rPr lang="en-US" sz="1800" dirty="0" smtClean="0"/>
              <a:t> </a:t>
            </a:r>
            <a:r>
              <a:rPr lang="en-US" sz="1800" dirty="0" err="1" smtClean="0"/>
              <a:t>suatu</a:t>
            </a:r>
            <a:r>
              <a:rPr lang="en-US" sz="1800" dirty="0" smtClean="0"/>
              <a:t> </a:t>
            </a:r>
            <a:r>
              <a:rPr lang="en-US" sz="1800" dirty="0" err="1" smtClean="0"/>
              <a:t>Yayasan</a:t>
            </a:r>
            <a:r>
              <a:rPr lang="en-US" sz="1800" dirty="0" smtClean="0"/>
              <a:t> </a:t>
            </a:r>
            <a:r>
              <a:rPr lang="en-US" sz="1800" dirty="0" err="1" smtClean="0"/>
              <a:t>berdasarkan</a:t>
            </a:r>
            <a:r>
              <a:rPr lang="en-US" sz="1800" dirty="0" smtClean="0"/>
              <a:t> </a:t>
            </a:r>
            <a:r>
              <a:rPr lang="en-US" sz="1800" dirty="0" err="1" smtClean="0">
                <a:hlinkClick r:id="rId3"/>
              </a:rPr>
              <a:t>Undang-Undang</a:t>
            </a:r>
            <a:r>
              <a:rPr lang="en-US" sz="1800" dirty="0" smtClean="0">
                <a:hlinkClick r:id="rId3"/>
              </a:rPr>
              <a:t> No. 16 </a:t>
            </a:r>
            <a:r>
              <a:rPr lang="en-US" sz="1800" dirty="0" err="1" smtClean="0">
                <a:hlinkClick r:id="rId3"/>
              </a:rPr>
              <a:t>Tahun</a:t>
            </a:r>
            <a:r>
              <a:rPr lang="en-US" sz="1800" dirty="0" smtClean="0">
                <a:hlinkClick r:id="rId3"/>
              </a:rPr>
              <a:t> 2001</a:t>
            </a:r>
            <a:r>
              <a:rPr lang="en-US" sz="1800" dirty="0" smtClean="0"/>
              <a:t> </a:t>
            </a:r>
            <a:r>
              <a:rPr lang="en-US" sz="1800" dirty="0" err="1" smtClean="0"/>
              <a:t>mengenai</a:t>
            </a:r>
            <a:r>
              <a:rPr lang="en-US" sz="1800" dirty="0" smtClean="0"/>
              <a:t> </a:t>
            </a:r>
            <a:r>
              <a:rPr lang="en-US" sz="1800" dirty="0" err="1" smtClean="0"/>
              <a:t>Yayasan</a:t>
            </a:r>
            <a:r>
              <a:rPr lang="en-US" sz="1800" dirty="0" smtClean="0"/>
              <a:t>, yang </a:t>
            </a:r>
            <a:r>
              <a:rPr lang="en-US" sz="1800" dirty="0" err="1" smtClean="0"/>
              <a:t>diubah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Undang-Undang</a:t>
            </a:r>
            <a:r>
              <a:rPr lang="en-US" sz="1800" dirty="0" smtClean="0"/>
              <a:t> No. 28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2004, </a:t>
            </a:r>
            <a:r>
              <a:rPr lang="en-US" sz="1800" dirty="0" err="1" smtClean="0"/>
              <a:t>diatur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pasal</a:t>
            </a:r>
            <a:r>
              <a:rPr lang="en-US" sz="1800" dirty="0" smtClean="0"/>
              <a:t> 9 UU No. 16/2001, </a:t>
            </a:r>
            <a:r>
              <a:rPr lang="en-US" sz="1800" dirty="0" err="1" smtClean="0"/>
              <a:t>yaitu</a:t>
            </a:r>
            <a:r>
              <a:rPr lang="en-US" sz="1800" dirty="0" smtClean="0"/>
              <a:t>:</a:t>
            </a:r>
            <a:br>
              <a:rPr lang="en-US" sz="1800" dirty="0" smtClean="0"/>
            </a:br>
            <a:r>
              <a:rPr lang="en-US" sz="1800" dirty="0" smtClean="0"/>
              <a:t>1. </a:t>
            </a:r>
            <a:r>
              <a:rPr lang="en-US" sz="1800" b="1" dirty="0" smtClean="0"/>
              <a:t>Minimal </a:t>
            </a:r>
            <a:r>
              <a:rPr lang="en-US" sz="1800" b="1" dirty="0" err="1" smtClean="0"/>
              <a:t>didirikan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oleh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satu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orang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atau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lebih</a:t>
            </a:r>
            <a:r>
              <a:rPr lang="en-US" sz="1800" b="1" dirty="0" smtClean="0"/>
              <a:t>.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Yang </a:t>
            </a:r>
            <a:r>
              <a:rPr lang="en-US" sz="1800" dirty="0" err="1" smtClean="0"/>
              <a:t>dimaksud</a:t>
            </a:r>
            <a:r>
              <a:rPr lang="en-US" sz="1800" dirty="0" smtClean="0"/>
              <a:t> “</a:t>
            </a:r>
            <a:r>
              <a:rPr lang="en-US" sz="1800" dirty="0" err="1" smtClean="0"/>
              <a:t>Satu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”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sini</a:t>
            </a:r>
            <a:r>
              <a:rPr lang="en-US" sz="1800" dirty="0" smtClean="0"/>
              <a:t>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berupa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 </a:t>
            </a:r>
            <a:r>
              <a:rPr lang="en-US" sz="1800" dirty="0" err="1" smtClean="0"/>
              <a:t>perorangan</a:t>
            </a:r>
            <a:r>
              <a:rPr lang="en-US" sz="1800" dirty="0" smtClean="0"/>
              <a:t>,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juga</a:t>
            </a:r>
            <a:r>
              <a:rPr lang="en-US" sz="1800" dirty="0" smtClean="0"/>
              <a:t> </a:t>
            </a:r>
            <a:r>
              <a:rPr lang="en-US" sz="1800" dirty="0" err="1" smtClean="0"/>
              <a:t>berupa</a:t>
            </a:r>
            <a:r>
              <a:rPr lang="en-US" sz="1800" dirty="0" smtClean="0"/>
              <a:t> </a:t>
            </a:r>
            <a:r>
              <a:rPr lang="en-US" sz="1800" dirty="0" err="1" smtClean="0"/>
              <a:t>badan</a:t>
            </a:r>
            <a:r>
              <a:rPr lang="en-US" sz="1800" dirty="0" smtClean="0"/>
              <a:t> </a:t>
            </a:r>
            <a:r>
              <a:rPr lang="en-US" sz="1800" dirty="0" err="1" smtClean="0"/>
              <a:t>hukum</a:t>
            </a:r>
            <a:r>
              <a:rPr lang="en-US" sz="1800" dirty="0" smtClean="0"/>
              <a:t>. </a:t>
            </a:r>
            <a:r>
              <a:rPr lang="en-US" sz="1800" dirty="0" err="1" smtClean="0">
                <a:hlinkClick r:id="rId4"/>
              </a:rPr>
              <a:t>Pendiri</a:t>
            </a:r>
            <a:r>
              <a:rPr lang="en-US" sz="1800" dirty="0" smtClean="0">
                <a:hlinkClick r:id="rId4"/>
              </a:rPr>
              <a:t> </a:t>
            </a:r>
            <a:r>
              <a:rPr lang="en-US" sz="1800" dirty="0" err="1" smtClean="0">
                <a:hlinkClick r:id="rId4"/>
              </a:rPr>
              <a:t>yayasan</a:t>
            </a:r>
            <a:r>
              <a:rPr lang="en-US" sz="1800" dirty="0" smtClean="0"/>
              <a:t> </a:t>
            </a:r>
            <a:r>
              <a:rPr lang="en-US" sz="1800" dirty="0" err="1" smtClean="0"/>
              <a:t>boleh</a:t>
            </a:r>
            <a:r>
              <a:rPr lang="en-US" sz="1800" dirty="0" smtClean="0"/>
              <a:t> WNI, </a:t>
            </a:r>
            <a:r>
              <a:rPr lang="en-US" sz="1800" dirty="0" err="1" smtClean="0"/>
              <a:t>tapi</a:t>
            </a:r>
            <a:r>
              <a:rPr lang="en-US" sz="1800" dirty="0" smtClean="0"/>
              <a:t> </a:t>
            </a:r>
            <a:r>
              <a:rPr lang="en-US" sz="1800" dirty="0" err="1" smtClean="0"/>
              <a:t>juga</a:t>
            </a:r>
            <a:r>
              <a:rPr lang="en-US" sz="1800" dirty="0" smtClean="0"/>
              <a:t> </a:t>
            </a:r>
            <a:r>
              <a:rPr lang="en-US" sz="1800" dirty="0" err="1" smtClean="0"/>
              <a:t>boleh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 </a:t>
            </a:r>
            <a:r>
              <a:rPr lang="en-US" sz="1800" dirty="0" err="1" smtClean="0"/>
              <a:t>asing</a:t>
            </a:r>
            <a:r>
              <a:rPr lang="en-US" sz="1800" dirty="0" smtClean="0"/>
              <a:t> (WNA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Badan</a:t>
            </a:r>
            <a:r>
              <a:rPr lang="en-US" sz="1800" dirty="0" smtClean="0"/>
              <a:t> </a:t>
            </a:r>
            <a:r>
              <a:rPr lang="en-US" sz="1800" dirty="0" err="1" smtClean="0"/>
              <a:t>hukum</a:t>
            </a:r>
            <a:r>
              <a:rPr lang="en-US" sz="1800" dirty="0" smtClean="0"/>
              <a:t> </a:t>
            </a:r>
            <a:r>
              <a:rPr lang="en-US" sz="1800" dirty="0" err="1" smtClean="0"/>
              <a:t>asing</a:t>
            </a:r>
            <a:r>
              <a:rPr lang="en-US" sz="1800" dirty="0" smtClean="0"/>
              <a:t>). </a:t>
            </a:r>
            <a:r>
              <a:rPr lang="en-US" sz="1800" dirty="0" err="1" smtClean="0"/>
              <a:t>Namun</a:t>
            </a:r>
            <a:r>
              <a:rPr lang="en-US" sz="1800" dirty="0" smtClean="0"/>
              <a:t> </a:t>
            </a:r>
            <a:r>
              <a:rPr lang="en-US" sz="1800" dirty="0" err="1" smtClean="0"/>
              <a:t>demikian</a:t>
            </a:r>
            <a:r>
              <a:rPr lang="en-US" sz="1800" dirty="0" smtClean="0"/>
              <a:t>,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pendirian</a:t>
            </a:r>
            <a:r>
              <a:rPr lang="en-US" sz="1800" dirty="0" smtClean="0"/>
              <a:t> </a:t>
            </a:r>
            <a:r>
              <a:rPr lang="en-US" sz="1800" dirty="0" err="1" smtClean="0"/>
              <a:t>yayasan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 </a:t>
            </a:r>
            <a:r>
              <a:rPr lang="en-US" sz="1800" dirty="0" err="1" smtClean="0"/>
              <a:t>asing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bersama-sama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 </a:t>
            </a:r>
            <a:r>
              <a:rPr lang="en-US" sz="1800" dirty="0" err="1" smtClean="0"/>
              <a:t>asing</a:t>
            </a:r>
            <a:r>
              <a:rPr lang="en-US" sz="1800" dirty="0" smtClean="0"/>
              <a:t>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ditetapkan</a:t>
            </a:r>
            <a:r>
              <a:rPr lang="en-US" sz="1800" dirty="0" smtClean="0"/>
              <a:t> </a:t>
            </a:r>
            <a:r>
              <a:rPr lang="en-US" sz="1800" dirty="0" err="1" smtClean="0"/>
              <a:t>lebih</a:t>
            </a:r>
            <a:r>
              <a:rPr lang="en-US" sz="1800" dirty="0" smtClean="0"/>
              <a:t> </a:t>
            </a:r>
            <a:r>
              <a:rPr lang="en-US" sz="1800" dirty="0" err="1" smtClean="0"/>
              <a:t>lanjut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Peraturan</a:t>
            </a:r>
            <a:r>
              <a:rPr lang="en-US" sz="1800" dirty="0" smtClean="0"/>
              <a:t> </a:t>
            </a:r>
            <a:r>
              <a:rPr lang="en-US" sz="1800" dirty="0" err="1" smtClean="0"/>
              <a:t>Pemerintah</a:t>
            </a:r>
            <a:r>
              <a:rPr lang="en-US" sz="1800" dirty="0" smtClean="0"/>
              <a:t> (</a:t>
            </a:r>
            <a:r>
              <a:rPr lang="en-US" sz="1800" dirty="0" err="1" smtClean="0"/>
              <a:t>pasal</a:t>
            </a:r>
            <a:r>
              <a:rPr lang="en-US" sz="1800" dirty="0" smtClean="0"/>
              <a:t> 9 </a:t>
            </a:r>
            <a:r>
              <a:rPr lang="en-US" sz="1800" dirty="0" err="1" smtClean="0"/>
              <a:t>ayat</a:t>
            </a:r>
            <a:r>
              <a:rPr lang="en-US" sz="1800" dirty="0" smtClean="0"/>
              <a:t> 5).</a:t>
            </a:r>
            <a:br>
              <a:rPr lang="en-US" sz="1800" dirty="0" smtClean="0"/>
            </a:br>
            <a:r>
              <a:rPr lang="en-US" sz="1800" dirty="0" smtClean="0"/>
              <a:t>2. </a:t>
            </a:r>
            <a:r>
              <a:rPr lang="en-US" sz="1800" b="1" dirty="0" err="1" smtClean="0"/>
              <a:t>Pendiri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tersebut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harus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memisahkan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kekayaan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pribadinya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dengan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kekayaan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Yayasan</a:t>
            </a:r>
            <a:r>
              <a:rPr lang="en-US" sz="1800" b="1" dirty="0" smtClean="0"/>
              <a:t>.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Hal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sama</a:t>
            </a:r>
            <a:r>
              <a:rPr lang="en-US" sz="1800" dirty="0" smtClean="0"/>
              <a:t> </a:t>
            </a:r>
            <a:r>
              <a:rPr lang="en-US" sz="1800" dirty="0" err="1" smtClean="0"/>
              <a:t>seperti</a:t>
            </a:r>
            <a:r>
              <a:rPr lang="en-US" sz="1800" dirty="0" smtClean="0"/>
              <a:t> PT, </a:t>
            </a:r>
            <a:r>
              <a:rPr lang="en-US" sz="1800" dirty="0" err="1" smtClean="0"/>
              <a:t>dimana</a:t>
            </a:r>
            <a:r>
              <a:rPr lang="en-US" sz="1800" dirty="0" smtClean="0"/>
              <a:t> </a:t>
            </a:r>
            <a:r>
              <a:rPr lang="en-US" sz="1800" dirty="0" err="1" smtClean="0"/>
              <a:t>pendiri</a:t>
            </a:r>
            <a:r>
              <a:rPr lang="en-US" sz="1800" dirty="0" smtClean="0"/>
              <a:t> “</a:t>
            </a:r>
            <a:r>
              <a:rPr lang="en-US" sz="1800" dirty="0" err="1" smtClean="0"/>
              <a:t>menyetorkan</a:t>
            </a:r>
            <a:r>
              <a:rPr lang="en-US" sz="1800" dirty="0" smtClean="0"/>
              <a:t>” </a:t>
            </a:r>
            <a:r>
              <a:rPr lang="en-US" sz="1800" dirty="0" err="1" smtClean="0"/>
              <a:t>sejumlah</a:t>
            </a:r>
            <a:r>
              <a:rPr lang="en-US" sz="1800" dirty="0" smtClean="0"/>
              <a:t> </a:t>
            </a:r>
            <a:r>
              <a:rPr lang="en-US" sz="1800" dirty="0" err="1" smtClean="0"/>
              <a:t>uang</a:t>
            </a:r>
            <a:r>
              <a:rPr lang="en-US" sz="1800" dirty="0" smtClean="0"/>
              <a:t> </a:t>
            </a:r>
            <a:r>
              <a:rPr lang="en-US" sz="1800" dirty="0" err="1" smtClean="0"/>
              <a:t>kepada</a:t>
            </a:r>
            <a:r>
              <a:rPr lang="en-US" sz="1800" dirty="0" smtClean="0"/>
              <a:t> </a:t>
            </a:r>
            <a:r>
              <a:rPr lang="en-US" sz="1800" dirty="0" err="1" smtClean="0"/>
              <a:t>Yayasan</a:t>
            </a:r>
            <a:r>
              <a:rPr lang="en-US" sz="1800" dirty="0" smtClean="0"/>
              <a:t>,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kemdian</a:t>
            </a:r>
            <a:r>
              <a:rPr lang="en-US" sz="1800" dirty="0" smtClean="0"/>
              <a:t> </a:t>
            </a:r>
            <a:r>
              <a:rPr lang="en-US" sz="1800" dirty="0" err="1" smtClean="0"/>
              <a:t>uang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selanjutnya</a:t>
            </a:r>
            <a:r>
              <a:rPr lang="en-US" sz="1800" dirty="0" smtClean="0"/>
              <a:t>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Modal </a:t>
            </a:r>
            <a:r>
              <a:rPr lang="en-US" sz="1800" dirty="0" err="1" smtClean="0"/>
              <a:t>awal</a:t>
            </a:r>
            <a:r>
              <a:rPr lang="en-US" sz="1800" dirty="0" smtClean="0"/>
              <a:t>/</a:t>
            </a:r>
            <a:r>
              <a:rPr lang="en-US" sz="1800" dirty="0" err="1" smtClean="0"/>
              <a:t>kekayaan</a:t>
            </a:r>
            <a:r>
              <a:rPr lang="en-US" sz="1800" dirty="0" smtClean="0"/>
              <a:t> </a:t>
            </a:r>
            <a:r>
              <a:rPr lang="en-US" sz="1800" dirty="0" err="1" smtClean="0"/>
              <a:t>Yayasan</a:t>
            </a:r>
            <a:r>
              <a:rPr lang="en-US" sz="1800" dirty="0" smtClean="0"/>
              <a:t>.</a:t>
            </a:r>
            <a:br>
              <a:rPr lang="en-US" sz="1800" dirty="0" smtClean="0"/>
            </a:br>
            <a:r>
              <a:rPr lang="en-US" sz="1800" dirty="0" smtClean="0"/>
              <a:t>3. </a:t>
            </a:r>
            <a:r>
              <a:rPr lang="en-US" sz="1800" b="1" dirty="0" err="1" smtClean="0"/>
              <a:t>Dibuat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dalam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bentuk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akta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Notaris</a:t>
            </a:r>
            <a:r>
              <a:rPr lang="en-US" sz="1800" b="1" dirty="0" smtClean="0"/>
              <a:t> </a:t>
            </a:r>
            <a:r>
              <a:rPr lang="en-US" sz="1800" dirty="0" smtClean="0"/>
              <a:t>yang </a:t>
            </a:r>
            <a:r>
              <a:rPr lang="en-US" sz="1800" dirty="0" err="1" smtClean="0"/>
              <a:t>kemudian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ajukan</a:t>
            </a:r>
            <a:r>
              <a:rPr lang="en-US" sz="1800" dirty="0" smtClean="0"/>
              <a:t> </a:t>
            </a:r>
            <a:r>
              <a:rPr lang="en-US" sz="1800" dirty="0" err="1" smtClean="0"/>
              <a:t>pengesahannya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Menteri</a:t>
            </a:r>
            <a:r>
              <a:rPr lang="en-US" sz="1800" dirty="0" smtClean="0"/>
              <a:t> </a:t>
            </a:r>
            <a:r>
              <a:rPr lang="en-US" sz="1800" dirty="0" err="1" smtClean="0"/>
              <a:t>Kehakiman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Hak</a:t>
            </a:r>
            <a:r>
              <a:rPr lang="en-US" sz="1800" dirty="0" smtClean="0"/>
              <a:t> </a:t>
            </a:r>
            <a:r>
              <a:rPr lang="en-US" sz="1800" dirty="0" err="1" smtClean="0"/>
              <a:t>Azasi</a:t>
            </a:r>
            <a:r>
              <a:rPr lang="en-US" sz="1800" dirty="0" smtClean="0"/>
              <a:t> </a:t>
            </a:r>
            <a:r>
              <a:rPr lang="en-US" sz="1800" dirty="0" err="1" smtClean="0"/>
              <a:t>Manusia</a:t>
            </a:r>
            <a:r>
              <a:rPr lang="en-US" sz="1800" dirty="0" smtClean="0"/>
              <a:t>, </a:t>
            </a:r>
            <a:r>
              <a:rPr lang="en-US" sz="1800" dirty="0" err="1" smtClean="0"/>
              <a:t>serta</a:t>
            </a:r>
            <a:r>
              <a:rPr lang="en-US" sz="1800" dirty="0" smtClean="0"/>
              <a:t> </a:t>
            </a:r>
            <a:r>
              <a:rPr lang="en-US" sz="1800" dirty="0" err="1" smtClean="0"/>
              <a:t>diumumkan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berita</a:t>
            </a:r>
            <a:r>
              <a:rPr lang="en-US" sz="1800" dirty="0" smtClean="0"/>
              <a:t> </a:t>
            </a:r>
            <a:r>
              <a:rPr lang="en-US" sz="1800" dirty="0" err="1" smtClean="0"/>
              <a:t>negara</a:t>
            </a:r>
            <a:r>
              <a:rPr lang="en-US" sz="1800" dirty="0" smtClean="0"/>
              <a:t> </a:t>
            </a:r>
            <a:r>
              <a:rPr lang="en-US" sz="1800" dirty="0" err="1" smtClean="0"/>
              <a:t>Republik</a:t>
            </a:r>
            <a:r>
              <a:rPr lang="en-US" sz="1800" dirty="0" smtClean="0"/>
              <a:t> Indonesia. 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b. Syarat Pendirian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Times New Roman" pitchFamily="18" charset="0"/>
              </a:rPr>
              <a:t>Syarat Pendirian 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latin typeface="Times New Roman" pitchFamily="18" charset="0"/>
              </a:rPr>
              <a:t>	1.yayasan terdiri atas Pembina pengurus dan 	pengawas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latin typeface="Times New Roman" pitchFamily="18" charset="0"/>
              </a:rPr>
              <a:t>	2.yayasan didirikan oleh satu orang atau lebih 	dengan memisahkan sebagian harta 	kekayaan pendiriannya sebagai kekayaan 	awal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latin typeface="Times New Roman" pitchFamily="18" charset="0"/>
              </a:rPr>
              <a:t>	3.pendirian yayasan dilakukan dengan akta 	notaris dan dibuat dalam bahasa Indonesia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latin typeface="Times New Roman" pitchFamily="18" charset="0"/>
              </a:rPr>
              <a:t>	4.yayasan dapat didirikan berdasarkan surat 	wasiat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b. Syarat Pendirian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imes New Roman" pitchFamily="18" charset="0"/>
              </a:rPr>
              <a:t>5. yayasan yang didirikan oleh orang asing atau bersama orang asing, mengenai syarat dan tata cara pendiriannya diatur dengan peraturan pemerintah</a:t>
            </a:r>
          </a:p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imes New Roman" pitchFamily="18" charset="0"/>
              </a:rPr>
              <a:t>6. yayasan memperoleh status badan hukum setelah akta pendirian yayasan memperoleh pengesahan dari mentri</a:t>
            </a:r>
          </a:p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imes New Roman" pitchFamily="18" charset="0"/>
              </a:rPr>
              <a:t>7. yayasan tidak boleh memakai nama yang :</a:t>
            </a:r>
          </a:p>
          <a:p>
            <a:pPr marL="990600" lvl="1" indent="-533400" eaLnBrk="1" hangingPunct="1">
              <a:buFontTx/>
              <a:buNone/>
            </a:pPr>
            <a:r>
              <a:rPr lang="en-US" sz="2400" smtClean="0">
                <a:latin typeface="Times New Roman" pitchFamily="18" charset="0"/>
                <a:cs typeface="Tahoma" pitchFamily="34" charset="0"/>
              </a:rPr>
              <a:t>∆ </a:t>
            </a:r>
            <a:r>
              <a:rPr lang="en-US" sz="2400" smtClean="0">
                <a:latin typeface="Times New Roman" pitchFamily="18" charset="0"/>
              </a:rPr>
              <a:t>telah dipakai secara sah oleh yayasan lain</a:t>
            </a:r>
          </a:p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imes New Roman" pitchFamily="18" charset="0"/>
              </a:rPr>
              <a:t>     </a:t>
            </a:r>
            <a:r>
              <a:rPr lang="en-US" sz="2800" smtClean="0">
                <a:latin typeface="Times New Roman" pitchFamily="18" charset="0"/>
                <a:cs typeface="Tahoma" pitchFamily="34" charset="0"/>
              </a:rPr>
              <a:t>∆ </a:t>
            </a:r>
            <a:r>
              <a:rPr lang="en-US" smtClean="0">
                <a:latin typeface="Times New Roman" pitchFamily="18" charset="0"/>
              </a:rPr>
              <a:t>bertentangan dengan ketertiban umum dan/atau kesusilaan</a:t>
            </a:r>
            <a:r>
              <a:rPr lang="en-US" sz="280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b. Syarat Pendirian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mtClean="0">
                <a:latin typeface="Times New Roman" pitchFamily="18" charset="0"/>
              </a:rPr>
              <a:t>8. nama yayasan harus didahului kata “yayasan”</a:t>
            </a:r>
          </a:p>
          <a:p>
            <a:pPr marL="609600" indent="-609600" eaLnBrk="1" hangingPunct="1">
              <a:buFontTx/>
              <a:buNone/>
            </a:pPr>
            <a:r>
              <a:rPr lang="en-US" smtClean="0">
                <a:latin typeface="Times New Roman" pitchFamily="18" charset="0"/>
              </a:rPr>
              <a:t>9. yayasan dapat didirikan untuk jangka waktu tertentu atau tidak tertentu yang diatur dalam anggaran dasar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686</TotalTime>
  <Words>801</Words>
  <Application>Microsoft Office PowerPoint</Application>
  <PresentationFormat>On-screen Show (4:3)</PresentationFormat>
  <Paragraphs>138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Oriel</vt:lpstr>
      <vt:lpstr>Sumber pustaka</vt:lpstr>
      <vt:lpstr>a. Pengertian</vt:lpstr>
      <vt:lpstr>a. Pengertian</vt:lpstr>
      <vt:lpstr>a. Pengertian</vt:lpstr>
      <vt:lpstr>a. Pengertian</vt:lpstr>
      <vt:lpstr>Syarat pendirian yayasan</vt:lpstr>
      <vt:lpstr>b. Syarat Pendirian</vt:lpstr>
      <vt:lpstr>b. Syarat Pendirian</vt:lpstr>
      <vt:lpstr>b. Syarat Pendirian</vt:lpstr>
      <vt:lpstr>PROSES PENDIRIAN YAYASAN</vt:lpstr>
      <vt:lpstr>KELENGKAPAN LEGALITAS</vt:lpstr>
      <vt:lpstr>Slide 12</vt:lpstr>
      <vt:lpstr>C. Kepengurusan</vt:lpstr>
      <vt:lpstr>Slide 14</vt:lpstr>
      <vt:lpstr>Hak Pengurus</vt:lpstr>
      <vt:lpstr>Kewajiban Pengurus</vt:lpstr>
      <vt:lpstr>D. Berakhirnya sebagai badan hukum </vt:lpstr>
      <vt:lpstr>D. Berakhirnya sebagai badan hukum </vt:lpstr>
      <vt:lpstr>D. Berakhirnya sebagai badan hukum </vt:lpstr>
      <vt:lpstr>Tambahan: apakah ketua yayasan menerima gaji?</vt:lpstr>
    </vt:vector>
  </TitlesOfParts>
  <Company>IT klinik's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kominfo</cp:lastModifiedBy>
  <cp:revision>63</cp:revision>
  <dcterms:created xsi:type="dcterms:W3CDTF">2008-07-17T15:13:21Z</dcterms:created>
  <dcterms:modified xsi:type="dcterms:W3CDTF">2011-09-19T07:15:48Z</dcterms:modified>
</cp:coreProperties>
</file>