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91" r:id="rId2"/>
    <p:sldId id="292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3" r:id="rId11"/>
    <p:sldId id="317" r:id="rId12"/>
    <p:sldId id="318" r:id="rId13"/>
    <p:sldId id="315" r:id="rId14"/>
    <p:sldId id="306" r:id="rId15"/>
    <p:sldId id="308" r:id="rId16"/>
    <p:sldId id="309" r:id="rId17"/>
    <p:sldId id="310" r:id="rId18"/>
    <p:sldId id="311" r:id="rId19"/>
    <p:sldId id="321" r:id="rId20"/>
    <p:sldId id="312" r:id="rId21"/>
    <p:sldId id="322" r:id="rId22"/>
    <p:sldId id="319" r:id="rId23"/>
    <p:sldId id="320" r:id="rId24"/>
  </p:sldIdLst>
  <p:sldSz cx="9144000" cy="6858000" type="screen4x3"/>
  <p:notesSz cx="6858000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83" autoAdjust="0"/>
    <p:restoredTop sz="94660"/>
  </p:normalViewPr>
  <p:slideViewPr>
    <p:cSldViewPr>
      <p:cViewPr varScale="1">
        <p:scale>
          <a:sx n="65" d="100"/>
          <a:sy n="65" d="100"/>
        </p:scale>
        <p:origin x="-15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554770B-62EA-46BA-82BB-D94C6B32D9FB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698500"/>
            <a:ext cx="4654550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3331"/>
            <a:ext cx="5486400" cy="41905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5045"/>
            <a:ext cx="2971800" cy="4656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5045"/>
            <a:ext cx="2971800" cy="4656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7EE35F2-47FC-4D84-A454-0358A611EB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F9CE13A-C7ED-4EB8-A920-A28113B99E64}" type="slidenum">
              <a:rPr lang="en-US" smtClean="0">
                <a:latin typeface="Arial" pitchFamily="34" charset="0"/>
              </a:rPr>
              <a:pPr/>
              <a:t>1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8ACE51-D142-4349-834A-6C4491B786F8}" type="slidenum">
              <a:rPr lang="en-US" smtClean="0">
                <a:latin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8ACE51-D142-4349-834A-6C4491B786F8}" type="slidenum">
              <a:rPr lang="en-US" smtClean="0">
                <a:latin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8ACE51-D142-4349-834A-6C4491B786F8}" type="slidenum">
              <a:rPr lang="en-US" smtClean="0">
                <a:latin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1FC9C59-D5F4-4F52-BB28-1FC723DAFAA5}" type="slidenum">
              <a:rPr lang="en-US" smtClean="0">
                <a:latin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585D26A-BE4F-4859-8F6C-B499F3F3726B}" type="slidenum">
              <a:rPr lang="en-US" smtClean="0">
                <a:latin typeface="Arial" pitchFamily="34" charset="0"/>
              </a:rPr>
              <a:pPr/>
              <a:t>15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C4DCF3A-CBF7-44C8-88F4-5FD2D4F79CB5}" type="slidenum">
              <a:rPr lang="en-US" smtClean="0">
                <a:latin typeface="Arial" pitchFamily="34" charset="0"/>
              </a:rPr>
              <a:pPr/>
              <a:t>16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2F25CA-16AE-4D11-8049-BCC6F23A44D1}" type="slidenum">
              <a:rPr lang="en-US" smtClean="0">
                <a:latin typeface="Arial" pitchFamily="34" charset="0"/>
              </a:rPr>
              <a:pPr/>
              <a:t>17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2BFE996-9D29-4ADC-800B-630BC6CCA617}" type="slidenum">
              <a:rPr lang="en-US" smtClean="0">
                <a:latin typeface="Arial" pitchFamily="34" charset="0"/>
              </a:rPr>
              <a:pPr/>
              <a:t>18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dirty="0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43AA9F-988A-4675-B9EB-FB83E9ED0023}" type="slidenum">
              <a:rPr lang="en-US" smtClean="0">
                <a:latin typeface="Arial" pitchFamily="34" charset="0"/>
              </a:rPr>
              <a:pPr/>
              <a:t>19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dirty="0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43AA9F-988A-4675-B9EB-FB83E9ED0023}" type="slidenum">
              <a:rPr lang="en-US" smtClean="0">
                <a:latin typeface="Arial" pitchFamily="34" charset="0"/>
              </a:rPr>
              <a:pPr/>
              <a:t>20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87DF59-7B2A-46B4-A97F-214C66E32B9D}" type="slidenum">
              <a:rPr lang="en-US" smtClean="0">
                <a:latin typeface="Arial" pitchFamily="34" charset="0"/>
              </a:rPr>
              <a:pPr/>
              <a:t>2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dirty="0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43AA9F-988A-4675-B9EB-FB83E9ED0023}" type="slidenum">
              <a:rPr lang="en-US" smtClean="0">
                <a:latin typeface="Arial" pitchFamily="34" charset="0"/>
              </a:rPr>
              <a:pPr/>
              <a:t>21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43AA9F-988A-4675-B9EB-FB83E9ED0023}" type="slidenum">
              <a:rPr lang="en-US" smtClean="0">
                <a:latin typeface="Arial" pitchFamily="34" charset="0"/>
              </a:rPr>
              <a:pPr/>
              <a:t>22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43AA9F-988A-4675-B9EB-FB83E9ED0023}" type="slidenum">
              <a:rPr lang="en-US" smtClean="0">
                <a:latin typeface="Arial" pitchFamily="34" charset="0"/>
              </a:rPr>
              <a:pPr/>
              <a:t>23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3019436-7DAA-44E7-97FA-3B10FDF8B2D3}" type="slidenum">
              <a:rPr lang="en-US" smtClean="0">
                <a:latin typeface="Arial" pitchFamily="34" charset="0"/>
              </a:rPr>
              <a:pPr/>
              <a:t>3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7F60A7-C6BB-4041-84BD-51A1466EBCE6}" type="slidenum">
              <a:rPr lang="en-US" smtClean="0">
                <a:latin typeface="Arial" pitchFamily="34" charset="0"/>
              </a:rPr>
              <a:pPr/>
              <a:t>4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8F899E-627A-4128-9831-01A9B6A32106}" type="slidenum">
              <a:rPr lang="en-US" smtClean="0">
                <a:latin typeface="Arial" pitchFamily="34" charset="0"/>
              </a:rPr>
              <a:pPr/>
              <a:t>5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3ED0169-0986-4750-93EC-9542DCD3FA9A}" type="slidenum">
              <a:rPr lang="en-US" smtClean="0">
                <a:latin typeface="Arial" pitchFamily="34" charset="0"/>
              </a:rPr>
              <a:pPr/>
              <a:t>6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1D17C1-7EC9-4491-8658-4171773A6587}" type="slidenum">
              <a:rPr lang="en-US" smtClean="0">
                <a:latin typeface="Arial" pitchFamily="34" charset="0"/>
              </a:rPr>
              <a:pPr/>
              <a:t>7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AB5774-E645-4193-B9E9-40E7440D5B86}" type="slidenum">
              <a:rPr lang="en-US" smtClean="0">
                <a:latin typeface="Arial" pitchFamily="34" charset="0"/>
              </a:rPr>
              <a:pPr/>
              <a:t>8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4FCF28E-B615-4396-A1DE-21FB09CE2B53}" type="slidenum">
              <a:rPr lang="en-US" smtClean="0">
                <a:latin typeface="Arial" pitchFamily="34" charset="0"/>
              </a:rPr>
              <a:pPr/>
              <a:t>9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2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0E135-1B64-48AB-AF2A-CC5266095CCF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23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D2835D-1E3A-449A-8846-F67B2EC3F9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8A7A2-C2B9-4456-A899-65CDC36E8748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A0BD1-F32E-443A-B1DF-437FA318BD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CFAA4-65DD-4775-8927-302178A5D0C2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2B031-F79A-48E1-91CF-4DD49E99B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93DEF99-0E64-47C5-8DCE-9C22F7976B5D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3D57E56-5B16-4A4D-A352-5A899B1135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Oval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Oval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DE703-18B6-4EA1-8201-465DB48D5186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FB641-CAA2-4E24-B6B2-0D2A162EB8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12636-4A27-4484-8D62-E1A028A3AC90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D2781-E52E-4452-85A0-ED4B51B83E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F1D1-0DA0-420D-BF2E-7037F11F8952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38766-5DB5-4F68-A96D-CA7B6EE477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5A62E15-86EF-4847-B9FF-32F096783D86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02C8B02-4A46-464C-8BEA-BAEBB70C34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D0F09-5BE0-4749-A025-349C90778C90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241DD-CF26-4DAE-B758-FEB0593C7D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Date Placeholder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4236BCC-E8E9-45DB-B63A-B4A2B8437090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13" name="Slide Number Placeholder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1F0CA7E-3030-473B-936F-85F15AADD5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A1687C1-75B7-4265-9C70-E38FC1E775BA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13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952711B-F789-4C48-9EB2-0412B86B27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8E26CEA6-4A91-493B-A349-3709C0AD4D8C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3562C86C-E37F-424B-A456-E6C3B0D213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63" r:id="rId4"/>
    <p:sldLayoutId id="2147483764" r:id="rId5"/>
    <p:sldLayoutId id="2147483771" r:id="rId6"/>
    <p:sldLayoutId id="2147483765" r:id="rId7"/>
    <p:sldLayoutId id="2147483772" r:id="rId8"/>
    <p:sldLayoutId id="2147483773" r:id="rId9"/>
    <p:sldLayoutId id="2147483766" r:id="rId10"/>
    <p:sldLayoutId id="214748376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62188"/>
            <a:ext cx="8382000" cy="147161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Peran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dan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Pola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Hubungan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Pimpinan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Yayasan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dan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Perguruan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Tinggi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dalam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Pengembangan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Perguruan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Tinggi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Swasta</a:t>
            </a:r>
            <a:endParaRPr lang="en-US" sz="32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1828800" y="4191000"/>
            <a:ext cx="6248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u="sng">
                <a:solidFill>
                  <a:schemeClr val="tx2"/>
                </a:solidFill>
                <a:latin typeface="Gill Sans MT" pitchFamily="34" charset="0"/>
              </a:rPr>
              <a:t>Oleh : Drs. H. Tjuk Subchan Sulchan</a:t>
            </a:r>
          </a:p>
          <a:p>
            <a:pPr algn="ctr"/>
            <a:r>
              <a:rPr lang="en-US" sz="2400" u="sng">
                <a:solidFill>
                  <a:schemeClr val="tx2"/>
                </a:solidFill>
                <a:latin typeface="Gill Sans MT" pitchFamily="34" charset="0"/>
              </a:rPr>
              <a:t>Ketua Asosiasi Badan Penyelenggara Perguruan Tinggi Swasta (ABP-PTSI) Jawa Tengah</a:t>
            </a:r>
          </a:p>
        </p:txBody>
      </p:sp>
      <p:pic>
        <p:nvPicPr>
          <p:cNvPr id="1029" name="Picture 6" descr="ABP PTSI -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381000"/>
            <a:ext cx="10795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7"/>
          <p:cNvGraphicFramePr>
            <a:graphicFrameLocks noChangeAspect="1"/>
          </p:cNvGraphicFramePr>
          <p:nvPr/>
        </p:nvGraphicFramePr>
        <p:xfrm>
          <a:off x="6934200" y="457200"/>
          <a:ext cx="1323975" cy="1200150"/>
        </p:xfrm>
        <a:graphic>
          <a:graphicData uri="http://schemas.openxmlformats.org/presentationml/2006/ole">
            <p:oleObj spid="_x0000_s1026" name="CorelDRAW" r:id="rId5" imgW="3387600" imgH="3073680" progId="CorelDRAW.Graphic.1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id-ID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Landasan </a:t>
            </a:r>
            <a:r>
              <a:rPr 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solusi</a:t>
            </a: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nl-BE" dirty="0" smtClean="0"/>
              <a:t>Penguatan tiga aspek yaitu iman, ilmu dan amal dalam pengelolaan pendidikan </a:t>
            </a:r>
            <a:r>
              <a:rPr lang="nl-BE" i="1" dirty="0" smtClean="0"/>
              <a:t>(Nuridin, 2007)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nl-BE" dirty="0" smtClean="0"/>
              <a:t>Diperlukan </a:t>
            </a:r>
            <a:r>
              <a:rPr lang="nl-BE" dirty="0"/>
              <a:t>koordinasi dan adaptabilitas yang tinggi diantara pimpinan </a:t>
            </a:r>
            <a:r>
              <a:rPr lang="nl-BE" dirty="0" smtClean="0"/>
              <a:t>baik yayasan maupun PTS </a:t>
            </a:r>
            <a:r>
              <a:rPr lang="nl-BE" sz="2600" i="1" dirty="0" smtClean="0"/>
              <a:t>(Bartky</a:t>
            </a:r>
            <a:r>
              <a:rPr lang="nl-BE" sz="2600" i="1" dirty="0"/>
              <a:t>, 1956</a:t>
            </a:r>
            <a:r>
              <a:rPr lang="nl-BE" sz="2600" i="1" dirty="0" smtClean="0"/>
              <a:t>)</a:t>
            </a:r>
            <a:endParaRPr lang="nl-BE" i="1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/>
              <a:t>Penyelarasan</a:t>
            </a:r>
            <a:r>
              <a:rPr lang="en-US" dirty="0"/>
              <a:t> 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Yayasan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pemimpin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menerapkan</a:t>
            </a:r>
            <a:r>
              <a:rPr lang="en-US" dirty="0"/>
              <a:t> good governance yang </a:t>
            </a:r>
            <a:r>
              <a:rPr lang="en-US" dirty="0" err="1" smtClean="0"/>
              <a:t>baik</a:t>
            </a:r>
            <a:r>
              <a:rPr lang="en-US" dirty="0" smtClean="0"/>
              <a:t>.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nl-BE" dirty="0" smtClean="0"/>
              <a:t>Pengkajian </a:t>
            </a:r>
            <a:r>
              <a:rPr lang="nl-BE" dirty="0"/>
              <a:t>secara mendalam terhadap faktor-faktor yang menentukan lingkungan </a:t>
            </a:r>
            <a:r>
              <a:rPr lang="nl-BE" dirty="0" smtClean="0"/>
              <a:t>dan kepribadian yang merupakan ciri khas perguruan </a:t>
            </a:r>
            <a:r>
              <a:rPr lang="nl-BE" dirty="0"/>
              <a:t>tinggi </a:t>
            </a:r>
            <a:r>
              <a:rPr lang="nl-BE" dirty="0" smtClean="0"/>
              <a:t>yang bersangkutan </a:t>
            </a:r>
            <a:r>
              <a:rPr lang="nl-BE" sz="2600" i="1" dirty="0" smtClean="0"/>
              <a:t>(Harsiwi</a:t>
            </a:r>
            <a:r>
              <a:rPr lang="nl-BE" sz="2600" i="1" dirty="0"/>
              <a:t>, 2004)</a:t>
            </a:r>
            <a:endParaRPr lang="nl-BE" sz="3000" i="1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Dasar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Hukum</a:t>
            </a: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/>
              <a:t>UU</a:t>
            </a:r>
            <a:r>
              <a:rPr lang="en-US" dirty="0" smtClean="0"/>
              <a:t> No. 16 /2001 </a:t>
            </a:r>
            <a:r>
              <a:rPr lang="en-US" dirty="0" err="1" smtClean="0"/>
              <a:t>jo</a:t>
            </a:r>
            <a:r>
              <a:rPr lang="en-US" dirty="0" smtClean="0"/>
              <a:t> </a:t>
            </a:r>
            <a:r>
              <a:rPr lang="en-US" dirty="0" err="1" smtClean="0"/>
              <a:t>UU</a:t>
            </a:r>
            <a:r>
              <a:rPr lang="en-US" dirty="0" smtClean="0"/>
              <a:t> no. 28/2004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yayasan</a:t>
            </a:r>
            <a:endParaRPr lang="en-US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/>
              <a:t>UU</a:t>
            </a:r>
            <a:r>
              <a:rPr lang="en-US" dirty="0" smtClean="0"/>
              <a:t> no. 26/2003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endParaRPr lang="en-US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PP No. 63/2008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UU</a:t>
            </a:r>
            <a:r>
              <a:rPr lang="en-US" dirty="0" smtClean="0"/>
              <a:t> </a:t>
            </a:r>
            <a:r>
              <a:rPr lang="en-US" dirty="0" err="1" smtClean="0"/>
              <a:t>Yayasan</a:t>
            </a:r>
            <a:endParaRPr lang="en-US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PP No. 60/1999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endParaRPr lang="en-US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PP No. 17 </a:t>
            </a:r>
            <a:r>
              <a:rPr lang="en-US" dirty="0" err="1" smtClean="0"/>
              <a:t>Tahun</a:t>
            </a:r>
            <a:r>
              <a:rPr lang="en-US" dirty="0" smtClean="0"/>
              <a:t> 2010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Pengelolaan</a:t>
            </a:r>
            <a:r>
              <a:rPr lang="en-US" dirty="0" smtClean="0"/>
              <a:t> Dan </a:t>
            </a:r>
            <a:r>
              <a:rPr lang="en-US" dirty="0" err="1" smtClean="0"/>
              <a:t>Penyelenggaraan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endParaRPr lang="en-US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Ketentuan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dan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Peraturan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Internal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/>
              <a:t>Visi</a:t>
            </a:r>
            <a:r>
              <a:rPr lang="en-US" dirty="0" smtClean="0"/>
              <a:t>, </a:t>
            </a:r>
            <a:r>
              <a:rPr lang="en-US" dirty="0" err="1" smtClean="0"/>
              <a:t>Misi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endParaRPr lang="en-US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/>
              <a:t>Renstra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Renop</a:t>
            </a:r>
            <a:endParaRPr lang="en-US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/>
              <a:t>Statuta</a:t>
            </a:r>
            <a:endParaRPr lang="en-US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/>
              <a:t>Kebijakan</a:t>
            </a:r>
            <a:endParaRPr lang="en-US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Peranan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200" dirty="0" err="1" smtClean="0"/>
              <a:t>Yayasan</a:t>
            </a:r>
            <a:r>
              <a:rPr lang="en-US" sz="2200" dirty="0" smtClean="0"/>
              <a:t> </a:t>
            </a:r>
            <a:r>
              <a:rPr lang="en-US" sz="2200" dirty="0" err="1" smtClean="0"/>
              <a:t>selaku</a:t>
            </a:r>
            <a:r>
              <a:rPr lang="en-US" sz="2200" dirty="0" smtClean="0"/>
              <a:t> </a:t>
            </a:r>
            <a:r>
              <a:rPr lang="en-US" sz="2200" dirty="0" err="1" smtClean="0"/>
              <a:t>pendiri</a:t>
            </a:r>
            <a:r>
              <a:rPr lang="en-US" sz="2200" dirty="0" smtClean="0"/>
              <a:t> </a:t>
            </a:r>
            <a:r>
              <a:rPr lang="en-US" sz="2200" dirty="0" err="1" smtClean="0"/>
              <a:t>dan</a:t>
            </a:r>
            <a:r>
              <a:rPr lang="en-US" sz="2200" dirty="0" smtClean="0"/>
              <a:t> owner </a:t>
            </a:r>
            <a:r>
              <a:rPr lang="en-US" sz="2200" dirty="0" err="1" smtClean="0"/>
              <a:t>dari</a:t>
            </a:r>
            <a:r>
              <a:rPr lang="en-US" sz="2200" dirty="0" smtClean="0"/>
              <a:t> </a:t>
            </a:r>
            <a:r>
              <a:rPr lang="id-ID" sz="2200" dirty="0" smtClean="0"/>
              <a:t>PTS</a:t>
            </a:r>
            <a:r>
              <a:rPr lang="en-US" sz="2200" dirty="0" smtClean="0"/>
              <a:t> </a:t>
            </a:r>
            <a:r>
              <a:rPr lang="en-US" sz="2200" dirty="0" err="1" smtClean="0"/>
              <a:t>berhak</a:t>
            </a:r>
            <a:r>
              <a:rPr lang="en-US" sz="2200" dirty="0" smtClean="0"/>
              <a:t> </a:t>
            </a:r>
            <a:r>
              <a:rPr lang="en-US" sz="2200" dirty="0" err="1" smtClean="0"/>
              <a:t>untuk</a:t>
            </a:r>
            <a:r>
              <a:rPr lang="en-US" sz="2200" dirty="0" smtClean="0"/>
              <a:t> </a:t>
            </a:r>
            <a:r>
              <a:rPr lang="en-US" sz="2200" dirty="0" err="1" smtClean="0"/>
              <a:t>menentukan</a:t>
            </a:r>
            <a:r>
              <a:rPr lang="en-US" sz="2200" dirty="0" smtClean="0"/>
              <a:t>/</a:t>
            </a:r>
            <a:r>
              <a:rPr lang="en-US" sz="2200" dirty="0" err="1" smtClean="0"/>
              <a:t>menetapkan</a:t>
            </a:r>
            <a:r>
              <a:rPr lang="en-US" sz="2200" dirty="0" smtClean="0"/>
              <a:t> </a:t>
            </a:r>
            <a:r>
              <a:rPr lang="en-US" sz="2200" dirty="0" err="1" smtClean="0"/>
              <a:t>pimpinan</a:t>
            </a:r>
            <a:r>
              <a:rPr lang="en-US" sz="2200" dirty="0" smtClean="0"/>
              <a:t> PTS, </a:t>
            </a:r>
            <a:r>
              <a:rPr lang="en-US" sz="2200" dirty="0" err="1" smtClean="0"/>
              <a:t>penetapan</a:t>
            </a:r>
            <a:r>
              <a:rPr lang="en-US" sz="2200" dirty="0" smtClean="0"/>
              <a:t> </a:t>
            </a:r>
            <a:r>
              <a:rPr lang="en-US" sz="2200" dirty="0" err="1" smtClean="0"/>
              <a:t>Statuta</a:t>
            </a:r>
            <a:r>
              <a:rPr lang="en-US" sz="2200" dirty="0" smtClean="0"/>
              <a:t>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dirty="0" err="1" smtClean="0"/>
              <a:t>penganggaran</a:t>
            </a:r>
            <a:r>
              <a:rPr lang="en-US" sz="2200" dirty="0" smtClean="0"/>
              <a:t> </a:t>
            </a:r>
            <a:r>
              <a:rPr lang="en-US" sz="2200" dirty="0" err="1" smtClean="0"/>
              <a:t>serta</a:t>
            </a:r>
            <a:r>
              <a:rPr lang="en-US" sz="2200" dirty="0" smtClean="0"/>
              <a:t> </a:t>
            </a:r>
            <a:r>
              <a:rPr lang="en-US" sz="2200" dirty="0" err="1" smtClean="0"/>
              <a:t>kegiatan</a:t>
            </a:r>
            <a:r>
              <a:rPr lang="en-US" sz="2200" dirty="0" smtClean="0"/>
              <a:t> </a:t>
            </a:r>
            <a:r>
              <a:rPr lang="en-US" sz="2200" dirty="0" err="1" smtClean="0"/>
              <a:t>strategis</a:t>
            </a:r>
            <a:r>
              <a:rPr lang="en-US" sz="2200" dirty="0" smtClean="0"/>
              <a:t> </a:t>
            </a:r>
            <a:r>
              <a:rPr lang="en-US" sz="2200" dirty="0" err="1" smtClean="0"/>
              <a:t>lainnya</a:t>
            </a:r>
            <a:r>
              <a:rPr lang="en-US" sz="2200" dirty="0" smtClean="0"/>
              <a:t> yang </a:t>
            </a:r>
            <a:r>
              <a:rPr lang="en-US" sz="2200" dirty="0" err="1" smtClean="0"/>
              <a:t>berdampak</a:t>
            </a:r>
            <a:r>
              <a:rPr lang="en-US" sz="2200" dirty="0" smtClean="0"/>
              <a:t> </a:t>
            </a:r>
            <a:r>
              <a:rPr lang="en-US" sz="2200" dirty="0" err="1" smtClean="0"/>
              <a:t>pada</a:t>
            </a:r>
            <a:r>
              <a:rPr lang="en-US" sz="2200" dirty="0" smtClean="0"/>
              <a:t> </a:t>
            </a:r>
            <a:r>
              <a:rPr lang="en-US" sz="2200" dirty="0" err="1" smtClean="0"/>
              <a:t>maju-mundurnya</a:t>
            </a:r>
            <a:r>
              <a:rPr lang="en-US" sz="2200" dirty="0" smtClean="0"/>
              <a:t> PTS </a:t>
            </a:r>
            <a:r>
              <a:rPr lang="en-US" sz="2200" dirty="0" err="1" smtClean="0"/>
              <a:t>dengan</a:t>
            </a:r>
            <a:r>
              <a:rPr lang="en-US" sz="2200" dirty="0" smtClean="0"/>
              <a:t> </a:t>
            </a:r>
            <a:r>
              <a:rPr lang="en-US" sz="2200" dirty="0" err="1" smtClean="0"/>
              <a:t>menjalin</a:t>
            </a:r>
            <a:r>
              <a:rPr lang="en-US" sz="2200" dirty="0" smtClean="0"/>
              <a:t> </a:t>
            </a:r>
            <a:r>
              <a:rPr lang="en-US" sz="2200" dirty="0" err="1" smtClean="0"/>
              <a:t>komunikasi</a:t>
            </a:r>
            <a:r>
              <a:rPr lang="en-US" sz="2200" dirty="0" smtClean="0"/>
              <a:t> yang </a:t>
            </a:r>
            <a:r>
              <a:rPr lang="en-US" sz="2200" dirty="0" err="1" smtClean="0"/>
              <a:t>baik</a:t>
            </a:r>
            <a:r>
              <a:rPr lang="en-US" sz="2200" dirty="0" smtClean="0"/>
              <a:t> </a:t>
            </a:r>
            <a:r>
              <a:rPr lang="en-US" sz="2200" dirty="0" err="1" smtClean="0"/>
              <a:t>dengan</a:t>
            </a:r>
            <a:r>
              <a:rPr lang="en-US" sz="2200" dirty="0" smtClean="0"/>
              <a:t> </a:t>
            </a:r>
            <a:r>
              <a:rPr lang="en-US" sz="2200" dirty="0" err="1" smtClean="0"/>
              <a:t>pimpinan</a:t>
            </a:r>
            <a:r>
              <a:rPr lang="en-US" sz="2200" dirty="0" smtClean="0"/>
              <a:t> PTS.</a:t>
            </a:r>
          </a:p>
          <a:p>
            <a:r>
              <a:rPr lang="id-ID" sz="2200" dirty="0" smtClean="0"/>
              <a:t>Demikian halnya, PTS memiliki kemandirian dalam mengelola </a:t>
            </a:r>
            <a:r>
              <a:rPr lang="en-US" sz="2200" dirty="0" err="1" smtClean="0"/>
              <a:t>aspek</a:t>
            </a:r>
            <a:r>
              <a:rPr lang="en-US" sz="2200" dirty="0" smtClean="0"/>
              <a:t> </a:t>
            </a:r>
            <a:r>
              <a:rPr lang="id-ID" sz="2200" dirty="0" smtClean="0"/>
              <a:t>akademik</a:t>
            </a:r>
            <a:r>
              <a:rPr lang="en-US" sz="2200" dirty="0" err="1" smtClean="0"/>
              <a:t>nya</a:t>
            </a:r>
            <a:r>
              <a:rPr lang="en-US" sz="2200" dirty="0" smtClean="0"/>
              <a:t> </a:t>
            </a:r>
            <a:r>
              <a:rPr lang="en-US" sz="2200" dirty="0" err="1" smtClean="0"/>
              <a:t>dengan</a:t>
            </a:r>
            <a:r>
              <a:rPr lang="en-US" sz="2200" dirty="0" smtClean="0"/>
              <a:t> </a:t>
            </a:r>
            <a:r>
              <a:rPr lang="en-US" sz="2200" dirty="0" err="1" smtClean="0"/>
              <a:t>selalu</a:t>
            </a:r>
            <a:r>
              <a:rPr lang="en-US" sz="2200" dirty="0" smtClean="0"/>
              <a:t> </a:t>
            </a:r>
            <a:r>
              <a:rPr lang="en-US" sz="2200" dirty="0" err="1" smtClean="0"/>
              <a:t>berkomunikasi</a:t>
            </a:r>
            <a:r>
              <a:rPr lang="en-US" sz="2200" dirty="0" smtClean="0"/>
              <a:t> </a:t>
            </a:r>
            <a:r>
              <a:rPr lang="en-US" sz="2200" dirty="0" err="1" smtClean="0"/>
              <a:t>dengan</a:t>
            </a:r>
            <a:r>
              <a:rPr lang="en-US" sz="2200" dirty="0" smtClean="0"/>
              <a:t> </a:t>
            </a:r>
            <a:r>
              <a:rPr lang="en-US" sz="2200" dirty="0" err="1" smtClean="0"/>
              <a:t>yayasan</a:t>
            </a:r>
            <a:r>
              <a:rPr lang="en-US" sz="2200" dirty="0" smtClean="0"/>
              <a:t>.</a:t>
            </a:r>
            <a:endParaRPr lang="id-ID" sz="2200" dirty="0" smtClean="0"/>
          </a:p>
          <a:p>
            <a:r>
              <a:rPr lang="id-ID" sz="2200" dirty="0" smtClean="0"/>
              <a:t>Konflik manajemen antara yayasan dan PTS bisa </a:t>
            </a:r>
            <a:r>
              <a:rPr lang="en-US" sz="2200" dirty="0" err="1" smtClean="0"/>
              <a:t>dihindari</a:t>
            </a:r>
            <a:r>
              <a:rPr lang="en-US" sz="2200" dirty="0" smtClean="0"/>
              <a:t>/</a:t>
            </a:r>
            <a:r>
              <a:rPr lang="id-ID" sz="2200" dirty="0" smtClean="0"/>
              <a:t>diminimize jika masing-masing memahami peran dan fungsinya</a:t>
            </a:r>
            <a:r>
              <a:rPr lang="en-US" sz="2200" dirty="0" smtClean="0"/>
              <a:t>, </a:t>
            </a:r>
            <a:r>
              <a:rPr lang="en-US" sz="2200" dirty="0" err="1" smtClean="0"/>
              <a:t>serta</a:t>
            </a:r>
            <a:r>
              <a:rPr lang="en-US" sz="2200" dirty="0" smtClean="0"/>
              <a:t> </a:t>
            </a:r>
            <a:r>
              <a:rPr lang="en-US" sz="2200" dirty="0" err="1" smtClean="0"/>
              <a:t>melaksanakannya</a:t>
            </a:r>
            <a:r>
              <a:rPr lang="en-US" sz="2200" dirty="0" smtClean="0"/>
              <a:t> </a:t>
            </a:r>
            <a:r>
              <a:rPr lang="en-US" sz="2200" dirty="0" err="1" smtClean="0"/>
              <a:t>dengan</a:t>
            </a:r>
            <a:r>
              <a:rPr lang="en-US" sz="2200" dirty="0" smtClean="0"/>
              <a:t> </a:t>
            </a:r>
            <a:r>
              <a:rPr lang="en-US" sz="2200" dirty="0" err="1" smtClean="0"/>
              <a:t>sebaik-baiknya</a:t>
            </a:r>
            <a:r>
              <a:rPr lang="en-US" sz="2200" dirty="0" smtClean="0"/>
              <a:t> </a:t>
            </a:r>
            <a:r>
              <a:rPr lang="en-US" sz="2200" dirty="0" err="1" smtClean="0"/>
              <a:t>dengan</a:t>
            </a:r>
            <a:r>
              <a:rPr lang="en-US" sz="2200" dirty="0" smtClean="0"/>
              <a:t> </a:t>
            </a:r>
            <a:r>
              <a:rPr lang="en-US" sz="2200" dirty="0" err="1" smtClean="0"/>
              <a:t>semangat</a:t>
            </a:r>
            <a:r>
              <a:rPr lang="en-US" sz="2200" dirty="0" smtClean="0"/>
              <a:t> </a:t>
            </a:r>
            <a:r>
              <a:rPr lang="en-US" sz="2200" dirty="0" err="1" smtClean="0"/>
              <a:t>kebersamaan</a:t>
            </a:r>
            <a:r>
              <a:rPr lang="en-US" sz="2200" dirty="0" smtClean="0"/>
              <a:t>.</a:t>
            </a:r>
            <a:endParaRPr lang="id-ID" sz="22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E:\gambar\Misc\Misc_1\wb0240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613" y="3921125"/>
            <a:ext cx="213360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3058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Prinsip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2">
                    <a:satMod val="130000"/>
                  </a:schemeClr>
                </a:solidFill>
              </a:rPr>
              <a:t>P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engelolaan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Lembaga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Pendidikan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PTS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458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514350" indent="-514350" eaLnBrk="1" hangingPunct="1">
              <a:buFont typeface="Gill Sans MT" pitchFamily="34" charset="0"/>
              <a:buAutoNum type="arabicPeriod"/>
            </a:pPr>
            <a:r>
              <a:rPr lang="en-US" dirty="0" err="1" smtClean="0"/>
              <a:t>Transparansi</a:t>
            </a:r>
            <a:endParaRPr lang="en-US" dirty="0" smtClean="0"/>
          </a:p>
          <a:p>
            <a:pPr marL="514350" indent="-514350" eaLnBrk="1" hangingPunct="1">
              <a:buFont typeface="Gill Sans MT" pitchFamily="34" charset="0"/>
              <a:buAutoNum type="arabicPeriod"/>
            </a:pPr>
            <a:r>
              <a:rPr lang="en-US" dirty="0" err="1" smtClean="0"/>
              <a:t>Siap</a:t>
            </a:r>
            <a:r>
              <a:rPr lang="en-US" dirty="0" smtClean="0"/>
              <a:t> </a:t>
            </a:r>
            <a:r>
              <a:rPr lang="en-US" dirty="0" err="1" smtClean="0"/>
              <a:t>berubah</a:t>
            </a:r>
            <a:r>
              <a:rPr lang="en-US" dirty="0" smtClean="0"/>
              <a:t> (</a:t>
            </a:r>
            <a:r>
              <a:rPr lang="en-US" i="1" dirty="0" smtClean="0"/>
              <a:t>open to change</a:t>
            </a:r>
            <a:r>
              <a:rPr lang="en-US" dirty="0" smtClean="0"/>
              <a:t>)</a:t>
            </a:r>
          </a:p>
          <a:p>
            <a:pPr marL="514350" indent="-514350" eaLnBrk="1" hangingPunct="1">
              <a:buFont typeface="Gill Sans MT" pitchFamily="34" charset="0"/>
              <a:buAutoNum type="arabicPeriod"/>
            </a:pPr>
            <a:r>
              <a:rPr lang="en-US" dirty="0" err="1" smtClean="0"/>
              <a:t>Berorientasi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depan</a:t>
            </a:r>
            <a:endParaRPr lang="en-US" dirty="0" smtClean="0"/>
          </a:p>
          <a:p>
            <a:pPr marL="514350" indent="-514350" eaLnBrk="1" hangingPunct="1">
              <a:buFont typeface="Gill Sans MT" pitchFamily="34" charset="0"/>
              <a:buAutoNum type="arabicPeriod"/>
            </a:pPr>
            <a:r>
              <a:rPr lang="en-US" dirty="0" err="1" smtClean="0"/>
              <a:t>Keterlibatan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komponen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pengambilan</a:t>
            </a:r>
            <a:r>
              <a:rPr lang="en-US" dirty="0" smtClean="0"/>
              <a:t> </a:t>
            </a:r>
            <a:r>
              <a:rPr lang="en-US" dirty="0" err="1" smtClean="0"/>
              <a:t>keputusan</a:t>
            </a:r>
            <a:endParaRPr lang="en-US" dirty="0" smtClean="0"/>
          </a:p>
          <a:p>
            <a:pPr marL="514350" indent="-514350" algn="r" eaLnBrk="1" hangingPunct="1">
              <a:buFont typeface="Wingdings 2" pitchFamily="18" charset="2"/>
              <a:buNone/>
            </a:pPr>
            <a:r>
              <a:rPr lang="nl-BE" sz="2000" i="1" dirty="0" smtClean="0"/>
              <a:t>(Nuridin, 2007)</a:t>
            </a:r>
            <a:endParaRPr lang="en-US" sz="2000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Transparansi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8229600" cy="1524000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en-US" smtClean="0"/>
              <a:t>	Asumsi = pengelolaan pendidikan adalah amanat ummat yang harus dilaksanakan dengan penuh rasa tanggung jawab kepada Allah dan pemberi amanat (ummat)</a:t>
            </a:r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</p:txBody>
      </p:sp>
      <p:sp>
        <p:nvSpPr>
          <p:cNvPr id="4" name="Down Arrow 3"/>
          <p:cNvSpPr/>
          <p:nvPr/>
        </p:nvSpPr>
        <p:spPr>
          <a:xfrm>
            <a:off x="4191000" y="2819400"/>
            <a:ext cx="4572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1066800" y="3455988"/>
            <a:ext cx="74676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>
                <a:latin typeface="Gill Sans MT" pitchFamily="34" charset="0"/>
              </a:rPr>
              <a:t>Keterbukaan hubungan antara pimpinan dan pengurus yayasan berdasarkan prinsip tanggung jawab terhadap ummat, sehingga muncul sikap saling percaya.</a:t>
            </a:r>
          </a:p>
        </p:txBody>
      </p:sp>
      <p:sp>
        <p:nvSpPr>
          <p:cNvPr id="6" name="Down Arrow 5"/>
          <p:cNvSpPr/>
          <p:nvPr/>
        </p:nvSpPr>
        <p:spPr>
          <a:xfrm>
            <a:off x="4267200" y="4724400"/>
            <a:ext cx="4572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631" name="TextBox 6"/>
          <p:cNvSpPr txBox="1">
            <a:spLocks noChangeArrowheads="1"/>
          </p:cNvSpPr>
          <p:nvPr/>
        </p:nvSpPr>
        <p:spPr bwMode="auto">
          <a:xfrm>
            <a:off x="1447800" y="5257800"/>
            <a:ext cx="6248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latin typeface="Gill Sans MT" pitchFamily="34" charset="0"/>
              </a:rPr>
              <a:t>Pembagian tugas dan fungsi manajemen akan berjalan dengan baik dan tidak tumpang tindih 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Siap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Berubah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7315200" cy="12192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mtClean="0"/>
              <a:t>	</a:t>
            </a:r>
            <a:r>
              <a:rPr lang="en-US" sz="2800" smtClean="0"/>
              <a:t>Asumsi = laju perkembangan pendidikan sedemikian cepat untuk diadaptasi</a:t>
            </a:r>
            <a:endParaRPr lang="en-US" smtClean="0"/>
          </a:p>
        </p:txBody>
      </p:sp>
      <p:sp>
        <p:nvSpPr>
          <p:cNvPr id="7" name="Down Arrow 6"/>
          <p:cNvSpPr/>
          <p:nvPr/>
        </p:nvSpPr>
        <p:spPr>
          <a:xfrm>
            <a:off x="4343400" y="2743200"/>
            <a:ext cx="4572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653" name="TextBox 7"/>
          <p:cNvSpPr txBox="1">
            <a:spLocks noChangeArrowheads="1"/>
          </p:cNvSpPr>
          <p:nvPr/>
        </p:nvSpPr>
        <p:spPr bwMode="auto">
          <a:xfrm>
            <a:off x="1676400" y="3505200"/>
            <a:ext cx="6705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Gill Sans MT" pitchFamily="34" charset="0"/>
              </a:rPr>
              <a:t>Kedua komponen (pimpinan PTS dan yayasan) mampu beradaptasi secara bersama terhadap segala perubahan yang terjadi, misalnya perubahan paradigma konvensional ke paradigma cyber.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Berorientasi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ke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depan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mtClean="0"/>
              <a:t>	Asumsi = pengelolaan pendidikan senantiasa diorientasikan pada pencapaian keadaan yang lebih baik</a:t>
            </a:r>
          </a:p>
        </p:txBody>
      </p:sp>
      <p:sp>
        <p:nvSpPr>
          <p:cNvPr id="4" name="Down Arrow 3"/>
          <p:cNvSpPr/>
          <p:nvPr/>
        </p:nvSpPr>
        <p:spPr>
          <a:xfrm>
            <a:off x="4419600" y="3200400"/>
            <a:ext cx="4572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1849438" y="3962400"/>
            <a:ext cx="5715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>
                <a:latin typeface="Gill Sans MT" pitchFamily="34" charset="0"/>
              </a:rPr>
              <a:t>Orientasi perguruan tinggi yang telah ditetapkan dalam visi misi mampu diterjemahkan dalam satu alur pikir ke depan yang sama, sehingga PTS mampu berkembang dengan baik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642926"/>
            <a:ext cx="8072494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err="1" smtClean="0">
                <a:solidFill>
                  <a:schemeClr val="tx2">
                    <a:satMod val="130000"/>
                  </a:schemeClr>
                </a:solidFill>
              </a:rPr>
              <a:t>Keterlibatan</a:t>
            </a:r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tx2">
                    <a:satMod val="130000"/>
                  </a:schemeClr>
                </a:solidFill>
              </a:rPr>
              <a:t>seluruh</a:t>
            </a:r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tx2">
                    <a:satMod val="130000"/>
                  </a:schemeClr>
                </a:solidFill>
              </a:rPr>
              <a:t>komponen</a:t>
            </a:r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tx2">
                    <a:satMod val="130000"/>
                  </a:schemeClr>
                </a:solidFill>
              </a:rPr>
              <a:t>dalam</a:t>
            </a:r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tx2">
                    <a:satMod val="130000"/>
                  </a:schemeClr>
                </a:solidFill>
              </a:rPr>
              <a:t>proses</a:t>
            </a:r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tx2">
                    <a:satMod val="130000"/>
                  </a:schemeClr>
                </a:solidFill>
              </a:rPr>
              <a:t>pengambilan</a:t>
            </a:r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tx2">
                    <a:satMod val="130000"/>
                  </a:schemeClr>
                </a:solidFill>
              </a:rPr>
              <a:t>keputusan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1524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mtClean="0"/>
              <a:t>	</a:t>
            </a:r>
            <a:r>
              <a:rPr lang="en-US" sz="2800" smtClean="0"/>
              <a:t>Asumsi = dengan keterlibatan seluruh komponen (sinergisitas) maka pencapaian visi misi yang telah ditetapkan menjadi ruh dalam setiap komponen PTS.</a:t>
            </a:r>
            <a:endParaRPr lang="en-US" smtClean="0"/>
          </a:p>
        </p:txBody>
      </p:sp>
      <p:sp>
        <p:nvSpPr>
          <p:cNvPr id="4" name="Down Arrow 3"/>
          <p:cNvSpPr/>
          <p:nvPr/>
        </p:nvSpPr>
        <p:spPr>
          <a:xfrm>
            <a:off x="3962400" y="3467104"/>
            <a:ext cx="4572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701" name="TextBox 4"/>
          <p:cNvSpPr txBox="1">
            <a:spLocks noChangeArrowheads="1"/>
          </p:cNvSpPr>
          <p:nvPr/>
        </p:nvSpPr>
        <p:spPr bwMode="auto">
          <a:xfrm>
            <a:off x="1066800" y="3886200"/>
            <a:ext cx="7010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 err="1">
                <a:latin typeface="Gill Sans MT" pitchFamily="34" charset="0"/>
              </a:rPr>
              <a:t>Keterbatasan</a:t>
            </a:r>
            <a:r>
              <a:rPr lang="en-US" sz="2800" dirty="0">
                <a:latin typeface="Gill Sans MT" pitchFamily="34" charset="0"/>
              </a:rPr>
              <a:t> </a:t>
            </a:r>
            <a:r>
              <a:rPr lang="en-US" sz="2800" dirty="0" err="1">
                <a:latin typeface="Gill Sans MT" pitchFamily="34" charset="0"/>
              </a:rPr>
              <a:t>sumberdaya</a:t>
            </a:r>
            <a:r>
              <a:rPr lang="en-US" sz="2800" dirty="0">
                <a:latin typeface="Gill Sans MT" pitchFamily="34" charset="0"/>
              </a:rPr>
              <a:t> </a:t>
            </a:r>
            <a:r>
              <a:rPr lang="en-US" sz="2800" dirty="0" err="1">
                <a:latin typeface="Gill Sans MT" pitchFamily="34" charset="0"/>
              </a:rPr>
              <a:t>serta</a:t>
            </a:r>
            <a:r>
              <a:rPr lang="en-US" sz="2800" dirty="0">
                <a:latin typeface="Gill Sans MT" pitchFamily="34" charset="0"/>
              </a:rPr>
              <a:t> </a:t>
            </a:r>
            <a:r>
              <a:rPr lang="en-US" sz="2800" dirty="0" err="1">
                <a:latin typeface="Gill Sans MT" pitchFamily="34" charset="0"/>
              </a:rPr>
              <a:t>sarana</a:t>
            </a:r>
            <a:r>
              <a:rPr lang="en-US" sz="2800" dirty="0">
                <a:latin typeface="Gill Sans MT" pitchFamily="34" charset="0"/>
              </a:rPr>
              <a:t> </a:t>
            </a:r>
            <a:r>
              <a:rPr lang="en-US" sz="2800" dirty="0" err="1">
                <a:latin typeface="Gill Sans MT" pitchFamily="34" charset="0"/>
              </a:rPr>
              <a:t>dan</a:t>
            </a:r>
            <a:r>
              <a:rPr lang="en-US" sz="2800" dirty="0">
                <a:latin typeface="Gill Sans MT" pitchFamily="34" charset="0"/>
              </a:rPr>
              <a:t> </a:t>
            </a:r>
            <a:r>
              <a:rPr lang="en-US" sz="2800" dirty="0" err="1">
                <a:latin typeface="Gill Sans MT" pitchFamily="34" charset="0"/>
              </a:rPr>
              <a:t>prasarana</a:t>
            </a:r>
            <a:r>
              <a:rPr lang="en-US" sz="2800" dirty="0">
                <a:latin typeface="Gill Sans MT" pitchFamily="34" charset="0"/>
              </a:rPr>
              <a:t> </a:t>
            </a:r>
            <a:r>
              <a:rPr lang="en-US" sz="2800" dirty="0" err="1">
                <a:latin typeface="Gill Sans MT" pitchFamily="34" charset="0"/>
              </a:rPr>
              <a:t>tidak</a:t>
            </a:r>
            <a:r>
              <a:rPr lang="en-US" sz="2800" dirty="0">
                <a:latin typeface="Gill Sans MT" pitchFamily="34" charset="0"/>
              </a:rPr>
              <a:t> </a:t>
            </a:r>
            <a:r>
              <a:rPr lang="en-US" sz="2800" dirty="0" err="1">
                <a:latin typeface="Gill Sans MT" pitchFamily="34" charset="0"/>
              </a:rPr>
              <a:t>akan</a:t>
            </a:r>
            <a:r>
              <a:rPr lang="en-US" sz="2800" dirty="0">
                <a:latin typeface="Gill Sans MT" pitchFamily="34" charset="0"/>
              </a:rPr>
              <a:t> </a:t>
            </a:r>
            <a:r>
              <a:rPr lang="en-US" sz="2800" dirty="0" err="1">
                <a:latin typeface="Gill Sans MT" pitchFamily="34" charset="0"/>
              </a:rPr>
              <a:t>menghalangi</a:t>
            </a:r>
            <a:r>
              <a:rPr lang="en-US" sz="2800" dirty="0">
                <a:latin typeface="Gill Sans MT" pitchFamily="34" charset="0"/>
              </a:rPr>
              <a:t> </a:t>
            </a:r>
            <a:r>
              <a:rPr lang="en-US" sz="2800" dirty="0" err="1">
                <a:latin typeface="Gill Sans MT" pitchFamily="34" charset="0"/>
              </a:rPr>
              <a:t>semangat</a:t>
            </a:r>
            <a:r>
              <a:rPr lang="en-US" sz="2800" dirty="0">
                <a:latin typeface="Gill Sans MT" pitchFamily="34" charset="0"/>
              </a:rPr>
              <a:t> </a:t>
            </a:r>
            <a:r>
              <a:rPr lang="en-US" sz="2800" dirty="0" err="1">
                <a:latin typeface="Gill Sans MT" pitchFamily="34" charset="0"/>
              </a:rPr>
              <a:t>untuk</a:t>
            </a:r>
            <a:r>
              <a:rPr lang="en-US" sz="2800" dirty="0">
                <a:latin typeface="Gill Sans MT" pitchFamily="34" charset="0"/>
              </a:rPr>
              <a:t> </a:t>
            </a:r>
            <a:r>
              <a:rPr lang="en-US" sz="2800" dirty="0" err="1">
                <a:latin typeface="Gill Sans MT" pitchFamily="34" charset="0"/>
              </a:rPr>
              <a:t>berbuat</a:t>
            </a:r>
            <a:r>
              <a:rPr lang="en-US" sz="2800" dirty="0">
                <a:latin typeface="Gill Sans MT" pitchFamily="34" charset="0"/>
              </a:rPr>
              <a:t> yang </a:t>
            </a:r>
            <a:r>
              <a:rPr lang="en-US" sz="2800" dirty="0" err="1">
                <a:latin typeface="Gill Sans MT" pitchFamily="34" charset="0"/>
              </a:rPr>
              <a:t>terbaik</a:t>
            </a:r>
            <a:r>
              <a:rPr lang="en-US" sz="2800" dirty="0">
                <a:latin typeface="Gill Sans MT" pitchFamily="34" charset="0"/>
              </a:rPr>
              <a:t> </a:t>
            </a:r>
            <a:r>
              <a:rPr lang="en-US" sz="2800" dirty="0" err="1">
                <a:latin typeface="Gill Sans MT" pitchFamily="34" charset="0"/>
              </a:rPr>
              <a:t>bagi</a:t>
            </a:r>
            <a:r>
              <a:rPr lang="en-US" sz="2800" dirty="0">
                <a:latin typeface="Gill Sans MT" pitchFamily="34" charset="0"/>
              </a:rPr>
              <a:t> PTS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/>
              <a:t>REKOMENDASI</a:t>
            </a:r>
            <a:r>
              <a:rPr lang="en-US" b="1" dirty="0" smtClean="0"/>
              <a:t> </a:t>
            </a:r>
            <a:r>
              <a:rPr lang="en-US" b="1" dirty="0" err="1" smtClean="0"/>
              <a:t>UNTUK</a:t>
            </a:r>
            <a:r>
              <a:rPr lang="en-US" b="1" dirty="0" smtClean="0"/>
              <a:t> </a:t>
            </a:r>
            <a:r>
              <a:rPr lang="en-US" b="1" dirty="0" err="1" smtClean="0"/>
              <a:t>PEMERINTAH</a:t>
            </a:r>
            <a:r>
              <a:rPr lang="en-US" b="1" dirty="0" smtClean="0"/>
              <a:t> (</a:t>
            </a:r>
            <a:r>
              <a:rPr lang="en-US" b="1" dirty="0" err="1" smtClean="0"/>
              <a:t>KEMENDIKNAS</a:t>
            </a:r>
            <a:r>
              <a:rPr lang="en-US" b="1" dirty="0" smtClean="0"/>
              <a:t>)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0" indent="0">
              <a:buNone/>
            </a:pPr>
            <a:r>
              <a:rPr lang="en-US" sz="2300" dirty="0" err="1" smtClean="0"/>
              <a:t>Kebijakan</a:t>
            </a:r>
            <a:r>
              <a:rPr lang="en-US" sz="2300" dirty="0" smtClean="0"/>
              <a:t> </a:t>
            </a:r>
            <a:r>
              <a:rPr lang="en-US" sz="2300" dirty="0" err="1" smtClean="0"/>
              <a:t>pendidikan</a:t>
            </a:r>
            <a:r>
              <a:rPr lang="en-US" sz="2300" dirty="0" smtClean="0"/>
              <a:t> </a:t>
            </a:r>
            <a:r>
              <a:rPr lang="en-US" sz="2300" dirty="0" err="1" smtClean="0"/>
              <a:t>kedepan</a:t>
            </a:r>
            <a:r>
              <a:rPr lang="en-US" sz="2300" dirty="0" smtClean="0"/>
              <a:t> agar </a:t>
            </a:r>
            <a:r>
              <a:rPr lang="en-US" sz="2300" dirty="0" err="1" smtClean="0"/>
              <a:t>memperhatikan</a:t>
            </a:r>
            <a:r>
              <a:rPr lang="en-US" sz="2300" dirty="0" smtClean="0"/>
              <a:t> </a:t>
            </a:r>
            <a:r>
              <a:rPr lang="en-US" sz="2300" dirty="0" err="1" smtClean="0"/>
              <a:t>hak</a:t>
            </a:r>
            <a:r>
              <a:rPr lang="en-US" sz="2300" dirty="0" smtClean="0"/>
              <a:t> </a:t>
            </a:r>
            <a:r>
              <a:rPr lang="en-US" sz="2300" dirty="0" err="1" smtClean="0"/>
              <a:t>hidup</a:t>
            </a:r>
            <a:r>
              <a:rPr lang="en-US" sz="2300" dirty="0" smtClean="0"/>
              <a:t> PTS yang </a:t>
            </a:r>
            <a:r>
              <a:rPr lang="en-US" sz="2300" dirty="0" err="1" smtClean="0"/>
              <a:t>ada</a:t>
            </a:r>
            <a:r>
              <a:rPr lang="en-US" sz="2300" dirty="0" smtClean="0"/>
              <a:t>, agar </a:t>
            </a:r>
            <a:r>
              <a:rPr lang="en-US" sz="2300" dirty="0" err="1" smtClean="0"/>
              <a:t>ada</a:t>
            </a:r>
            <a:r>
              <a:rPr lang="en-US" sz="2300" dirty="0" smtClean="0"/>
              <a:t> </a:t>
            </a:r>
            <a:r>
              <a:rPr lang="en-US" sz="2300" dirty="0" err="1" smtClean="0"/>
              <a:t>keseimbangan</a:t>
            </a:r>
            <a:r>
              <a:rPr lang="en-US" sz="2300" dirty="0" smtClean="0"/>
              <a:t> </a:t>
            </a:r>
            <a:r>
              <a:rPr lang="en-US" sz="2300" dirty="0" err="1" smtClean="0"/>
              <a:t>dan</a:t>
            </a:r>
            <a:r>
              <a:rPr lang="en-US" sz="2300" dirty="0" smtClean="0"/>
              <a:t> </a:t>
            </a:r>
            <a:r>
              <a:rPr lang="en-US" sz="2300" dirty="0" err="1" smtClean="0"/>
              <a:t>kesetaraan</a:t>
            </a:r>
            <a:r>
              <a:rPr lang="en-US" sz="2300" dirty="0" smtClean="0"/>
              <a:t> </a:t>
            </a:r>
            <a:r>
              <a:rPr lang="en-US" sz="2300" dirty="0" err="1" smtClean="0"/>
              <a:t>serta</a:t>
            </a:r>
            <a:r>
              <a:rPr lang="en-US" sz="2300" dirty="0" smtClean="0"/>
              <a:t> </a:t>
            </a:r>
            <a:r>
              <a:rPr lang="en-US" sz="2300" dirty="0" err="1" smtClean="0"/>
              <a:t>keadilan</a:t>
            </a:r>
            <a:r>
              <a:rPr lang="en-US" sz="2300" dirty="0" smtClean="0"/>
              <a:t> </a:t>
            </a:r>
            <a:r>
              <a:rPr lang="en-US" sz="2300" dirty="0" err="1" smtClean="0"/>
              <a:t>dalam</a:t>
            </a:r>
            <a:r>
              <a:rPr lang="en-US" sz="2300" dirty="0" smtClean="0"/>
              <a:t> </a:t>
            </a:r>
            <a:r>
              <a:rPr lang="en-US" sz="2300" dirty="0" err="1" smtClean="0"/>
              <a:t>perlakuan</a:t>
            </a:r>
            <a:r>
              <a:rPr lang="en-US" sz="2300" dirty="0" smtClean="0"/>
              <a:t>, </a:t>
            </a:r>
            <a:r>
              <a:rPr lang="en-US" sz="2300" dirty="0" err="1" smtClean="0"/>
              <a:t>dukungan</a:t>
            </a:r>
            <a:r>
              <a:rPr lang="en-US" sz="2300" dirty="0" smtClean="0"/>
              <a:t> </a:t>
            </a:r>
            <a:r>
              <a:rPr lang="en-US" sz="2300" dirty="0" err="1" smtClean="0"/>
              <a:t>dan</a:t>
            </a:r>
            <a:r>
              <a:rPr lang="en-US" sz="2300" dirty="0" smtClean="0"/>
              <a:t> </a:t>
            </a:r>
            <a:r>
              <a:rPr lang="en-US" sz="2300" dirty="0" err="1" smtClean="0"/>
              <a:t>bantuan</a:t>
            </a:r>
            <a:r>
              <a:rPr lang="en-US" sz="2300" dirty="0" smtClean="0"/>
              <a:t> </a:t>
            </a:r>
            <a:r>
              <a:rPr lang="en-US" sz="2300" dirty="0" err="1" smtClean="0"/>
              <a:t>kepada</a:t>
            </a:r>
            <a:r>
              <a:rPr lang="en-US" sz="2300" dirty="0" smtClean="0"/>
              <a:t> </a:t>
            </a:r>
            <a:r>
              <a:rPr lang="en-US" sz="2300" dirty="0" err="1" smtClean="0"/>
              <a:t>PTN</a:t>
            </a:r>
            <a:r>
              <a:rPr lang="en-US" sz="2300" dirty="0" smtClean="0"/>
              <a:t> </a:t>
            </a:r>
            <a:r>
              <a:rPr lang="en-US" sz="2300" dirty="0" err="1" smtClean="0"/>
              <a:t>dan</a:t>
            </a:r>
            <a:r>
              <a:rPr lang="en-US" sz="2300" dirty="0" smtClean="0"/>
              <a:t> PTS, </a:t>
            </a:r>
            <a:r>
              <a:rPr lang="en-US" sz="2300" dirty="0" err="1" smtClean="0"/>
              <a:t>antara</a:t>
            </a:r>
            <a:r>
              <a:rPr lang="en-US" sz="2300" dirty="0" smtClean="0"/>
              <a:t> lain:</a:t>
            </a:r>
          </a:p>
          <a:p>
            <a:pPr lvl="0"/>
            <a:r>
              <a:rPr lang="en-US" sz="2300" dirty="0" smtClean="0"/>
              <a:t>Agar </a:t>
            </a:r>
            <a:r>
              <a:rPr lang="en-US" sz="2300" dirty="0" err="1" smtClean="0"/>
              <a:t>ada</a:t>
            </a:r>
            <a:r>
              <a:rPr lang="en-US" sz="2300" dirty="0" smtClean="0"/>
              <a:t> rasa </a:t>
            </a:r>
            <a:r>
              <a:rPr lang="en-US" sz="2300" dirty="0" err="1" smtClean="0"/>
              <a:t>tanggungjawab</a:t>
            </a:r>
            <a:r>
              <a:rPr lang="en-US" sz="2300" dirty="0" smtClean="0"/>
              <a:t> </a:t>
            </a:r>
            <a:r>
              <a:rPr lang="en-US" sz="2300" dirty="0" err="1" smtClean="0"/>
              <a:t>dan</a:t>
            </a:r>
            <a:r>
              <a:rPr lang="en-US" sz="2300" dirty="0" smtClean="0"/>
              <a:t> </a:t>
            </a:r>
            <a:r>
              <a:rPr lang="en-US" sz="2300" dirty="0" err="1" smtClean="0"/>
              <a:t>komitmen</a:t>
            </a:r>
            <a:r>
              <a:rPr lang="en-US" sz="2300" dirty="0" smtClean="0"/>
              <a:t> yang </a:t>
            </a:r>
            <a:r>
              <a:rPr lang="en-US" sz="2300" dirty="0" err="1" smtClean="0"/>
              <a:t>tinggi</a:t>
            </a:r>
            <a:r>
              <a:rPr lang="en-US" sz="2300" dirty="0" smtClean="0"/>
              <a:t>, </a:t>
            </a:r>
            <a:r>
              <a:rPr lang="en-US" sz="2300" dirty="0" err="1" smtClean="0"/>
              <a:t>sebaiknya</a:t>
            </a:r>
            <a:r>
              <a:rPr lang="en-US" sz="2300" dirty="0" smtClean="0"/>
              <a:t> </a:t>
            </a:r>
            <a:r>
              <a:rPr lang="en-US" sz="2300" dirty="0" err="1" smtClean="0"/>
              <a:t>PTN</a:t>
            </a:r>
            <a:r>
              <a:rPr lang="en-US" sz="2300" dirty="0" smtClean="0"/>
              <a:t> yang </a:t>
            </a:r>
            <a:r>
              <a:rPr lang="en-US" sz="2300" dirty="0" err="1" smtClean="0"/>
              <a:t>milik</a:t>
            </a:r>
            <a:r>
              <a:rPr lang="en-US" sz="2300" dirty="0" smtClean="0"/>
              <a:t> </a:t>
            </a:r>
            <a:r>
              <a:rPr lang="en-US" sz="2300" dirty="0" err="1" smtClean="0"/>
              <a:t>negara</a:t>
            </a:r>
            <a:r>
              <a:rPr lang="en-US" sz="2300" dirty="0" smtClean="0"/>
              <a:t> </a:t>
            </a:r>
            <a:r>
              <a:rPr lang="en-US" sz="2300" dirty="0" err="1" smtClean="0"/>
              <a:t>dan</a:t>
            </a:r>
            <a:r>
              <a:rPr lang="en-US" sz="2300" dirty="0" smtClean="0"/>
              <a:t> </a:t>
            </a:r>
            <a:r>
              <a:rPr lang="en-US" sz="2300" dirty="0" err="1" smtClean="0"/>
              <a:t>dibiayai</a:t>
            </a:r>
            <a:r>
              <a:rPr lang="en-US" sz="2300" dirty="0" smtClean="0"/>
              <a:t> </a:t>
            </a:r>
            <a:r>
              <a:rPr lang="en-US" sz="2300" dirty="0" err="1" smtClean="0"/>
              <a:t>penuh</a:t>
            </a:r>
            <a:r>
              <a:rPr lang="en-US" sz="2300" dirty="0" smtClean="0"/>
              <a:t> </a:t>
            </a:r>
            <a:r>
              <a:rPr lang="en-US" sz="2300" dirty="0" err="1" smtClean="0"/>
              <a:t>oleh</a:t>
            </a:r>
            <a:r>
              <a:rPr lang="en-US" sz="2300" dirty="0" smtClean="0"/>
              <a:t> </a:t>
            </a:r>
            <a:r>
              <a:rPr lang="en-US" sz="2300" dirty="0" err="1" smtClean="0"/>
              <a:t>negara</a:t>
            </a:r>
            <a:r>
              <a:rPr lang="en-US" sz="2300" dirty="0" smtClean="0"/>
              <a:t> </a:t>
            </a:r>
            <a:r>
              <a:rPr lang="en-US" sz="2300" dirty="0" err="1" smtClean="0"/>
              <a:t>diarahkan</a:t>
            </a:r>
            <a:r>
              <a:rPr lang="en-US" sz="2300" dirty="0" smtClean="0"/>
              <a:t> </a:t>
            </a:r>
            <a:r>
              <a:rPr lang="en-US" sz="2300" dirty="0" err="1" smtClean="0"/>
              <a:t>ke</a:t>
            </a:r>
            <a:r>
              <a:rPr lang="en-US" sz="2300" dirty="0" smtClean="0"/>
              <a:t> </a:t>
            </a:r>
            <a:r>
              <a:rPr lang="en-US" sz="2300" i="1" dirty="0" smtClean="0"/>
              <a:t>Research University</a:t>
            </a:r>
            <a:r>
              <a:rPr lang="en-US" sz="2300" dirty="0" smtClean="0"/>
              <a:t> </a:t>
            </a:r>
            <a:r>
              <a:rPr lang="en-US" sz="2300" dirty="0" err="1" smtClean="0"/>
              <a:t>untuk</a:t>
            </a:r>
            <a:r>
              <a:rPr lang="en-US" sz="2300" dirty="0" smtClean="0"/>
              <a:t> </a:t>
            </a:r>
            <a:r>
              <a:rPr lang="en-US" sz="2300" dirty="0" err="1" smtClean="0"/>
              <a:t>menghasilkan</a:t>
            </a:r>
            <a:r>
              <a:rPr lang="en-US" sz="2300" dirty="0" smtClean="0"/>
              <a:t> </a:t>
            </a:r>
            <a:r>
              <a:rPr lang="en-US" sz="2300" dirty="0" err="1" smtClean="0"/>
              <a:t>karya-karya</a:t>
            </a:r>
            <a:r>
              <a:rPr lang="en-US" sz="2300" dirty="0" smtClean="0"/>
              <a:t> </a:t>
            </a:r>
            <a:r>
              <a:rPr lang="en-US" sz="2300" dirty="0" err="1" smtClean="0"/>
              <a:t>ilmiah</a:t>
            </a:r>
            <a:r>
              <a:rPr lang="en-US" sz="2300" dirty="0" smtClean="0"/>
              <a:t> </a:t>
            </a:r>
            <a:r>
              <a:rPr lang="en-US" sz="2300" dirty="0" err="1" smtClean="0"/>
              <a:t>dan</a:t>
            </a:r>
            <a:r>
              <a:rPr lang="en-US" sz="2300" dirty="0" smtClean="0"/>
              <a:t> </a:t>
            </a:r>
            <a:r>
              <a:rPr lang="en-US" sz="2300" dirty="0" err="1" smtClean="0"/>
              <a:t>penelitian</a:t>
            </a:r>
            <a:r>
              <a:rPr lang="en-US" sz="2300" dirty="0" smtClean="0"/>
              <a:t> yang </a:t>
            </a:r>
            <a:r>
              <a:rPr lang="en-US" sz="2300" dirty="0" err="1" smtClean="0"/>
              <a:t>bermanfaat</a:t>
            </a:r>
            <a:r>
              <a:rPr lang="en-US" sz="2300" dirty="0" smtClean="0"/>
              <a:t> </a:t>
            </a:r>
            <a:r>
              <a:rPr lang="en-US" sz="2300" dirty="0" err="1" smtClean="0"/>
              <a:t>bagi</a:t>
            </a:r>
            <a:r>
              <a:rPr lang="en-US" sz="2300" dirty="0" smtClean="0"/>
              <a:t> </a:t>
            </a:r>
            <a:r>
              <a:rPr lang="en-US" sz="2300" dirty="0" err="1" smtClean="0"/>
              <a:t>masa</a:t>
            </a:r>
            <a:r>
              <a:rPr lang="en-US" sz="2300" dirty="0" smtClean="0"/>
              <a:t> </a:t>
            </a:r>
            <a:r>
              <a:rPr lang="en-US" sz="2300" dirty="0" err="1" smtClean="0"/>
              <a:t>depan</a:t>
            </a:r>
            <a:r>
              <a:rPr lang="en-US" sz="2300" dirty="0" smtClean="0"/>
              <a:t> </a:t>
            </a:r>
            <a:r>
              <a:rPr lang="en-US" sz="2300" dirty="0" err="1" smtClean="0"/>
              <a:t>bangsa</a:t>
            </a:r>
            <a:r>
              <a:rPr lang="en-US" sz="2300" dirty="0" smtClean="0"/>
              <a:t>. </a:t>
            </a:r>
            <a:r>
              <a:rPr lang="en-US" sz="2300" dirty="0" err="1" smtClean="0"/>
              <a:t>Untuk</a:t>
            </a:r>
            <a:r>
              <a:rPr lang="en-US" sz="2300" dirty="0" smtClean="0"/>
              <a:t> </a:t>
            </a:r>
            <a:r>
              <a:rPr lang="en-US" sz="2300" dirty="0" err="1" smtClean="0"/>
              <a:t>bidang</a:t>
            </a:r>
            <a:r>
              <a:rPr lang="en-US" sz="2300" dirty="0" smtClean="0"/>
              <a:t> </a:t>
            </a:r>
            <a:r>
              <a:rPr lang="en-US" sz="2300" dirty="0" err="1" smtClean="0"/>
              <a:t>pendidikan</a:t>
            </a:r>
            <a:r>
              <a:rPr lang="en-US" sz="2300" dirty="0" smtClean="0"/>
              <a:t>, </a:t>
            </a:r>
            <a:r>
              <a:rPr lang="en-US" sz="2300" dirty="0" err="1" smtClean="0"/>
              <a:t>idealnya</a:t>
            </a:r>
            <a:r>
              <a:rPr lang="en-US" sz="2300" dirty="0" smtClean="0"/>
              <a:t> </a:t>
            </a:r>
            <a:r>
              <a:rPr lang="en-US" sz="2300" dirty="0" err="1" smtClean="0"/>
              <a:t>PTN</a:t>
            </a:r>
            <a:r>
              <a:rPr lang="en-US" sz="2300" dirty="0" smtClean="0"/>
              <a:t> </a:t>
            </a:r>
            <a:r>
              <a:rPr lang="en-US" sz="2300" dirty="0" err="1" smtClean="0"/>
              <a:t>lebih</a:t>
            </a:r>
            <a:r>
              <a:rPr lang="en-US" sz="2300" dirty="0" smtClean="0"/>
              <a:t> </a:t>
            </a:r>
            <a:r>
              <a:rPr lang="en-US" sz="2300" dirty="0" err="1" smtClean="0"/>
              <a:t>tepat</a:t>
            </a:r>
            <a:r>
              <a:rPr lang="en-US" sz="2300" dirty="0" smtClean="0"/>
              <a:t> </a:t>
            </a:r>
            <a:r>
              <a:rPr lang="en-US" sz="2300" dirty="0" err="1" smtClean="0"/>
              <a:t>mengambil</a:t>
            </a:r>
            <a:r>
              <a:rPr lang="en-US" sz="2300" dirty="0" smtClean="0"/>
              <a:t> </a:t>
            </a:r>
            <a:r>
              <a:rPr lang="en-US" sz="2300" dirty="0" err="1" smtClean="0"/>
              <a:t>peran</a:t>
            </a:r>
            <a:r>
              <a:rPr lang="en-US" sz="2300" dirty="0" smtClean="0"/>
              <a:t> </a:t>
            </a:r>
            <a:r>
              <a:rPr lang="en-US" sz="2300" dirty="0" err="1" smtClean="0"/>
              <a:t>di</a:t>
            </a:r>
            <a:r>
              <a:rPr lang="en-US" sz="2300" dirty="0" smtClean="0"/>
              <a:t> </a:t>
            </a:r>
            <a:r>
              <a:rPr lang="en-US" sz="2300" dirty="0" err="1" smtClean="0"/>
              <a:t>Pasca</a:t>
            </a:r>
            <a:r>
              <a:rPr lang="en-US" sz="2300" dirty="0" smtClean="0"/>
              <a:t> </a:t>
            </a:r>
            <a:r>
              <a:rPr lang="en-US" sz="2300" dirty="0" err="1" smtClean="0"/>
              <a:t>Sarjana</a:t>
            </a:r>
            <a:r>
              <a:rPr lang="en-US" sz="2300" dirty="0" smtClean="0"/>
              <a:t> </a:t>
            </a:r>
            <a:r>
              <a:rPr lang="en-US" sz="2300" dirty="0" err="1" smtClean="0"/>
              <a:t>dan</a:t>
            </a:r>
            <a:r>
              <a:rPr lang="en-US" sz="2300" dirty="0" smtClean="0"/>
              <a:t> </a:t>
            </a:r>
            <a:r>
              <a:rPr lang="en-US" sz="2300" dirty="0" err="1" smtClean="0"/>
              <a:t>Spesialistic</a:t>
            </a:r>
            <a:r>
              <a:rPr lang="en-US" sz="2300" dirty="0" smtClean="0"/>
              <a:t>.</a:t>
            </a:r>
            <a:endParaRPr lang="en-US" sz="2300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173416" cy="4800600"/>
          </a:xfrm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 	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/>
              <a:t>Higher Education Long Term Strategy 2003-2010 (</a:t>
            </a:r>
            <a:r>
              <a:rPr lang="en-US" dirty="0" err="1" smtClean="0"/>
              <a:t>HELTS</a:t>
            </a:r>
            <a:r>
              <a:rPr lang="en-US" dirty="0" smtClean="0"/>
              <a:t> </a:t>
            </a:r>
            <a:r>
              <a:rPr lang="en-US" dirty="0"/>
              <a:t>2003-2010) </a:t>
            </a:r>
            <a:r>
              <a:rPr lang="en-US" dirty="0" err="1"/>
              <a:t>arah</a:t>
            </a:r>
            <a:r>
              <a:rPr lang="en-US" dirty="0"/>
              <a:t> </a:t>
            </a:r>
            <a:r>
              <a:rPr lang="en-US" dirty="0" err="1"/>
              <a:t>pembangunan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yang </a:t>
            </a:r>
            <a:r>
              <a:rPr lang="en-US" dirty="0" err="1"/>
              <a:t>dicanangkan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pemerintah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menghasilkan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saing</a:t>
            </a:r>
            <a:r>
              <a:rPr lang="en-US" dirty="0"/>
              <a:t> </a:t>
            </a:r>
            <a:r>
              <a:rPr lang="en-US" dirty="0" err="1"/>
              <a:t>bangsa</a:t>
            </a:r>
            <a:r>
              <a:rPr lang="en-US" dirty="0"/>
              <a:t> (</a:t>
            </a:r>
            <a:r>
              <a:rPr lang="en-US" dirty="0" err="1"/>
              <a:t>Depdiknas</a:t>
            </a:r>
            <a:r>
              <a:rPr lang="en-US" dirty="0"/>
              <a:t>, 2004). </a:t>
            </a:r>
            <a:r>
              <a:rPr lang="en-US" dirty="0" err="1" smtClean="0"/>
              <a:t>Yayasan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/>
              <a:t>salah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pilar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tiga</a:t>
            </a:r>
            <a:r>
              <a:rPr lang="en-US" dirty="0"/>
              <a:t> </a:t>
            </a:r>
            <a:r>
              <a:rPr lang="en-US" dirty="0" err="1"/>
              <a:t>pilar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HELTS 2003-2010 </a:t>
            </a:r>
            <a:r>
              <a:rPr lang="en-US" dirty="0" err="1"/>
              <a:t>disamping</a:t>
            </a:r>
            <a:r>
              <a:rPr lang="en-US" dirty="0"/>
              <a:t> </a:t>
            </a:r>
            <a:r>
              <a:rPr lang="en-US" dirty="0" err="1" smtClean="0"/>
              <a:t>desentralisasi</a:t>
            </a:r>
            <a:r>
              <a:rPr lang="en-US" dirty="0" smtClean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otonomi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. 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/>
              <a:t>REKOMENDASI</a:t>
            </a:r>
            <a:r>
              <a:rPr lang="en-US" b="1" dirty="0" smtClean="0"/>
              <a:t> </a:t>
            </a:r>
            <a:r>
              <a:rPr lang="en-US" b="1" dirty="0" err="1" smtClean="0"/>
              <a:t>UNTUK</a:t>
            </a:r>
            <a:r>
              <a:rPr lang="en-US" b="1" dirty="0" smtClean="0"/>
              <a:t> </a:t>
            </a:r>
            <a:r>
              <a:rPr lang="en-US" b="1" dirty="0" err="1" smtClean="0"/>
              <a:t>PEMERINTAH</a:t>
            </a:r>
            <a:r>
              <a:rPr lang="en-US" b="1" dirty="0" smtClean="0"/>
              <a:t> (</a:t>
            </a:r>
            <a:r>
              <a:rPr lang="en-US" b="1" dirty="0" err="1" smtClean="0"/>
              <a:t>KEMENDIKNAS</a:t>
            </a:r>
            <a:r>
              <a:rPr lang="en-US" b="1" dirty="0" smtClean="0"/>
              <a:t>)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lvl="0"/>
            <a:r>
              <a:rPr lang="en-US" sz="2100" dirty="0" smtClean="0"/>
              <a:t>PTS yang </a:t>
            </a:r>
            <a:r>
              <a:rPr lang="en-US" sz="2100" dirty="0" err="1" smtClean="0"/>
              <a:t>dalam</a:t>
            </a:r>
            <a:r>
              <a:rPr lang="en-US" sz="2100" dirty="0" smtClean="0"/>
              <a:t> </a:t>
            </a:r>
            <a:r>
              <a:rPr lang="en-US" sz="2100" dirty="0" err="1" smtClean="0"/>
              <a:t>berbagai</a:t>
            </a:r>
            <a:r>
              <a:rPr lang="en-US" sz="2100" dirty="0" smtClean="0"/>
              <a:t> </a:t>
            </a:r>
            <a:r>
              <a:rPr lang="en-US" sz="2100" dirty="0" err="1" smtClean="0"/>
              <a:t>hal</a:t>
            </a:r>
            <a:r>
              <a:rPr lang="en-US" sz="2100" dirty="0" smtClean="0"/>
              <a:t> </a:t>
            </a:r>
            <a:r>
              <a:rPr lang="en-US" sz="2100" dirty="0" err="1" smtClean="0"/>
              <a:t>sangat</a:t>
            </a:r>
            <a:r>
              <a:rPr lang="en-US" sz="2100" dirty="0" smtClean="0"/>
              <a:t> </a:t>
            </a:r>
            <a:r>
              <a:rPr lang="en-US" sz="2100" dirty="0" err="1" smtClean="0"/>
              <a:t>tergantung</a:t>
            </a:r>
            <a:r>
              <a:rPr lang="en-US" sz="2100" dirty="0" smtClean="0"/>
              <a:t> </a:t>
            </a:r>
            <a:r>
              <a:rPr lang="en-US" sz="2100" dirty="0" err="1" smtClean="0"/>
              <a:t>pada</a:t>
            </a:r>
            <a:r>
              <a:rPr lang="en-US" sz="2100" dirty="0" smtClean="0"/>
              <a:t> </a:t>
            </a:r>
            <a:r>
              <a:rPr lang="en-US" sz="2100" dirty="0" err="1" smtClean="0"/>
              <a:t>kemampuan</a:t>
            </a:r>
            <a:r>
              <a:rPr lang="en-US" sz="2100" dirty="0" smtClean="0"/>
              <a:t> </a:t>
            </a:r>
            <a:r>
              <a:rPr lang="en-US" sz="2100" dirty="0" err="1" smtClean="0"/>
              <a:t>sendiri</a:t>
            </a:r>
            <a:r>
              <a:rPr lang="en-US" sz="2100" dirty="0" smtClean="0"/>
              <a:t> </a:t>
            </a:r>
            <a:r>
              <a:rPr lang="en-US" sz="2100" dirty="0" err="1" smtClean="0"/>
              <a:t>juga</a:t>
            </a:r>
            <a:r>
              <a:rPr lang="en-US" sz="2100" dirty="0" smtClean="0"/>
              <a:t> </a:t>
            </a:r>
            <a:r>
              <a:rPr lang="en-US" sz="2100" dirty="0" err="1" smtClean="0"/>
              <a:t>memiliki</a:t>
            </a:r>
            <a:r>
              <a:rPr lang="en-US" sz="2100" dirty="0" smtClean="0"/>
              <a:t> </a:t>
            </a:r>
            <a:r>
              <a:rPr lang="en-US" sz="2100" dirty="0" err="1" smtClean="0"/>
              <a:t>tanggungjawab</a:t>
            </a:r>
            <a:r>
              <a:rPr lang="en-US" sz="2100" dirty="0" smtClean="0"/>
              <a:t> yang </a:t>
            </a:r>
            <a:r>
              <a:rPr lang="en-US" sz="2100" dirty="0" err="1" smtClean="0"/>
              <a:t>sama</a:t>
            </a:r>
            <a:r>
              <a:rPr lang="en-US" sz="2100" dirty="0" smtClean="0"/>
              <a:t> </a:t>
            </a:r>
            <a:r>
              <a:rPr lang="en-US" sz="2100" dirty="0" err="1" smtClean="0"/>
              <a:t>sebagai</a:t>
            </a:r>
            <a:r>
              <a:rPr lang="en-US" sz="2100" dirty="0" smtClean="0"/>
              <a:t> </a:t>
            </a:r>
            <a:r>
              <a:rPr lang="en-US" sz="2100" dirty="0" err="1" smtClean="0"/>
              <a:t>lembaga</a:t>
            </a:r>
            <a:r>
              <a:rPr lang="en-US" sz="2100" dirty="0" smtClean="0"/>
              <a:t> </a:t>
            </a:r>
            <a:r>
              <a:rPr lang="en-US" sz="2100" dirty="0" err="1" smtClean="0"/>
              <a:t>pendidikan</a:t>
            </a:r>
            <a:r>
              <a:rPr lang="en-US" sz="2100" dirty="0" smtClean="0"/>
              <a:t> yang </a:t>
            </a:r>
            <a:r>
              <a:rPr lang="en-US" sz="2100" dirty="0" err="1" smtClean="0"/>
              <a:t>harus</a:t>
            </a:r>
            <a:r>
              <a:rPr lang="en-US" sz="2100" dirty="0" smtClean="0"/>
              <a:t> </a:t>
            </a:r>
            <a:r>
              <a:rPr lang="en-US" sz="2100" dirty="0" err="1" smtClean="0"/>
              <a:t>dapat</a:t>
            </a:r>
            <a:r>
              <a:rPr lang="en-US" sz="2100" dirty="0" smtClean="0"/>
              <a:t> </a:t>
            </a:r>
            <a:r>
              <a:rPr lang="en-US" sz="2100" dirty="0" err="1" smtClean="0"/>
              <a:t>menghasilkan</a:t>
            </a:r>
            <a:r>
              <a:rPr lang="en-US" sz="2100" dirty="0" smtClean="0"/>
              <a:t> output yang </a:t>
            </a:r>
            <a:r>
              <a:rPr lang="en-US" sz="2100" dirty="0" err="1" smtClean="0"/>
              <a:t>berkualitas</a:t>
            </a:r>
            <a:r>
              <a:rPr lang="en-US" sz="2100" dirty="0" smtClean="0"/>
              <a:t>. </a:t>
            </a:r>
            <a:r>
              <a:rPr lang="en-US" sz="2100" dirty="0" err="1" smtClean="0"/>
              <a:t>Dukungan</a:t>
            </a:r>
            <a:r>
              <a:rPr lang="en-US" sz="2100" dirty="0" smtClean="0"/>
              <a:t>, </a:t>
            </a:r>
            <a:r>
              <a:rPr lang="en-US" sz="2100" dirty="0" err="1" smtClean="0"/>
              <a:t>bantuan</a:t>
            </a:r>
            <a:r>
              <a:rPr lang="en-US" sz="2100" dirty="0" smtClean="0"/>
              <a:t> </a:t>
            </a:r>
            <a:r>
              <a:rPr lang="en-US" sz="2100" dirty="0" err="1" smtClean="0"/>
              <a:t>dan</a:t>
            </a:r>
            <a:r>
              <a:rPr lang="en-US" sz="2100" dirty="0" smtClean="0"/>
              <a:t> </a:t>
            </a:r>
            <a:r>
              <a:rPr lang="en-US" sz="2100" dirty="0" err="1" smtClean="0"/>
              <a:t>keberpihakan</a:t>
            </a:r>
            <a:r>
              <a:rPr lang="en-US" sz="2100" dirty="0" smtClean="0"/>
              <a:t> </a:t>
            </a:r>
            <a:r>
              <a:rPr lang="en-US" sz="2100" dirty="0" err="1" smtClean="0"/>
              <a:t>Pemerintah</a:t>
            </a:r>
            <a:r>
              <a:rPr lang="en-US" sz="2100" dirty="0" smtClean="0"/>
              <a:t> </a:t>
            </a:r>
            <a:r>
              <a:rPr lang="en-US" sz="2100" dirty="0" err="1" smtClean="0"/>
              <a:t>kepada</a:t>
            </a:r>
            <a:r>
              <a:rPr lang="en-US" sz="2100" dirty="0" smtClean="0"/>
              <a:t> PTS </a:t>
            </a:r>
            <a:r>
              <a:rPr lang="en-US" sz="2100" dirty="0" err="1" smtClean="0"/>
              <a:t>menjadi</a:t>
            </a:r>
            <a:r>
              <a:rPr lang="en-US" sz="2100" dirty="0" smtClean="0"/>
              <a:t> </a:t>
            </a:r>
            <a:r>
              <a:rPr lang="en-US" sz="2100" dirty="0" err="1" smtClean="0"/>
              <a:t>sesuatu</a:t>
            </a:r>
            <a:r>
              <a:rPr lang="en-US" sz="2100" dirty="0" smtClean="0"/>
              <a:t> yang </a:t>
            </a:r>
            <a:r>
              <a:rPr lang="en-US" sz="2100" dirty="0" err="1" smtClean="0"/>
              <a:t>signifikan</a:t>
            </a:r>
            <a:r>
              <a:rPr lang="en-US" sz="2100" dirty="0" smtClean="0"/>
              <a:t> </a:t>
            </a:r>
            <a:r>
              <a:rPr lang="en-US" sz="2100" dirty="0" err="1" smtClean="0"/>
              <a:t>baik</a:t>
            </a:r>
            <a:r>
              <a:rPr lang="en-US" sz="2100" dirty="0" smtClean="0"/>
              <a:t> </a:t>
            </a:r>
            <a:r>
              <a:rPr lang="en-US" sz="2100" dirty="0" err="1" smtClean="0"/>
              <a:t>di</a:t>
            </a:r>
            <a:r>
              <a:rPr lang="en-US" sz="2100" dirty="0" smtClean="0"/>
              <a:t> </a:t>
            </a:r>
            <a:r>
              <a:rPr lang="en-US" sz="2100" dirty="0" err="1" smtClean="0"/>
              <a:t>bidang</a:t>
            </a:r>
            <a:r>
              <a:rPr lang="en-US" sz="2100" dirty="0" smtClean="0"/>
              <a:t> </a:t>
            </a:r>
            <a:r>
              <a:rPr lang="en-US" sz="2100" dirty="0" err="1" smtClean="0"/>
              <a:t>pembinaan</a:t>
            </a:r>
            <a:r>
              <a:rPr lang="en-US" sz="2100" dirty="0" smtClean="0"/>
              <a:t> </a:t>
            </a:r>
            <a:r>
              <a:rPr lang="en-US" sz="2100" dirty="0" err="1" smtClean="0"/>
              <a:t>maupun</a:t>
            </a:r>
            <a:r>
              <a:rPr lang="en-US" sz="2100" dirty="0" smtClean="0"/>
              <a:t> </a:t>
            </a:r>
            <a:r>
              <a:rPr lang="en-US" sz="2100" dirty="0" err="1" smtClean="0"/>
              <a:t>finansial</a:t>
            </a:r>
            <a:r>
              <a:rPr lang="en-US" sz="2100" dirty="0" smtClean="0"/>
              <a:t>, </a:t>
            </a:r>
            <a:r>
              <a:rPr lang="en-US" sz="2100" dirty="0" err="1" smtClean="0"/>
              <a:t>mengingat</a:t>
            </a:r>
            <a:r>
              <a:rPr lang="en-US" sz="2100" dirty="0" smtClean="0"/>
              <a:t> PTS yang </a:t>
            </a:r>
            <a:r>
              <a:rPr lang="en-US" sz="2100" dirty="0" err="1" smtClean="0"/>
              <a:t>jumlahnya</a:t>
            </a:r>
            <a:r>
              <a:rPr lang="en-US" sz="2100" dirty="0" smtClean="0"/>
              <a:t> </a:t>
            </a:r>
            <a:r>
              <a:rPr lang="en-US" sz="2100" dirty="0" err="1" smtClean="0"/>
              <a:t>mencapai</a:t>
            </a:r>
            <a:r>
              <a:rPr lang="en-US" sz="2100" dirty="0" smtClean="0"/>
              <a:t> </a:t>
            </a:r>
            <a:r>
              <a:rPr lang="en-US" sz="2100" dirty="0" err="1" smtClean="0"/>
              <a:t>lebih</a:t>
            </a:r>
            <a:r>
              <a:rPr lang="en-US" sz="2100" dirty="0" smtClean="0"/>
              <a:t> </a:t>
            </a:r>
            <a:r>
              <a:rPr lang="en-US" sz="2100" dirty="0" err="1" smtClean="0"/>
              <a:t>dari</a:t>
            </a:r>
            <a:r>
              <a:rPr lang="en-US" sz="2100" dirty="0" smtClean="0"/>
              <a:t> </a:t>
            </a:r>
            <a:r>
              <a:rPr lang="en-US" sz="2100" dirty="0" err="1" smtClean="0"/>
              <a:t>3000an</a:t>
            </a:r>
            <a:r>
              <a:rPr lang="en-US" sz="2100" dirty="0" smtClean="0"/>
              <a:t> – </a:t>
            </a:r>
            <a:r>
              <a:rPr lang="en-US" sz="2100" dirty="0" err="1" smtClean="0"/>
              <a:t>dibandingkan</a:t>
            </a:r>
            <a:r>
              <a:rPr lang="en-US" sz="2100" dirty="0" smtClean="0"/>
              <a:t> </a:t>
            </a:r>
            <a:r>
              <a:rPr lang="en-US" sz="2100" dirty="0" err="1" smtClean="0"/>
              <a:t>PTN</a:t>
            </a:r>
            <a:r>
              <a:rPr lang="en-US" sz="2100" dirty="0" smtClean="0"/>
              <a:t> yang “</a:t>
            </a:r>
            <a:r>
              <a:rPr lang="en-US" sz="2100" dirty="0" err="1" smtClean="0"/>
              <a:t>hanya</a:t>
            </a:r>
            <a:r>
              <a:rPr lang="en-US" sz="2100" dirty="0" smtClean="0"/>
              <a:t>” </a:t>
            </a:r>
            <a:r>
              <a:rPr lang="en-US" sz="2100" dirty="0" err="1" smtClean="0"/>
              <a:t>sekitar</a:t>
            </a:r>
            <a:r>
              <a:rPr lang="en-US" sz="2100" dirty="0" smtClean="0"/>
              <a:t> 80-an </a:t>
            </a:r>
            <a:r>
              <a:rPr lang="en-US" sz="2100" dirty="0" err="1" smtClean="0"/>
              <a:t>telah</a:t>
            </a:r>
            <a:r>
              <a:rPr lang="en-US" sz="2100" dirty="0" smtClean="0"/>
              <a:t> </a:t>
            </a:r>
            <a:r>
              <a:rPr lang="en-US" sz="2100" dirty="0" err="1" smtClean="0"/>
              <a:t>memberikan</a:t>
            </a:r>
            <a:r>
              <a:rPr lang="en-US" sz="2100" dirty="0" smtClean="0"/>
              <a:t> </a:t>
            </a:r>
            <a:r>
              <a:rPr lang="en-US" sz="2100" dirty="0" err="1" smtClean="0"/>
              <a:t>kontribusi</a:t>
            </a:r>
            <a:r>
              <a:rPr lang="en-US" sz="2100" dirty="0" smtClean="0"/>
              <a:t> yang </a:t>
            </a:r>
            <a:r>
              <a:rPr lang="en-US" sz="2100" dirty="0" err="1" smtClean="0"/>
              <a:t>sangat</a:t>
            </a:r>
            <a:r>
              <a:rPr lang="en-US" sz="2100" dirty="0" smtClean="0"/>
              <a:t> </a:t>
            </a:r>
            <a:r>
              <a:rPr lang="en-US" sz="2100" dirty="0" err="1" smtClean="0"/>
              <a:t>luar</a:t>
            </a:r>
            <a:r>
              <a:rPr lang="en-US" sz="2100" dirty="0" smtClean="0"/>
              <a:t> </a:t>
            </a:r>
            <a:r>
              <a:rPr lang="en-US" sz="2100" dirty="0" err="1" smtClean="0"/>
              <a:t>biasa</a:t>
            </a:r>
            <a:r>
              <a:rPr lang="en-US" sz="2100" dirty="0" smtClean="0"/>
              <a:t> </a:t>
            </a:r>
            <a:r>
              <a:rPr lang="en-US" sz="2100" dirty="0" err="1" smtClean="0"/>
              <a:t>dalam</a:t>
            </a:r>
            <a:r>
              <a:rPr lang="en-US" sz="2100" dirty="0" smtClean="0"/>
              <a:t> </a:t>
            </a:r>
            <a:r>
              <a:rPr lang="en-US" sz="2100" dirty="0" err="1" smtClean="0"/>
              <a:t>ikut</a:t>
            </a:r>
            <a:r>
              <a:rPr lang="en-US" sz="2100" dirty="0" smtClean="0"/>
              <a:t> </a:t>
            </a:r>
            <a:r>
              <a:rPr lang="en-US" sz="2100" dirty="0" err="1" smtClean="0"/>
              <a:t>mencerdaskan</a:t>
            </a:r>
            <a:r>
              <a:rPr lang="en-US" sz="2100" dirty="0" smtClean="0"/>
              <a:t> </a:t>
            </a:r>
            <a:r>
              <a:rPr lang="en-US" sz="2100" dirty="0" err="1" smtClean="0"/>
              <a:t>anak</a:t>
            </a:r>
            <a:r>
              <a:rPr lang="en-US" sz="2100" dirty="0" smtClean="0"/>
              <a:t> </a:t>
            </a:r>
            <a:r>
              <a:rPr lang="en-US" sz="2100" dirty="0" err="1" smtClean="0"/>
              <a:t>bangsa</a:t>
            </a:r>
            <a:r>
              <a:rPr lang="en-US" sz="2100" dirty="0" smtClean="0"/>
              <a:t>.</a:t>
            </a:r>
          </a:p>
          <a:p>
            <a:pPr>
              <a:buNone/>
            </a:pPr>
            <a:r>
              <a:rPr lang="en-US" sz="2100" dirty="0" smtClean="0"/>
              <a:t>	(</a:t>
            </a:r>
            <a:r>
              <a:rPr lang="en-US" sz="2100" dirty="0" err="1" smtClean="0"/>
              <a:t>ingat</a:t>
            </a:r>
            <a:r>
              <a:rPr lang="en-US" sz="2100" dirty="0" smtClean="0"/>
              <a:t>… 20% </a:t>
            </a:r>
            <a:r>
              <a:rPr lang="en-US" sz="2100" dirty="0" err="1" smtClean="0"/>
              <a:t>dari</a:t>
            </a:r>
            <a:r>
              <a:rPr lang="en-US" sz="2100" dirty="0" smtClean="0"/>
              <a:t> </a:t>
            </a:r>
            <a:r>
              <a:rPr lang="en-US" sz="2100" dirty="0" err="1" smtClean="0"/>
              <a:t>APBN</a:t>
            </a:r>
            <a:r>
              <a:rPr lang="en-US" sz="2100" dirty="0" smtClean="0"/>
              <a:t> </a:t>
            </a:r>
            <a:r>
              <a:rPr lang="en-US" sz="2100" dirty="0" err="1" smtClean="0"/>
              <a:t>dialokasikan</a:t>
            </a:r>
            <a:r>
              <a:rPr lang="en-US" sz="2100" dirty="0" smtClean="0"/>
              <a:t> </a:t>
            </a:r>
            <a:r>
              <a:rPr lang="en-US" sz="2100" dirty="0" err="1" smtClean="0"/>
              <a:t>untuk</a:t>
            </a:r>
            <a:r>
              <a:rPr lang="en-US" sz="2100" dirty="0" smtClean="0"/>
              <a:t> </a:t>
            </a:r>
            <a:r>
              <a:rPr lang="en-US" sz="2100" dirty="0" err="1" smtClean="0"/>
              <a:t>Bidang</a:t>
            </a:r>
            <a:r>
              <a:rPr lang="en-US" sz="2100" dirty="0" smtClean="0"/>
              <a:t> </a:t>
            </a:r>
            <a:r>
              <a:rPr lang="en-US" sz="2100" dirty="0" err="1" smtClean="0"/>
              <a:t>pendidikan</a:t>
            </a:r>
            <a:r>
              <a:rPr lang="en-US" sz="2100" dirty="0" smtClean="0"/>
              <a:t>, </a:t>
            </a:r>
            <a:r>
              <a:rPr lang="en-US" sz="2100" dirty="0" err="1" smtClean="0"/>
              <a:t>baik</a:t>
            </a:r>
            <a:r>
              <a:rPr lang="en-US" sz="2100" dirty="0" smtClean="0"/>
              <a:t> </a:t>
            </a:r>
            <a:r>
              <a:rPr lang="en-US" sz="2100" dirty="0" err="1" smtClean="0"/>
              <a:t>negeri</a:t>
            </a:r>
            <a:r>
              <a:rPr lang="en-US" sz="2100" dirty="0" smtClean="0"/>
              <a:t> </a:t>
            </a:r>
            <a:r>
              <a:rPr lang="en-US" sz="2100" dirty="0" err="1" smtClean="0"/>
              <a:t>maupun</a:t>
            </a:r>
            <a:r>
              <a:rPr lang="en-US" sz="2100" dirty="0" smtClean="0"/>
              <a:t> </a:t>
            </a:r>
            <a:r>
              <a:rPr lang="en-US" sz="2100" dirty="0" err="1" smtClean="0"/>
              <a:t>swasta</a:t>
            </a:r>
            <a:r>
              <a:rPr lang="en-US" sz="2100" dirty="0" smtClean="0"/>
              <a:t> </a:t>
            </a:r>
            <a:r>
              <a:rPr lang="en-US" sz="2100" dirty="0" err="1" smtClean="0"/>
              <a:t>secara</a:t>
            </a:r>
            <a:r>
              <a:rPr lang="en-US" sz="2100" dirty="0" smtClean="0"/>
              <a:t> </a:t>
            </a:r>
            <a:r>
              <a:rPr lang="en-US" sz="2100" dirty="0" err="1" smtClean="0"/>
              <a:t>adil</a:t>
            </a:r>
            <a:r>
              <a:rPr lang="en-US" sz="2100" dirty="0" smtClean="0"/>
              <a:t> </a:t>
            </a:r>
            <a:r>
              <a:rPr lang="en-US" sz="2100" dirty="0" err="1" smtClean="0"/>
              <a:t>dan</a:t>
            </a:r>
            <a:r>
              <a:rPr lang="en-US" sz="2100" dirty="0" smtClean="0"/>
              <a:t> </a:t>
            </a:r>
            <a:r>
              <a:rPr lang="en-US" sz="2100" dirty="0" err="1" smtClean="0"/>
              <a:t>beradab</a:t>
            </a:r>
            <a:r>
              <a:rPr lang="en-US" sz="2100" dirty="0" smtClean="0"/>
              <a:t>)</a:t>
            </a:r>
            <a:endParaRPr lang="en-US" sz="2100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/>
              <a:t>REKOMENDASI</a:t>
            </a:r>
            <a:r>
              <a:rPr lang="en-US" b="1" dirty="0" smtClean="0"/>
              <a:t> </a:t>
            </a:r>
            <a:r>
              <a:rPr lang="en-US" b="1" dirty="0" err="1" smtClean="0"/>
              <a:t>UNTUK</a:t>
            </a:r>
            <a:r>
              <a:rPr lang="en-US" b="1" dirty="0" smtClean="0"/>
              <a:t> </a:t>
            </a:r>
            <a:r>
              <a:rPr lang="en-US" b="1" dirty="0" err="1" smtClean="0"/>
              <a:t>PEMERINTAH</a:t>
            </a:r>
            <a:r>
              <a:rPr lang="en-US" b="1" dirty="0" smtClean="0"/>
              <a:t> (</a:t>
            </a:r>
            <a:r>
              <a:rPr lang="en-US" b="1" dirty="0" err="1" smtClean="0"/>
              <a:t>KEMENDIKNAS</a:t>
            </a:r>
            <a:r>
              <a:rPr lang="en-US" b="1" dirty="0" smtClean="0"/>
              <a:t>)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lvl="0"/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bidang</a:t>
            </a:r>
            <a:r>
              <a:rPr lang="en-US" dirty="0" smtClean="0"/>
              <a:t> </a:t>
            </a:r>
            <a:r>
              <a:rPr lang="en-US" dirty="0" err="1" smtClean="0"/>
              <a:t>rekrutmen</a:t>
            </a:r>
            <a:r>
              <a:rPr lang="en-US" dirty="0" smtClean="0"/>
              <a:t> </a:t>
            </a:r>
            <a:r>
              <a:rPr lang="en-US" dirty="0" err="1" smtClean="0"/>
              <a:t>mahasiswa</a:t>
            </a:r>
            <a:r>
              <a:rPr lang="en-US" dirty="0" smtClean="0"/>
              <a:t> </a:t>
            </a:r>
            <a:r>
              <a:rPr lang="en-US" dirty="0" err="1" smtClean="0"/>
              <a:t>baru</a:t>
            </a:r>
            <a:r>
              <a:rPr lang="en-US" dirty="0" smtClean="0"/>
              <a:t>,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pembatasan</a:t>
            </a:r>
            <a:r>
              <a:rPr lang="en-US" dirty="0" smtClean="0"/>
              <a:t>/quota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prinsip</a:t>
            </a:r>
            <a:r>
              <a:rPr lang="en-US" dirty="0" smtClean="0"/>
              <a:t> </a:t>
            </a:r>
            <a:r>
              <a:rPr lang="en-US" dirty="0" err="1" smtClean="0"/>
              <a:t>saling</a:t>
            </a:r>
            <a:r>
              <a:rPr lang="en-US" dirty="0" smtClean="0"/>
              <a:t> </a:t>
            </a:r>
            <a:r>
              <a:rPr lang="en-US" dirty="0" err="1" smtClean="0"/>
              <a:t>menghidupi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berkembang</a:t>
            </a:r>
            <a:r>
              <a:rPr lang="en-US" dirty="0" smtClean="0"/>
              <a:t> </a:t>
            </a:r>
            <a:r>
              <a:rPr lang="en-US" dirty="0" err="1" smtClean="0"/>
              <a:t>maju</a:t>
            </a:r>
            <a:r>
              <a:rPr lang="en-US" dirty="0" smtClean="0"/>
              <a:t> </a:t>
            </a:r>
            <a:r>
              <a:rPr lang="en-US" dirty="0" err="1" smtClean="0"/>
              <a:t>bersama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tepat</a:t>
            </a:r>
            <a:r>
              <a:rPr lang="en-US" dirty="0" smtClean="0"/>
              <a:t> </a:t>
            </a:r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Pemerintah</a:t>
            </a:r>
            <a:r>
              <a:rPr lang="en-US" dirty="0" smtClean="0"/>
              <a:t> (</a:t>
            </a:r>
            <a:r>
              <a:rPr lang="en-US" dirty="0" err="1" smtClean="0"/>
              <a:t>Diknas</a:t>
            </a:r>
            <a:r>
              <a:rPr lang="en-US" dirty="0" smtClean="0"/>
              <a:t>)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kebijakan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mengatur</a:t>
            </a:r>
            <a:r>
              <a:rPr lang="en-US" dirty="0" smtClean="0"/>
              <a:t> quota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PTN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rekrutmen</a:t>
            </a:r>
            <a:r>
              <a:rPr lang="en-US" dirty="0" smtClean="0"/>
              <a:t> </a:t>
            </a:r>
            <a:r>
              <a:rPr lang="en-US" dirty="0" err="1" smtClean="0"/>
              <a:t>mahasiswa</a:t>
            </a:r>
            <a:r>
              <a:rPr lang="en-US" dirty="0" smtClean="0"/>
              <a:t> </a:t>
            </a:r>
            <a:r>
              <a:rPr lang="en-US" dirty="0" err="1" smtClean="0"/>
              <a:t>baru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menambah</a:t>
            </a:r>
            <a:r>
              <a:rPr lang="en-US" dirty="0" smtClean="0"/>
              <a:t> </a:t>
            </a:r>
            <a:r>
              <a:rPr lang="en-US" dirty="0" err="1" smtClean="0"/>
              <a:t>daya</a:t>
            </a:r>
            <a:r>
              <a:rPr lang="en-US" dirty="0" smtClean="0"/>
              <a:t> </a:t>
            </a:r>
            <a:r>
              <a:rPr lang="en-US" dirty="0" err="1" smtClean="0"/>
              <a:t>tampungnya</a:t>
            </a:r>
            <a:r>
              <a:rPr lang="en-US" dirty="0" smtClean="0"/>
              <a:t>,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melimpahkan</a:t>
            </a:r>
            <a:r>
              <a:rPr lang="en-US" dirty="0" smtClean="0"/>
              <a:t> </a:t>
            </a:r>
            <a:r>
              <a:rPr lang="en-US" dirty="0" err="1" smtClean="0"/>
              <a:t>kelebihannya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PTS yang </a:t>
            </a:r>
            <a:r>
              <a:rPr lang="en-US" dirty="0" err="1" smtClean="0"/>
              <a:t>ada</a:t>
            </a:r>
            <a:r>
              <a:rPr lang="en-US" dirty="0" smtClean="0"/>
              <a:t>.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demikian</a:t>
            </a:r>
            <a:r>
              <a:rPr lang="en-US" dirty="0" smtClean="0"/>
              <a:t> </a:t>
            </a:r>
            <a:r>
              <a:rPr lang="en-US" dirty="0" err="1" smtClean="0"/>
              <a:t>suasana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kondusif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menghasilkan</a:t>
            </a:r>
            <a:r>
              <a:rPr lang="en-US" dirty="0" smtClean="0"/>
              <a:t> </a:t>
            </a:r>
            <a:r>
              <a:rPr lang="en-US" dirty="0" err="1" smtClean="0"/>
              <a:t>kualitas</a:t>
            </a:r>
            <a:r>
              <a:rPr lang="en-US" dirty="0" smtClean="0"/>
              <a:t> output yang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/>
              <a:t>REKOMENDASI</a:t>
            </a:r>
            <a:r>
              <a:rPr lang="en-US" b="1" dirty="0" smtClean="0"/>
              <a:t> </a:t>
            </a:r>
            <a:r>
              <a:rPr lang="en-US" b="1" dirty="0" err="1" smtClean="0"/>
              <a:t>UNTUK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err="1" smtClean="0"/>
              <a:t>ABPTSI</a:t>
            </a:r>
            <a:r>
              <a:rPr lang="en-US" b="1" dirty="0" smtClean="0"/>
              <a:t> DAN </a:t>
            </a:r>
            <a:r>
              <a:rPr lang="en-US" b="1" dirty="0" err="1" smtClean="0"/>
              <a:t>APTISI</a:t>
            </a:r>
            <a:endParaRPr lang="en-US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758138" cy="4873625"/>
          </a:xfrm>
        </p:spPr>
        <p:txBody>
          <a:bodyPr/>
          <a:lstStyle/>
          <a:p>
            <a:pPr lvl="0"/>
            <a:r>
              <a:rPr lang="en-US" sz="2200" dirty="0" err="1" smtClean="0"/>
              <a:t>Sudah</a:t>
            </a:r>
            <a:r>
              <a:rPr lang="en-US" sz="2200" dirty="0" smtClean="0"/>
              <a:t> </a:t>
            </a:r>
            <a:r>
              <a:rPr lang="en-US" sz="2200" dirty="0" err="1" smtClean="0"/>
              <a:t>saatnya</a:t>
            </a:r>
            <a:r>
              <a:rPr lang="en-US" sz="2200" dirty="0" smtClean="0"/>
              <a:t> </a:t>
            </a:r>
            <a:r>
              <a:rPr lang="en-US" sz="2200" dirty="0" err="1" smtClean="0"/>
              <a:t>kedua</a:t>
            </a:r>
            <a:r>
              <a:rPr lang="en-US" sz="2200" dirty="0" smtClean="0"/>
              <a:t> </a:t>
            </a:r>
            <a:r>
              <a:rPr lang="en-US" sz="2200" dirty="0" err="1" smtClean="0"/>
              <a:t>organisasi</a:t>
            </a:r>
            <a:r>
              <a:rPr lang="en-US" sz="2200" dirty="0" smtClean="0"/>
              <a:t> yang </a:t>
            </a:r>
            <a:r>
              <a:rPr lang="en-US" sz="2200" dirty="0" err="1" smtClean="0"/>
              <a:t>bergerak</a:t>
            </a:r>
            <a:r>
              <a:rPr lang="en-US" sz="2200" dirty="0" smtClean="0"/>
              <a:t> </a:t>
            </a:r>
            <a:r>
              <a:rPr lang="en-US" sz="2200" dirty="0" err="1" smtClean="0"/>
              <a:t>di</a:t>
            </a:r>
            <a:r>
              <a:rPr lang="en-US" sz="2200" dirty="0" smtClean="0"/>
              <a:t> </a:t>
            </a:r>
            <a:r>
              <a:rPr lang="en-US" sz="2200" dirty="0" err="1" smtClean="0"/>
              <a:t>bidang</a:t>
            </a:r>
            <a:r>
              <a:rPr lang="en-US" sz="2200" dirty="0" smtClean="0"/>
              <a:t> </a:t>
            </a:r>
            <a:r>
              <a:rPr lang="en-US" sz="2200" dirty="0" err="1" smtClean="0"/>
              <a:t>pendidikan</a:t>
            </a:r>
            <a:r>
              <a:rPr lang="en-US" sz="2200" dirty="0" smtClean="0"/>
              <a:t> </a:t>
            </a:r>
            <a:r>
              <a:rPr lang="en-US" sz="2200" dirty="0" err="1" smtClean="0"/>
              <a:t>tinggi</a:t>
            </a:r>
            <a:r>
              <a:rPr lang="en-US" sz="2200" dirty="0" smtClean="0"/>
              <a:t> </a:t>
            </a:r>
            <a:r>
              <a:rPr lang="en-US" sz="2200" dirty="0" err="1" smtClean="0"/>
              <a:t>ini</a:t>
            </a:r>
            <a:r>
              <a:rPr lang="en-US" sz="2200" dirty="0" smtClean="0"/>
              <a:t> </a:t>
            </a:r>
            <a:r>
              <a:rPr lang="en-US" sz="2200" dirty="0" err="1" smtClean="0"/>
              <a:t>menyatukan</a:t>
            </a:r>
            <a:r>
              <a:rPr lang="en-US" sz="2200" dirty="0" smtClean="0"/>
              <a:t> </a:t>
            </a:r>
            <a:r>
              <a:rPr lang="en-US" sz="2200" dirty="0" err="1" smtClean="0"/>
              <a:t>barisan</a:t>
            </a:r>
            <a:r>
              <a:rPr lang="en-US" sz="2200" dirty="0" smtClean="0"/>
              <a:t>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dirty="0" err="1" smtClean="0"/>
              <a:t>langkah</a:t>
            </a:r>
            <a:r>
              <a:rPr lang="en-US" sz="2200" dirty="0" smtClean="0"/>
              <a:t> </a:t>
            </a:r>
            <a:r>
              <a:rPr lang="en-US" sz="2200" dirty="0" err="1" smtClean="0"/>
              <a:t>untuk</a:t>
            </a:r>
            <a:r>
              <a:rPr lang="en-US" sz="2200" dirty="0" smtClean="0"/>
              <a:t> </a:t>
            </a:r>
            <a:r>
              <a:rPr lang="en-US" sz="2200" dirty="0" err="1" smtClean="0"/>
              <a:t>bersama-sama</a:t>
            </a:r>
            <a:r>
              <a:rPr lang="en-US" sz="2200" dirty="0" smtClean="0"/>
              <a:t> </a:t>
            </a:r>
            <a:r>
              <a:rPr lang="en-US" sz="2200" dirty="0" err="1" smtClean="0"/>
              <a:t>memperjuangkan</a:t>
            </a:r>
            <a:r>
              <a:rPr lang="en-US" sz="2200" dirty="0" smtClean="0"/>
              <a:t> </a:t>
            </a:r>
            <a:r>
              <a:rPr lang="en-US" sz="2200" dirty="0" err="1" smtClean="0"/>
              <a:t>kepentingan</a:t>
            </a:r>
            <a:r>
              <a:rPr lang="en-US" sz="2200" dirty="0" smtClean="0"/>
              <a:t>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dirty="0" err="1" smtClean="0"/>
              <a:t>eksistensi</a:t>
            </a:r>
            <a:r>
              <a:rPr lang="en-US" sz="2200" dirty="0" smtClean="0"/>
              <a:t> PTS </a:t>
            </a:r>
            <a:r>
              <a:rPr lang="en-US" sz="2200" dirty="0" err="1" smtClean="0"/>
              <a:t>dengan</a:t>
            </a:r>
            <a:r>
              <a:rPr lang="en-US" sz="2200" dirty="0" smtClean="0"/>
              <a:t> </a:t>
            </a:r>
            <a:r>
              <a:rPr lang="en-US" sz="2200" dirty="0" err="1" smtClean="0"/>
              <a:t>semangat</a:t>
            </a:r>
            <a:r>
              <a:rPr lang="en-US" sz="2200" dirty="0" smtClean="0"/>
              <a:t> </a:t>
            </a:r>
            <a:r>
              <a:rPr lang="en-US" sz="2200" dirty="0" err="1" smtClean="0"/>
              <a:t>kebersamaan</a:t>
            </a:r>
            <a:r>
              <a:rPr lang="en-US" sz="2200" dirty="0" smtClean="0"/>
              <a:t>, </a:t>
            </a:r>
            <a:r>
              <a:rPr lang="en-US" sz="2200" dirty="0" err="1" smtClean="0"/>
              <a:t>komitmen</a:t>
            </a:r>
            <a:r>
              <a:rPr lang="en-US" sz="2200" dirty="0" smtClean="0"/>
              <a:t>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dirty="0" err="1" smtClean="0"/>
              <a:t>berkelanjutan</a:t>
            </a:r>
            <a:r>
              <a:rPr lang="en-US" sz="2200" dirty="0" smtClean="0"/>
              <a:t>.</a:t>
            </a:r>
          </a:p>
          <a:p>
            <a:pPr lvl="0"/>
            <a:r>
              <a:rPr lang="en-US" sz="2200" dirty="0" err="1" smtClean="0"/>
              <a:t>Bersikap</a:t>
            </a:r>
            <a:r>
              <a:rPr lang="en-US" sz="2200" dirty="0" smtClean="0"/>
              <a:t> </a:t>
            </a:r>
            <a:r>
              <a:rPr lang="en-US" sz="2200" dirty="0" err="1" smtClean="0"/>
              <a:t>kritis</a:t>
            </a:r>
            <a:r>
              <a:rPr lang="en-US" sz="2200" dirty="0" smtClean="0"/>
              <a:t> </a:t>
            </a:r>
            <a:r>
              <a:rPr lang="en-US" sz="2200" dirty="0" err="1" smtClean="0"/>
              <a:t>dalam</a:t>
            </a:r>
            <a:r>
              <a:rPr lang="en-US" sz="2200" dirty="0" smtClean="0"/>
              <a:t> </a:t>
            </a:r>
            <a:r>
              <a:rPr lang="en-US" sz="2200" dirty="0" err="1" smtClean="0"/>
              <a:t>merespon</a:t>
            </a:r>
            <a:r>
              <a:rPr lang="en-US" sz="2200" dirty="0" smtClean="0"/>
              <a:t> </a:t>
            </a:r>
            <a:r>
              <a:rPr lang="en-US" sz="2200" dirty="0" err="1" smtClean="0"/>
              <a:t>setiap</a:t>
            </a:r>
            <a:r>
              <a:rPr lang="en-US" sz="2200" dirty="0" smtClean="0"/>
              <a:t> </a:t>
            </a:r>
            <a:r>
              <a:rPr lang="en-US" sz="2200" dirty="0" err="1" smtClean="0"/>
              <a:t>kebijakan</a:t>
            </a:r>
            <a:r>
              <a:rPr lang="en-US" sz="2200" dirty="0" smtClean="0"/>
              <a:t> </a:t>
            </a:r>
            <a:r>
              <a:rPr lang="en-US" sz="2200" dirty="0" err="1" smtClean="0"/>
              <a:t>pemerintah</a:t>
            </a:r>
            <a:r>
              <a:rPr lang="en-US" sz="2200" dirty="0" smtClean="0"/>
              <a:t> </a:t>
            </a:r>
            <a:r>
              <a:rPr lang="en-US" sz="2200" dirty="0" err="1" smtClean="0"/>
              <a:t>di</a:t>
            </a:r>
            <a:r>
              <a:rPr lang="en-US" sz="2200" dirty="0" smtClean="0"/>
              <a:t> </a:t>
            </a:r>
            <a:r>
              <a:rPr lang="en-US" sz="2200" dirty="0" err="1" smtClean="0"/>
              <a:t>bidang</a:t>
            </a:r>
            <a:r>
              <a:rPr lang="en-US" sz="2200" dirty="0" smtClean="0"/>
              <a:t> </a:t>
            </a:r>
            <a:r>
              <a:rPr lang="en-US" sz="2200" dirty="0" err="1" smtClean="0"/>
              <a:t>pendidikan</a:t>
            </a:r>
            <a:r>
              <a:rPr lang="en-US" sz="2200" dirty="0" smtClean="0"/>
              <a:t>, </a:t>
            </a:r>
            <a:r>
              <a:rPr lang="en-US" sz="2200" dirty="0" err="1" smtClean="0"/>
              <a:t>mengedepankan</a:t>
            </a:r>
            <a:r>
              <a:rPr lang="en-US" sz="2200" dirty="0" smtClean="0"/>
              <a:t> </a:t>
            </a:r>
            <a:r>
              <a:rPr lang="en-US" sz="2200" dirty="0" err="1" smtClean="0"/>
              <a:t>kepentingan</a:t>
            </a:r>
            <a:r>
              <a:rPr lang="en-US" sz="2200" dirty="0" smtClean="0"/>
              <a:t> </a:t>
            </a:r>
            <a:r>
              <a:rPr lang="en-US" sz="2200" dirty="0" err="1" smtClean="0"/>
              <a:t>bersama</a:t>
            </a:r>
            <a:r>
              <a:rPr lang="en-US" sz="2200" dirty="0" smtClean="0"/>
              <a:t> </a:t>
            </a:r>
            <a:r>
              <a:rPr lang="en-US" sz="2200" dirty="0" err="1" smtClean="0"/>
              <a:t>dengan</a:t>
            </a:r>
            <a:r>
              <a:rPr lang="en-US" sz="2200" dirty="0" smtClean="0"/>
              <a:t> </a:t>
            </a:r>
            <a:r>
              <a:rPr lang="en-US" sz="2200" dirty="0" err="1" smtClean="0"/>
              <a:t>semangat</a:t>
            </a:r>
            <a:r>
              <a:rPr lang="en-US" sz="2200" dirty="0" smtClean="0"/>
              <a:t> </a:t>
            </a:r>
            <a:r>
              <a:rPr lang="en-US" sz="2200" dirty="0" err="1" smtClean="0"/>
              <a:t>perbaikan</a:t>
            </a:r>
            <a:r>
              <a:rPr lang="en-US" sz="2200" dirty="0" smtClean="0"/>
              <a:t> </a:t>
            </a:r>
            <a:r>
              <a:rPr lang="en-US" sz="2200" dirty="0" err="1" smtClean="0"/>
              <a:t>nilai</a:t>
            </a:r>
            <a:r>
              <a:rPr lang="en-US" sz="2200" dirty="0" smtClean="0"/>
              <a:t> </a:t>
            </a:r>
            <a:r>
              <a:rPr lang="en-US" sz="2200" dirty="0" err="1" smtClean="0"/>
              <a:t>moralitas</a:t>
            </a:r>
            <a:r>
              <a:rPr lang="en-US" sz="2200" dirty="0" smtClean="0"/>
              <a:t> </a:t>
            </a:r>
            <a:r>
              <a:rPr lang="en-US" sz="2200" dirty="0" err="1" smtClean="0"/>
              <a:t>bangsa</a:t>
            </a:r>
            <a:r>
              <a:rPr lang="en-US" sz="2200" dirty="0" smtClean="0"/>
              <a:t>.</a:t>
            </a:r>
          </a:p>
          <a:p>
            <a:pPr lvl="0"/>
            <a:r>
              <a:rPr lang="en-US" sz="2200" dirty="0" smtClean="0"/>
              <a:t>“</a:t>
            </a:r>
            <a:r>
              <a:rPr lang="en-US" sz="2200" dirty="0" err="1" smtClean="0"/>
              <a:t>Keberhasilan</a:t>
            </a:r>
            <a:r>
              <a:rPr lang="en-US" sz="2200" dirty="0" smtClean="0"/>
              <a:t>” </a:t>
            </a:r>
            <a:r>
              <a:rPr lang="en-US" sz="2200" dirty="0" err="1" smtClean="0"/>
              <a:t>kita</a:t>
            </a:r>
            <a:r>
              <a:rPr lang="en-US" sz="2200" dirty="0" smtClean="0"/>
              <a:t> </a:t>
            </a:r>
            <a:r>
              <a:rPr lang="en-US" sz="2200" dirty="0" err="1" smtClean="0"/>
              <a:t>melakukan</a:t>
            </a:r>
            <a:r>
              <a:rPr lang="en-US" sz="2200" dirty="0" smtClean="0"/>
              <a:t> judicial review yang </a:t>
            </a:r>
            <a:r>
              <a:rPr lang="en-US" sz="2200" dirty="0" err="1" smtClean="0"/>
              <a:t>berakibat</a:t>
            </a:r>
            <a:r>
              <a:rPr lang="en-US" sz="2200" dirty="0" smtClean="0"/>
              <a:t> </a:t>
            </a:r>
            <a:r>
              <a:rPr lang="en-US" sz="2200" dirty="0" err="1" smtClean="0"/>
              <a:t>dibatalkannya</a:t>
            </a:r>
            <a:r>
              <a:rPr lang="en-US" sz="2200" dirty="0" smtClean="0"/>
              <a:t> </a:t>
            </a:r>
            <a:r>
              <a:rPr lang="en-US" sz="2200" dirty="0" err="1" smtClean="0"/>
              <a:t>pemberlakuan</a:t>
            </a:r>
            <a:r>
              <a:rPr lang="en-US" sz="2200" dirty="0" smtClean="0"/>
              <a:t> </a:t>
            </a:r>
            <a:r>
              <a:rPr lang="en-US" sz="2200" dirty="0" err="1" smtClean="0"/>
              <a:t>UU</a:t>
            </a:r>
            <a:r>
              <a:rPr lang="en-US" sz="2200" dirty="0" smtClean="0"/>
              <a:t> </a:t>
            </a:r>
            <a:r>
              <a:rPr lang="en-US" sz="2200" dirty="0" err="1" smtClean="0"/>
              <a:t>BHP</a:t>
            </a:r>
            <a:r>
              <a:rPr lang="en-US" sz="2200" dirty="0" smtClean="0"/>
              <a:t> </a:t>
            </a:r>
            <a:r>
              <a:rPr lang="en-US" sz="2200" dirty="0" err="1" smtClean="0"/>
              <a:t>bisa</a:t>
            </a:r>
            <a:r>
              <a:rPr lang="en-US" sz="2200" dirty="0" smtClean="0"/>
              <a:t> </a:t>
            </a:r>
            <a:r>
              <a:rPr lang="en-US" sz="2200" dirty="0" err="1" smtClean="0"/>
              <a:t>menginspirasi</a:t>
            </a:r>
            <a:r>
              <a:rPr lang="en-US" sz="2200" dirty="0" smtClean="0"/>
              <a:t> </a:t>
            </a:r>
            <a:r>
              <a:rPr lang="en-US" sz="2200" dirty="0" err="1" smtClean="0"/>
              <a:t>kita</a:t>
            </a:r>
            <a:r>
              <a:rPr lang="en-US" sz="2200" dirty="0" smtClean="0"/>
              <a:t> </a:t>
            </a:r>
            <a:r>
              <a:rPr lang="en-US" sz="2200" dirty="0" err="1" smtClean="0"/>
              <a:t>untuk</a:t>
            </a:r>
            <a:r>
              <a:rPr lang="en-US" sz="2200" dirty="0" smtClean="0"/>
              <a:t> </a:t>
            </a:r>
            <a:r>
              <a:rPr lang="en-US" sz="2200" dirty="0" err="1" smtClean="0"/>
              <a:t>lebih</a:t>
            </a:r>
            <a:r>
              <a:rPr lang="en-US" sz="2200" dirty="0" smtClean="0"/>
              <a:t> </a:t>
            </a:r>
            <a:r>
              <a:rPr lang="en-US" sz="2200" dirty="0" err="1" smtClean="0"/>
              <a:t>percaya</a:t>
            </a:r>
            <a:r>
              <a:rPr lang="en-US" sz="2200" dirty="0" smtClean="0"/>
              <a:t> </a:t>
            </a:r>
            <a:r>
              <a:rPr lang="en-US" sz="2200" dirty="0" err="1" smtClean="0"/>
              <a:t>diri</a:t>
            </a:r>
            <a:r>
              <a:rPr lang="en-US" sz="2200" dirty="0" smtClean="0"/>
              <a:t> </a:t>
            </a:r>
            <a:r>
              <a:rPr lang="en-US" sz="2200" dirty="0" err="1" smtClean="0"/>
              <a:t>dalam</a:t>
            </a:r>
            <a:r>
              <a:rPr lang="en-US" sz="2200" dirty="0" smtClean="0"/>
              <a:t> </a:t>
            </a:r>
            <a:r>
              <a:rPr lang="en-US" sz="2200" dirty="0" err="1" smtClean="0"/>
              <a:t>memperjuangan</a:t>
            </a:r>
            <a:r>
              <a:rPr lang="en-US" sz="2200" dirty="0" smtClean="0"/>
              <a:t> </a:t>
            </a:r>
            <a:r>
              <a:rPr lang="en-US" sz="2200" dirty="0" err="1" smtClean="0"/>
              <a:t>kepentingan</a:t>
            </a:r>
            <a:r>
              <a:rPr lang="en-US" sz="2200" dirty="0" smtClean="0"/>
              <a:t> </a:t>
            </a:r>
            <a:r>
              <a:rPr lang="en-US" sz="2200" dirty="0" err="1" smtClean="0"/>
              <a:t>kita</a:t>
            </a:r>
            <a:r>
              <a:rPr lang="en-US" sz="2200" dirty="0" smtClean="0"/>
              <a:t> </a:t>
            </a:r>
            <a:r>
              <a:rPr lang="en-US" sz="2200" dirty="0" err="1" smtClean="0"/>
              <a:t>bersama</a:t>
            </a:r>
            <a:r>
              <a:rPr lang="en-US" sz="2200" dirty="0" smtClean="0"/>
              <a:t>.</a:t>
            </a:r>
            <a:endParaRPr lang="en-US" sz="2200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Penutup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 smtClean="0"/>
              <a:t>Sinergisitas antara pimpinan PTS dan Pengurus Yayasan akan menghantarkan PTS pada pertumbuhan yang signifikan</a:t>
            </a:r>
          </a:p>
          <a:p>
            <a:pPr eaLnBrk="1" hangingPunct="1"/>
            <a:r>
              <a:rPr lang="en-US" smtClean="0"/>
              <a:t>Penataan manajemen yang baik serta transparansi yang terjalin antara Pimpinan PTS dan Pengurus Yayasan akan dapat menutupi segala kekurangan yang ada.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533400"/>
            <a:ext cx="7772400" cy="13620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Daya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saing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bangsa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dapat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dihasilkan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dari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integrasi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semua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komponen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keunggulan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kompetitif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dari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seluruh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sektor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yang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ada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114800" y="1916832"/>
            <a:ext cx="484188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533400" y="2745085"/>
            <a:ext cx="86106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dirty="0" err="1">
                <a:latin typeface="Gill Sans MT" pitchFamily="34" charset="0"/>
              </a:rPr>
              <a:t>Perguruan</a:t>
            </a:r>
            <a:r>
              <a:rPr lang="en-US" sz="4400" dirty="0">
                <a:latin typeface="Gill Sans MT" pitchFamily="34" charset="0"/>
              </a:rPr>
              <a:t> </a:t>
            </a:r>
            <a:r>
              <a:rPr lang="en-US" sz="4400" dirty="0" err="1">
                <a:latin typeface="Gill Sans MT" pitchFamily="34" charset="0"/>
              </a:rPr>
              <a:t>Tinggi</a:t>
            </a:r>
            <a:r>
              <a:rPr lang="en-US" sz="4400" dirty="0">
                <a:latin typeface="Gill Sans MT" pitchFamily="34" charset="0"/>
              </a:rPr>
              <a:t> </a:t>
            </a:r>
            <a:r>
              <a:rPr lang="en-US" sz="4400" dirty="0" err="1">
                <a:latin typeface="Gill Sans MT" pitchFamily="34" charset="0"/>
              </a:rPr>
              <a:t>Swasta</a:t>
            </a:r>
            <a:r>
              <a:rPr lang="en-US" sz="4400" dirty="0">
                <a:latin typeface="Gill Sans MT" pitchFamily="34" charset="0"/>
              </a:rPr>
              <a:t>(PTS)</a:t>
            </a:r>
          </a:p>
          <a:p>
            <a:pPr algn="ctr"/>
            <a:r>
              <a:rPr lang="en-US" sz="4400" dirty="0" err="1">
                <a:latin typeface="Gill Sans MT" pitchFamily="34" charset="0"/>
              </a:rPr>
              <a:t>sebagai</a:t>
            </a:r>
            <a:r>
              <a:rPr lang="en-US" sz="4400" dirty="0">
                <a:latin typeface="Gill Sans MT" pitchFamily="34" charset="0"/>
              </a:rPr>
              <a:t> </a:t>
            </a:r>
            <a:r>
              <a:rPr lang="en-US" sz="4400" dirty="0" err="1">
                <a:latin typeface="Gill Sans MT" pitchFamily="34" charset="0"/>
              </a:rPr>
              <a:t>salah</a:t>
            </a:r>
            <a:r>
              <a:rPr lang="en-US" sz="4400" dirty="0">
                <a:latin typeface="Gill Sans MT" pitchFamily="34" charset="0"/>
              </a:rPr>
              <a:t> </a:t>
            </a:r>
            <a:r>
              <a:rPr lang="en-US" sz="4400" dirty="0" err="1">
                <a:latin typeface="Gill Sans MT" pitchFamily="34" charset="0"/>
              </a:rPr>
              <a:t>satu</a:t>
            </a:r>
            <a:r>
              <a:rPr lang="en-US" sz="4400" dirty="0">
                <a:latin typeface="Gill Sans MT" pitchFamily="34" charset="0"/>
              </a:rPr>
              <a:t> </a:t>
            </a:r>
            <a:r>
              <a:rPr lang="en-US" sz="4400" dirty="0" err="1">
                <a:latin typeface="Gill Sans MT" pitchFamily="34" charset="0"/>
              </a:rPr>
              <a:t>komponen</a:t>
            </a:r>
            <a:r>
              <a:rPr lang="en-US" sz="4400" dirty="0">
                <a:latin typeface="Gill Sans MT" pitchFamily="34" charset="0"/>
              </a:rPr>
              <a:t> yang </a:t>
            </a:r>
            <a:r>
              <a:rPr lang="en-US" sz="4400" dirty="0" err="1">
                <a:latin typeface="Gill Sans MT" pitchFamily="34" charset="0"/>
              </a:rPr>
              <a:t>memiliki</a:t>
            </a:r>
            <a:r>
              <a:rPr lang="en-US" sz="4400" dirty="0">
                <a:latin typeface="Gill Sans MT" pitchFamily="34" charset="0"/>
              </a:rPr>
              <a:t> </a:t>
            </a:r>
            <a:r>
              <a:rPr lang="en-US" sz="4400" dirty="0" err="1">
                <a:latin typeface="Gill Sans MT" pitchFamily="34" charset="0"/>
              </a:rPr>
              <a:t>peran</a:t>
            </a:r>
            <a:r>
              <a:rPr lang="en-US" sz="4400" dirty="0">
                <a:latin typeface="Gill Sans MT" pitchFamily="34" charset="0"/>
              </a:rPr>
              <a:t> </a:t>
            </a:r>
            <a:r>
              <a:rPr lang="en-US" sz="4400" dirty="0" err="1">
                <a:latin typeface="Gill Sans MT" pitchFamily="34" charset="0"/>
              </a:rPr>
              <a:t>signifikan</a:t>
            </a:r>
            <a:endParaRPr lang="en-US" sz="4400" dirty="0">
              <a:latin typeface="Gill Sans MT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2420888"/>
            <a:ext cx="7124328" cy="13620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Namun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masih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terdapat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problematika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yang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menghambat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peran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PTS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untuk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meningkatkan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daya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saing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bangsa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gambar\Misc\Misc_1\wb0232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3048000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066800"/>
            <a:ext cx="7497763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-US" sz="39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Problematika Internal Perguruan Tinggi Swasta</a:t>
            </a:r>
            <a:br>
              <a:rPr lang="en-US" sz="39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39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40" name="Content Placeholder 2"/>
          <p:cNvSpPr>
            <a:spLocks noGrp="1"/>
          </p:cNvSpPr>
          <p:nvPr>
            <p:ph idx="1"/>
          </p:nvPr>
        </p:nvSpPr>
        <p:spPr>
          <a:xfrm>
            <a:off x="914400" y="2133600"/>
            <a:ext cx="7543800" cy="2743200"/>
          </a:xfrm>
        </p:spPr>
        <p:txBody>
          <a:bodyPr/>
          <a:lstStyle/>
          <a:p>
            <a:pPr marL="692150" indent="-609600" eaLnBrk="1" hangingPunct="1">
              <a:buFont typeface="Wingdings 2" pitchFamily="18" charset="2"/>
              <a:buAutoNum type="arabicPeriod"/>
            </a:pPr>
            <a:r>
              <a:rPr lang="en-US" smtClean="0"/>
              <a:t>Manajemen</a:t>
            </a:r>
          </a:p>
          <a:p>
            <a:pPr marL="692150" indent="-609600" eaLnBrk="1" hangingPunct="1">
              <a:buFont typeface="Wingdings 2" pitchFamily="18" charset="2"/>
              <a:buAutoNum type="arabicPeriod"/>
            </a:pPr>
            <a:r>
              <a:rPr lang="en-US" smtClean="0"/>
              <a:t>Keterbatasan sumberdaya </a:t>
            </a:r>
          </a:p>
          <a:p>
            <a:pPr marL="692150" indent="-609600" eaLnBrk="1" hangingPunct="1">
              <a:buFont typeface="Wingdings" pitchFamily="2" charset="2"/>
              <a:buNone/>
            </a:pPr>
            <a:r>
              <a:rPr lang="en-US" smtClean="0"/>
              <a:t>	a. Keterbatasan finansial </a:t>
            </a:r>
          </a:p>
          <a:p>
            <a:pPr marL="692150" indent="-609600" eaLnBrk="1" hangingPunct="1">
              <a:buFont typeface="Wingdings" pitchFamily="2" charset="2"/>
              <a:buNone/>
            </a:pPr>
            <a:r>
              <a:rPr lang="en-US" smtClean="0"/>
              <a:t>	b. Keterbatasan sarana dan prasarana</a:t>
            </a:r>
          </a:p>
          <a:p>
            <a:pPr marL="692150" indent="-609600" eaLnBrk="1" hangingPunct="1">
              <a:buFont typeface="Wingdings" pitchFamily="2" charset="2"/>
              <a:buNone/>
            </a:pPr>
            <a:r>
              <a:rPr lang="en-US" smtClean="0"/>
              <a:t>	c. Perlu Peningkatan Kompetensi dosen dan karyawan</a:t>
            </a:r>
          </a:p>
          <a:p>
            <a:pPr marL="692150" indent="-609600" eaLnBrk="1" hangingPunct="1">
              <a:buFont typeface="Wingdings 2" pitchFamily="18" charset="2"/>
              <a:buNone/>
            </a:pPr>
            <a:endParaRPr lang="en-US" smtClean="0"/>
          </a:p>
          <a:p>
            <a:pPr marL="692150" indent="-609600" eaLnBrk="1" hangingPunct="1"/>
            <a:endParaRPr lang="en-US" smtClean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sz="39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1. Manajemen</a:t>
            </a:r>
            <a:br>
              <a:rPr lang="en-US" sz="39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39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1219200" y="1981200"/>
            <a:ext cx="7391400" cy="4267200"/>
          </a:xfrm>
        </p:spPr>
        <p:txBody>
          <a:bodyPr/>
          <a:lstStyle/>
          <a:p>
            <a:pPr marL="365125" indent="-282575" algn="ctr" eaLnBrk="1" hangingPunct="1">
              <a:buFont typeface="Wingdings" pitchFamily="2" charset="2"/>
              <a:buNone/>
            </a:pPr>
            <a:endParaRPr lang="en-US" smtClean="0"/>
          </a:p>
          <a:p>
            <a:pPr marL="365125" indent="-282575" algn="ctr" eaLnBrk="1" hangingPunct="1">
              <a:buFont typeface="Wingdings" pitchFamily="2" charset="2"/>
              <a:buNone/>
            </a:pPr>
            <a:r>
              <a:rPr lang="en-US" smtClean="0"/>
              <a:t>Dari sejumlah problematika manajerial, hal mendasar yang perlu diperhatikan adalah bagaimana membangun Pola Hubungan yang Harmonis antara Yayasan dengan Pimpinan PTS yang dikelolanya</a:t>
            </a:r>
          </a:p>
          <a:p>
            <a:pPr marL="365125" indent="-282575" eaLnBrk="1" hangingPunct="1">
              <a:buFont typeface="Wingdings 2" pitchFamily="18" charset="2"/>
              <a:buChar char=""/>
            </a:pPr>
            <a:endParaRPr lang="en-US" smtClean="0"/>
          </a:p>
          <a:p>
            <a:pPr marL="365125" indent="-282575" eaLnBrk="1" hangingPunct="1">
              <a:buFont typeface="Wingdings 2" pitchFamily="18" charset="2"/>
              <a:buChar char=""/>
            </a:pPr>
            <a:endParaRPr lang="en-US" smtClean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2. Keterbatasan Sumberdaya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en-US" sz="2800" dirty="0" smtClean="0"/>
          </a:p>
          <a:p>
            <a:pPr eaLnBrk="1" hangingPunct="1"/>
            <a:endParaRPr lang="en-US" sz="2800" dirty="0" smtClean="0"/>
          </a:p>
          <a:p>
            <a:pPr eaLnBrk="1" hangingPunct="1"/>
            <a:r>
              <a:rPr lang="en-US" sz="2800" dirty="0" smtClean="0"/>
              <a:t>PTS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umumnya</a:t>
            </a:r>
            <a:r>
              <a:rPr lang="en-US" sz="2800" dirty="0" smtClean="0"/>
              <a:t> </a:t>
            </a:r>
            <a:r>
              <a:rPr lang="en-US" sz="2800" dirty="0" err="1" smtClean="0"/>
              <a:t>belum</a:t>
            </a:r>
            <a:r>
              <a:rPr lang="en-US" sz="2800" dirty="0" smtClean="0"/>
              <a:t> </a:t>
            </a:r>
            <a:r>
              <a:rPr lang="en-US" sz="2800" dirty="0" err="1" smtClean="0"/>
              <a:t>mempunyai</a:t>
            </a:r>
            <a:r>
              <a:rPr lang="en-US" sz="2800" dirty="0" smtClean="0"/>
              <a:t> </a:t>
            </a:r>
            <a:r>
              <a:rPr lang="en-US" sz="2800" dirty="0" err="1" smtClean="0"/>
              <a:t>kemandirian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bidang</a:t>
            </a:r>
            <a:r>
              <a:rPr lang="en-US" sz="2800" dirty="0" smtClean="0"/>
              <a:t> </a:t>
            </a:r>
            <a:r>
              <a:rPr lang="en-US" sz="2800" dirty="0" err="1" smtClean="0"/>
              <a:t>finansial</a:t>
            </a:r>
            <a:r>
              <a:rPr lang="en-US" sz="2800" dirty="0" smtClean="0"/>
              <a:t> </a:t>
            </a:r>
            <a:r>
              <a:rPr lang="en-US" sz="2800" dirty="0" err="1" smtClean="0"/>
              <a:t>di</a:t>
            </a:r>
            <a:r>
              <a:rPr lang="en-US" sz="2800" dirty="0" smtClean="0"/>
              <a:t> </a:t>
            </a:r>
            <a:r>
              <a:rPr lang="en-US" sz="2800" dirty="0" err="1" smtClean="0"/>
              <a:t>luar</a:t>
            </a:r>
            <a:r>
              <a:rPr lang="en-US" sz="2800" dirty="0" smtClean="0"/>
              <a:t> </a:t>
            </a:r>
            <a:r>
              <a:rPr lang="en-US" sz="2800" dirty="0" err="1" smtClean="0"/>
              <a:t>pendapatan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dihasilkan</a:t>
            </a:r>
            <a:r>
              <a:rPr lang="en-US" sz="2800" dirty="0" smtClean="0"/>
              <a:t>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input </a:t>
            </a:r>
            <a:r>
              <a:rPr lang="en-US" sz="2800" dirty="0" err="1" smtClean="0"/>
              <a:t>mahasiswa</a:t>
            </a:r>
            <a:r>
              <a:rPr lang="en-US" sz="2800" dirty="0" smtClean="0"/>
              <a:t>, </a:t>
            </a:r>
            <a:r>
              <a:rPr lang="en-US" sz="2800" dirty="0" err="1" smtClean="0"/>
              <a:t>sehingga</a:t>
            </a:r>
            <a:r>
              <a:rPr lang="en-US" sz="2800" dirty="0" smtClean="0"/>
              <a:t> </a:t>
            </a:r>
            <a:r>
              <a:rPr lang="en-US" sz="2800" dirty="0" err="1" smtClean="0"/>
              <a:t>terjadi</a:t>
            </a:r>
            <a:r>
              <a:rPr lang="en-US" sz="2800" dirty="0" smtClean="0"/>
              <a:t> </a:t>
            </a:r>
            <a:r>
              <a:rPr lang="en-US" sz="2800" dirty="0" err="1" smtClean="0"/>
              <a:t>ketergantungan</a:t>
            </a:r>
            <a:r>
              <a:rPr lang="en-US" sz="2800" dirty="0" smtClean="0"/>
              <a:t> </a:t>
            </a:r>
            <a:r>
              <a:rPr lang="en-US" sz="2800" dirty="0" err="1" smtClean="0"/>
              <a:t>biaya</a:t>
            </a:r>
            <a:r>
              <a:rPr lang="en-US" sz="2800" dirty="0" smtClean="0"/>
              <a:t> </a:t>
            </a:r>
            <a:r>
              <a:rPr lang="en-US" sz="2800" dirty="0" err="1" smtClean="0"/>
              <a:t>operasional</a:t>
            </a:r>
            <a:r>
              <a:rPr lang="en-US" sz="2800" dirty="0" smtClean="0"/>
              <a:t> </a:t>
            </a:r>
            <a:r>
              <a:rPr lang="en-US" sz="2800" dirty="0" err="1" smtClean="0"/>
              <a:t>pendidikan</a:t>
            </a:r>
            <a:r>
              <a:rPr lang="en-US" sz="2800" dirty="0" smtClean="0"/>
              <a:t> </a:t>
            </a:r>
            <a:r>
              <a:rPr lang="en-US" sz="2800" dirty="0" err="1" smtClean="0"/>
              <a:t>terhadap</a:t>
            </a:r>
            <a:r>
              <a:rPr lang="en-US" sz="2800" dirty="0" smtClean="0"/>
              <a:t>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input yang </a:t>
            </a:r>
            <a:r>
              <a:rPr lang="en-US" sz="2800" dirty="0" err="1" smtClean="0"/>
              <a:t>dihasilkan</a:t>
            </a:r>
            <a:endParaRPr lang="en-US" sz="2800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sz="39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3. </a:t>
            </a:r>
            <a:r>
              <a:rPr lang="en-US" sz="35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Keterbatasan Sarana dan Prasarana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err="1" smtClean="0"/>
              <a:t>Implikasi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keterbatasan</a:t>
            </a:r>
            <a:r>
              <a:rPr lang="en-US" dirty="0" smtClean="0"/>
              <a:t> </a:t>
            </a:r>
            <a:r>
              <a:rPr lang="en-US" dirty="0" err="1" smtClean="0"/>
              <a:t>dana</a:t>
            </a:r>
            <a:r>
              <a:rPr lang="en-US" dirty="0" smtClean="0"/>
              <a:t> </a:t>
            </a:r>
            <a:r>
              <a:rPr lang="en-US" dirty="0" err="1" smtClean="0"/>
              <a:t>menyebabkan</a:t>
            </a:r>
            <a:r>
              <a:rPr lang="en-US" dirty="0" smtClean="0"/>
              <a:t> </a:t>
            </a:r>
            <a:r>
              <a:rPr lang="en-US" dirty="0" err="1" smtClean="0"/>
              <a:t>pengadaan</a:t>
            </a:r>
            <a:r>
              <a:rPr lang="en-US" dirty="0" smtClean="0"/>
              <a:t> </a:t>
            </a:r>
            <a:r>
              <a:rPr lang="en-US" dirty="0" err="1" smtClean="0"/>
              <a:t>Sarana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prasarana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 </a:t>
            </a:r>
            <a:r>
              <a:rPr lang="en-US" dirty="0" err="1" smtClean="0"/>
              <a:t>memenuhi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r>
              <a:rPr lang="en-US" dirty="0" smtClean="0"/>
              <a:t> yang ideal </a:t>
            </a:r>
            <a:r>
              <a:rPr lang="en-US" dirty="0" err="1" smtClean="0"/>
              <a:t>apalagi</a:t>
            </a:r>
            <a:r>
              <a:rPr lang="en-US" dirty="0" smtClean="0"/>
              <a:t> </a:t>
            </a:r>
            <a:r>
              <a:rPr lang="en-US" dirty="0" err="1" smtClean="0"/>
              <a:t>unggul</a:t>
            </a:r>
            <a:endParaRPr lang="en-US" dirty="0" smtClean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4. </a:t>
            </a:r>
            <a:r>
              <a:rPr 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Peningkatan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Kompetensi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SDM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 dirty="0" err="1" smtClean="0"/>
              <a:t>Kompetensi</a:t>
            </a:r>
            <a:r>
              <a:rPr lang="en-US" dirty="0" smtClean="0"/>
              <a:t> </a:t>
            </a:r>
            <a:r>
              <a:rPr lang="en-US" dirty="0" err="1" smtClean="0"/>
              <a:t>SDM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terus</a:t>
            </a:r>
            <a:r>
              <a:rPr lang="en-US" dirty="0" smtClean="0"/>
              <a:t> </a:t>
            </a:r>
            <a:r>
              <a:rPr lang="en-US" dirty="0" err="1" smtClean="0"/>
              <a:t>ditingkatkan</a:t>
            </a:r>
            <a:r>
              <a:rPr lang="en-US" dirty="0" smtClean="0"/>
              <a:t>.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sedikit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karya</a:t>
            </a:r>
            <a:r>
              <a:rPr lang="en-US" dirty="0" smtClean="0"/>
              <a:t> </a:t>
            </a:r>
            <a:r>
              <a:rPr lang="en-US" dirty="0" err="1" smtClean="0"/>
              <a:t>ilmiah</a:t>
            </a:r>
            <a:r>
              <a:rPr lang="en-US" dirty="0" smtClean="0"/>
              <a:t> yang </a:t>
            </a:r>
            <a:r>
              <a:rPr lang="en-US" dirty="0" err="1" smtClean="0"/>
              <a:t>dihasilkan</a:t>
            </a:r>
            <a:r>
              <a:rPr lang="en-US" dirty="0" smtClean="0"/>
              <a:t>. </a:t>
            </a:r>
          </a:p>
          <a:p>
            <a:pPr eaLnBrk="1" hangingPunct="1"/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lanjut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r>
              <a:rPr lang="en-US" dirty="0" smtClean="0"/>
              <a:t> PTS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jenjang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yang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, </a:t>
            </a:r>
            <a:r>
              <a:rPr lang="en-US" dirty="0" err="1" smtClean="0"/>
              <a:t>bahkan</a:t>
            </a:r>
            <a:r>
              <a:rPr lang="en-US" dirty="0" smtClean="0"/>
              <a:t> </a:t>
            </a:r>
            <a:r>
              <a:rPr lang="en-US" dirty="0" err="1" smtClean="0"/>
              <a:t>tertinggi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rangka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kualitas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UU</a:t>
            </a:r>
            <a:r>
              <a:rPr lang="en-US" dirty="0" smtClean="0"/>
              <a:t> guru/</a:t>
            </a:r>
            <a:r>
              <a:rPr lang="en-US" dirty="0" err="1" smtClean="0"/>
              <a:t>dosen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685</TotalTime>
  <Words>888</Words>
  <Application>Microsoft Office PowerPoint</Application>
  <PresentationFormat>On-screen Show (4:3)</PresentationFormat>
  <Paragraphs>105</Paragraphs>
  <Slides>23</Slides>
  <Notes>22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Oriel</vt:lpstr>
      <vt:lpstr>CorelDRAW</vt:lpstr>
      <vt:lpstr>Peran dan Pola Hubungan Pimpinan Yayasan dan Perguruan Tinggi  dalam Pengembangan  Perguruan Tinggi Swasta</vt:lpstr>
      <vt:lpstr>Slide 2</vt:lpstr>
      <vt:lpstr>Daya saing bangsa dapat dihasilkan dari integrasi semua komponen keunggulan kompetitif dari seluruh sektor yang ada </vt:lpstr>
      <vt:lpstr>Namun masih terdapat problematika yang menghambat peran PTS untuk meningkatkan daya saing bangsa</vt:lpstr>
      <vt:lpstr>Problematika Internal Perguruan Tinggi Swasta </vt:lpstr>
      <vt:lpstr>1. Manajemen </vt:lpstr>
      <vt:lpstr>2. Keterbatasan Sumberdaya</vt:lpstr>
      <vt:lpstr>3. Keterbatasan Sarana dan Prasarana</vt:lpstr>
      <vt:lpstr>4. Peningkatan Kompetensi SDM</vt:lpstr>
      <vt:lpstr>Landasan solusi</vt:lpstr>
      <vt:lpstr>Dasar Hukum</vt:lpstr>
      <vt:lpstr>Ketentuan dan Peraturan Internal</vt:lpstr>
      <vt:lpstr>Peranan dan Fungsi</vt:lpstr>
      <vt:lpstr>Prinsip Pengelolaan  Lembaga Pendidikan PTS</vt:lpstr>
      <vt:lpstr>Transparansi</vt:lpstr>
      <vt:lpstr>Siap Berubah</vt:lpstr>
      <vt:lpstr>Berorientasi ke depan</vt:lpstr>
      <vt:lpstr>Keterlibatan seluruh komponen dalam proses pengambilan keputusan </vt:lpstr>
      <vt:lpstr>REKOMENDASI UNTUK PEMERINTAH (KEMENDIKNAS)</vt:lpstr>
      <vt:lpstr>REKOMENDASI UNTUK PEMERINTAH (KEMENDIKNAS)</vt:lpstr>
      <vt:lpstr>REKOMENDASI UNTUK PEMERINTAH (KEMENDIKNAS)</vt:lpstr>
      <vt:lpstr>REKOMENDASI UNTUK  ABPTSI DAN APTISI</vt:lpstr>
      <vt:lpstr>Penutup </vt:lpstr>
    </vt:vector>
  </TitlesOfParts>
  <Company>IT klinik's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kominfo</cp:lastModifiedBy>
  <cp:revision>64</cp:revision>
  <dcterms:created xsi:type="dcterms:W3CDTF">2008-07-17T15:13:21Z</dcterms:created>
  <dcterms:modified xsi:type="dcterms:W3CDTF">2011-09-19T07:15:31Z</dcterms:modified>
</cp:coreProperties>
</file>