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5" r:id="rId11"/>
    <p:sldId id="264" r:id="rId12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D13336-8815-479E-8D1A-CDC6971971DF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025BF030-6689-4EB1-AEB0-9E9A08B7CB14}">
      <dgm:prSet phldrT="[Text]" custT="1"/>
      <dgm:spPr/>
      <dgm:t>
        <a:bodyPr/>
        <a:lstStyle/>
        <a:p>
          <a:r>
            <a:rPr lang="id-ID" sz="2800" b="1" dirty="0" smtClean="0">
              <a:latin typeface="+mn-lt"/>
            </a:rPr>
            <a:t>Ing Ngarso Sung Tulodho</a:t>
          </a:r>
        </a:p>
        <a:p>
          <a:r>
            <a:rPr lang="id-ID" sz="2800" b="1" dirty="0" smtClean="0">
              <a:latin typeface="+mn-lt"/>
            </a:rPr>
            <a:t>Ing Madyo Mangun Karso</a:t>
          </a:r>
        </a:p>
        <a:p>
          <a:r>
            <a:rPr lang="id-ID" sz="2800" b="1" dirty="0" smtClean="0">
              <a:latin typeface="+mn-lt"/>
            </a:rPr>
            <a:t>Tut Wuri Handayani</a:t>
          </a:r>
          <a:endParaRPr lang="id-ID" sz="2800" b="1" dirty="0">
            <a:latin typeface="+mn-lt"/>
          </a:endParaRPr>
        </a:p>
      </dgm:t>
    </dgm:pt>
    <dgm:pt modelId="{F97A7F7F-2152-43E9-BB0A-D1F31676E1B7}" type="parTrans" cxnId="{AEA069CD-769C-48B7-8949-7182D7332425}">
      <dgm:prSet/>
      <dgm:spPr/>
      <dgm:t>
        <a:bodyPr/>
        <a:lstStyle/>
        <a:p>
          <a:endParaRPr lang="id-ID" sz="1200"/>
        </a:p>
      </dgm:t>
    </dgm:pt>
    <dgm:pt modelId="{36F40A19-9C9E-4BB9-9939-4B3A20EF3446}" type="sibTrans" cxnId="{AEA069CD-769C-48B7-8949-7182D7332425}">
      <dgm:prSet/>
      <dgm:spPr/>
      <dgm:t>
        <a:bodyPr/>
        <a:lstStyle/>
        <a:p>
          <a:endParaRPr lang="id-ID" sz="1200"/>
        </a:p>
      </dgm:t>
    </dgm:pt>
    <dgm:pt modelId="{37E14C83-A249-48BB-8811-D0E1EF215E1E}">
      <dgm:prSet phldrT="[Text]" custT="1"/>
      <dgm:spPr/>
      <dgm:t>
        <a:bodyPr/>
        <a:lstStyle/>
        <a:p>
          <a:r>
            <a:rPr lang="id-ID" sz="2600" b="1" i="1" dirty="0" smtClean="0">
              <a:latin typeface="+mn-lt"/>
            </a:rPr>
            <a:t>Setting Examples from the Front</a:t>
          </a:r>
        </a:p>
        <a:p>
          <a:r>
            <a:rPr lang="id-ID" sz="2600" b="1" i="1" dirty="0" smtClean="0">
              <a:latin typeface="+mn-lt"/>
            </a:rPr>
            <a:t>Inspiring in the Middle</a:t>
          </a:r>
        </a:p>
        <a:p>
          <a:r>
            <a:rPr lang="id-ID" sz="2600" b="1" i="1" dirty="0" smtClean="0">
              <a:latin typeface="+mn-lt"/>
            </a:rPr>
            <a:t>Supporting from Behind</a:t>
          </a:r>
          <a:endParaRPr lang="id-ID" sz="2600" b="1" i="1" dirty="0">
            <a:latin typeface="+mn-lt"/>
          </a:endParaRPr>
        </a:p>
      </dgm:t>
    </dgm:pt>
    <dgm:pt modelId="{404E09DE-043C-49AD-B270-1FFD4FBC7571}" type="parTrans" cxnId="{D984C963-86A0-4E92-8D7E-D50F6A91D194}">
      <dgm:prSet/>
      <dgm:spPr/>
      <dgm:t>
        <a:bodyPr/>
        <a:lstStyle/>
        <a:p>
          <a:endParaRPr lang="id-ID" sz="1200"/>
        </a:p>
      </dgm:t>
    </dgm:pt>
    <dgm:pt modelId="{1272497D-1920-442A-A6C9-B73640E492F9}" type="sibTrans" cxnId="{D984C963-86A0-4E92-8D7E-D50F6A91D194}">
      <dgm:prSet/>
      <dgm:spPr/>
      <dgm:t>
        <a:bodyPr/>
        <a:lstStyle/>
        <a:p>
          <a:endParaRPr lang="id-ID" sz="1200"/>
        </a:p>
      </dgm:t>
    </dgm:pt>
    <dgm:pt modelId="{B965E8D4-ED8F-4821-81A8-F2D55FBA4175}" type="pres">
      <dgm:prSet presAssocID="{6DD13336-8815-479E-8D1A-CDC6971971DF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0EE05A5A-B5C0-4621-BB95-62B4D61A6445}" type="pres">
      <dgm:prSet presAssocID="{025BF030-6689-4EB1-AEB0-9E9A08B7CB14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2439792-9F57-4DC6-AFDE-288D99D529D3}" type="pres">
      <dgm:prSet presAssocID="{36F40A19-9C9E-4BB9-9939-4B3A20EF3446}" presName="sibTrans" presStyleLbl="sibTrans2D1" presStyleIdx="0" presStyleCnt="1"/>
      <dgm:spPr/>
      <dgm:t>
        <a:bodyPr/>
        <a:lstStyle/>
        <a:p>
          <a:endParaRPr lang="id-ID"/>
        </a:p>
      </dgm:t>
    </dgm:pt>
    <dgm:pt modelId="{C8EBCEC2-AEDC-47EC-A564-C9A97D077907}" type="pres">
      <dgm:prSet presAssocID="{36F40A19-9C9E-4BB9-9939-4B3A20EF3446}" presName="connectorText" presStyleLbl="sibTrans2D1" presStyleIdx="0" presStyleCnt="1"/>
      <dgm:spPr/>
      <dgm:t>
        <a:bodyPr/>
        <a:lstStyle/>
        <a:p>
          <a:endParaRPr lang="id-ID"/>
        </a:p>
      </dgm:t>
    </dgm:pt>
    <dgm:pt modelId="{51DBF857-B6EA-4182-AC99-F3967DDB6A92}" type="pres">
      <dgm:prSet presAssocID="{37E14C83-A249-48BB-8811-D0E1EF215E1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7C71703-42CC-40B4-A970-A81F10336674}" type="presOf" srcId="{36F40A19-9C9E-4BB9-9939-4B3A20EF3446}" destId="{D2439792-9F57-4DC6-AFDE-288D99D529D3}" srcOrd="0" destOrd="0" presId="urn:microsoft.com/office/officeart/2005/8/layout/process2"/>
    <dgm:cxn modelId="{572B0E0C-5028-4BC0-9610-AD7329E05A4E}" type="presOf" srcId="{37E14C83-A249-48BB-8811-D0E1EF215E1E}" destId="{51DBF857-B6EA-4182-AC99-F3967DDB6A92}" srcOrd="0" destOrd="0" presId="urn:microsoft.com/office/officeart/2005/8/layout/process2"/>
    <dgm:cxn modelId="{0746AA9D-BFD2-4F85-BCA4-472C66D6839E}" type="presOf" srcId="{36F40A19-9C9E-4BB9-9939-4B3A20EF3446}" destId="{C8EBCEC2-AEDC-47EC-A564-C9A97D077907}" srcOrd="1" destOrd="0" presId="urn:microsoft.com/office/officeart/2005/8/layout/process2"/>
    <dgm:cxn modelId="{D984C963-86A0-4E92-8D7E-D50F6A91D194}" srcId="{6DD13336-8815-479E-8D1A-CDC6971971DF}" destId="{37E14C83-A249-48BB-8811-D0E1EF215E1E}" srcOrd="1" destOrd="0" parTransId="{404E09DE-043C-49AD-B270-1FFD4FBC7571}" sibTransId="{1272497D-1920-442A-A6C9-B73640E492F9}"/>
    <dgm:cxn modelId="{AEA069CD-769C-48B7-8949-7182D7332425}" srcId="{6DD13336-8815-479E-8D1A-CDC6971971DF}" destId="{025BF030-6689-4EB1-AEB0-9E9A08B7CB14}" srcOrd="0" destOrd="0" parTransId="{F97A7F7F-2152-43E9-BB0A-D1F31676E1B7}" sibTransId="{36F40A19-9C9E-4BB9-9939-4B3A20EF3446}"/>
    <dgm:cxn modelId="{4279E0CA-98E6-4AD3-95B8-B41A791B380F}" type="presOf" srcId="{6DD13336-8815-479E-8D1A-CDC6971971DF}" destId="{B965E8D4-ED8F-4821-81A8-F2D55FBA4175}" srcOrd="0" destOrd="0" presId="urn:microsoft.com/office/officeart/2005/8/layout/process2"/>
    <dgm:cxn modelId="{10B6A174-AAF8-429B-B84C-DF5F100B24D7}" type="presOf" srcId="{025BF030-6689-4EB1-AEB0-9E9A08B7CB14}" destId="{0EE05A5A-B5C0-4621-BB95-62B4D61A6445}" srcOrd="0" destOrd="0" presId="urn:microsoft.com/office/officeart/2005/8/layout/process2"/>
    <dgm:cxn modelId="{9AFABBD0-D8DF-472A-A922-EB6916C64926}" type="presParOf" srcId="{B965E8D4-ED8F-4821-81A8-F2D55FBA4175}" destId="{0EE05A5A-B5C0-4621-BB95-62B4D61A6445}" srcOrd="0" destOrd="0" presId="urn:microsoft.com/office/officeart/2005/8/layout/process2"/>
    <dgm:cxn modelId="{921373CF-9C80-43EB-BE5B-14E2CEE313D6}" type="presParOf" srcId="{B965E8D4-ED8F-4821-81A8-F2D55FBA4175}" destId="{D2439792-9F57-4DC6-AFDE-288D99D529D3}" srcOrd="1" destOrd="0" presId="urn:microsoft.com/office/officeart/2005/8/layout/process2"/>
    <dgm:cxn modelId="{8B0A8B50-8C4F-4355-A481-6980B9DE6D84}" type="presParOf" srcId="{D2439792-9F57-4DC6-AFDE-288D99D529D3}" destId="{C8EBCEC2-AEDC-47EC-A564-C9A97D077907}" srcOrd="0" destOrd="0" presId="urn:microsoft.com/office/officeart/2005/8/layout/process2"/>
    <dgm:cxn modelId="{B4AA870B-FBDD-4FF9-8802-CF57DC523E4C}" type="presParOf" srcId="{B965E8D4-ED8F-4821-81A8-F2D55FBA4175}" destId="{51DBF857-B6EA-4182-AC99-F3967DDB6A92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E05A5A-B5C0-4621-BB95-62B4D61A6445}">
      <dsp:nvSpPr>
        <dsp:cNvPr id="0" name=""/>
        <dsp:cNvSpPr/>
      </dsp:nvSpPr>
      <dsp:spPr>
        <a:xfrm>
          <a:off x="989095" y="588"/>
          <a:ext cx="5438113" cy="19295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>
              <a:latin typeface="+mn-lt"/>
            </a:rPr>
            <a:t>Ing Ngarso Sung Tulodho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>
              <a:latin typeface="+mn-lt"/>
            </a:rPr>
            <a:t>Ing Madyo Mangun Karso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>
              <a:latin typeface="+mn-lt"/>
            </a:rPr>
            <a:t>Tut Wuri Handayani</a:t>
          </a:r>
          <a:endParaRPr lang="id-ID" sz="2800" b="1" kern="1200" dirty="0">
            <a:latin typeface="+mn-lt"/>
          </a:endParaRPr>
        </a:p>
      </dsp:txBody>
      <dsp:txXfrm>
        <a:off x="1045609" y="57102"/>
        <a:ext cx="5325085" cy="1816503"/>
      </dsp:txXfrm>
    </dsp:sp>
    <dsp:sp modelId="{D2439792-9F57-4DC6-AFDE-288D99D529D3}">
      <dsp:nvSpPr>
        <dsp:cNvPr id="0" name=""/>
        <dsp:cNvSpPr/>
      </dsp:nvSpPr>
      <dsp:spPr>
        <a:xfrm rot="5400000">
          <a:off x="3346364" y="1978358"/>
          <a:ext cx="723574" cy="86828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tint val="6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3800" kern="1200"/>
        </a:p>
      </dsp:txBody>
      <dsp:txXfrm rot="-5400000">
        <a:off x="3447665" y="2050715"/>
        <a:ext cx="520973" cy="506502"/>
      </dsp:txXfrm>
    </dsp:sp>
    <dsp:sp modelId="{51DBF857-B6EA-4182-AC99-F3967DDB6A92}">
      <dsp:nvSpPr>
        <dsp:cNvPr id="0" name=""/>
        <dsp:cNvSpPr/>
      </dsp:nvSpPr>
      <dsp:spPr>
        <a:xfrm>
          <a:off x="989095" y="2894886"/>
          <a:ext cx="5438113" cy="19295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600" b="1" i="1" kern="1200" dirty="0" smtClean="0">
              <a:latin typeface="+mn-lt"/>
            </a:rPr>
            <a:t>Setting Examples from the Front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600" b="1" i="1" kern="1200" dirty="0" smtClean="0">
              <a:latin typeface="+mn-lt"/>
            </a:rPr>
            <a:t>Inspiring in the Middle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600" b="1" i="1" kern="1200" dirty="0" smtClean="0">
              <a:latin typeface="+mn-lt"/>
            </a:rPr>
            <a:t>Supporting from Behind</a:t>
          </a:r>
          <a:endParaRPr lang="id-ID" sz="2600" b="1" i="1" kern="1200" dirty="0">
            <a:latin typeface="+mn-lt"/>
          </a:endParaRPr>
        </a:p>
      </dsp:txBody>
      <dsp:txXfrm>
        <a:off x="1045609" y="2951400"/>
        <a:ext cx="5325085" cy="1816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BF87EE-1035-49F6-B13B-73C23E37B144}" type="datetimeFigureOut">
              <a:rPr lang="id-ID" smtClean="0"/>
              <a:t>12/09/2011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1BCBD29-ED0A-47A1-BB33-F3F7F1FD95FF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005064"/>
            <a:ext cx="7200800" cy="2592288"/>
          </a:xfrm>
          <a:scene3d>
            <a:camera prst="obliqueTopLeft"/>
            <a:lightRig rig="balanced" dir="tr"/>
          </a:scene3d>
          <a:sp3d contourW="14605" prstMaterial="plastic">
            <a:bevelT w="50800"/>
            <a:contourClr>
              <a:schemeClr val="accent1">
                <a:shade val="30000"/>
                <a:satMod val="12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id-ID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Oleh:</a:t>
            </a:r>
          </a:p>
          <a:p>
            <a:pPr algn="ctr"/>
            <a:r>
              <a:rPr lang="id-ID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Prof. Dr. H.S. Brodjo Sudjono, S.H., M.S</a:t>
            </a:r>
          </a:p>
          <a:p>
            <a:pPr algn="ctr"/>
            <a:r>
              <a:rPr lang="id-ID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Ketua APTISI Jawa Tengah</a:t>
            </a:r>
          </a:p>
          <a:p>
            <a:pPr algn="ctr"/>
            <a:endParaRPr lang="id-ID" sz="18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d-ID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Disampaikan pada Rapat Koordinasi Pimpinan Yayasan dan Pimpinan Perguruan Tinggi Swasta di Lingkungan Kopertis Wilayah VI Jawa Tengah</a:t>
            </a:r>
          </a:p>
          <a:p>
            <a:r>
              <a:rPr lang="id-ID" sz="1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Semarang, 21 September 2011</a:t>
            </a:r>
          </a:p>
          <a:p>
            <a:endParaRPr lang="id-ID" sz="1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916416" cy="1470025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id-ID" sz="2800" b="1" dirty="0" smtClean="0"/>
              <a:t>PERAN PIMPINAN PTS DALAM PENGEMBANGAN PERGURUAN TINGGI SWASTA DI JAWA TENGAH</a:t>
            </a:r>
            <a:endParaRPr lang="id-ID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1988840"/>
            <a:ext cx="1603375" cy="159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5020"/>
            <a:ext cx="1579563" cy="1590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8863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35346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id-ID" sz="3600" dirty="0" smtClean="0"/>
              <a:t>Peran Pribadi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915816" y="1628800"/>
            <a:ext cx="5767480" cy="4608512"/>
          </a:xfrm>
        </p:spPr>
        <p:txBody>
          <a:bodyPr>
            <a:normAutofit/>
          </a:bodyPr>
          <a:lstStyle/>
          <a:p>
            <a:pPr lvl="0"/>
            <a:r>
              <a:rPr lang="id-ID" sz="2000" dirty="0"/>
              <a:t>Peran tokoh (figurehead), seorang pimpinan PTS harus mampu membangun relasi dengan orang lain yang mempunyai kedudukan penting di dalam instansinya.</a:t>
            </a:r>
          </a:p>
          <a:p>
            <a:pPr lvl="0"/>
            <a:r>
              <a:rPr lang="id-ID" sz="2000" dirty="0"/>
              <a:t>Peran pimpinan (leader), dilakukan dengan mengkoordinasikan kegiatan bawahannya, memotivasi, mengambil keputusan akan promosi dan mutasi, melatih penyatuan visi untuk keselarasan tujuan.</a:t>
            </a:r>
          </a:p>
          <a:p>
            <a:pPr lvl="0"/>
            <a:r>
              <a:rPr lang="id-ID" sz="2000" dirty="0"/>
              <a:t>Peran penengah (mediator), adalah langkah yang menjembatani hubungan antar pribadi, antar unit kerja, dan lain sebagainya</a:t>
            </a:r>
          </a:p>
          <a:p>
            <a:pPr marL="45720" indent="0">
              <a:buNone/>
            </a:pPr>
            <a:endParaRPr lang="id-ID" sz="2000" dirty="0"/>
          </a:p>
        </p:txBody>
      </p:sp>
      <p:pic>
        <p:nvPicPr>
          <p:cNvPr id="1026" name="Picture 2" descr="C:\Program Files\Microsoft Office\MEDIA\CAGCAT10\j018634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1433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19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37" y="783455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id-ID" sz="3600" dirty="0" smtClean="0"/>
              <a:t>Idealisme Pimpinan PTS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2492896"/>
            <a:ext cx="8352928" cy="399223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id-ID" sz="1900" dirty="0"/>
              <a:t>Untuk melakukan peran yang baik dan mampu memajukan PTS yang dipimpin, seorang pimpinan memerlukan hal-hal sebagai berikut:</a:t>
            </a:r>
          </a:p>
          <a:p>
            <a:pPr marL="45720" lvl="0" indent="0">
              <a:buNone/>
            </a:pPr>
            <a:r>
              <a:rPr lang="id-ID" sz="1900" b="1" dirty="0" smtClean="0"/>
              <a:t>1. CAPACITY</a:t>
            </a:r>
            <a:r>
              <a:rPr lang="id-ID" sz="1900" dirty="0"/>
              <a:t>: kecerdasan, keterampilan, kemampuan </a:t>
            </a:r>
            <a:r>
              <a:rPr lang="id-ID" sz="1900" dirty="0" smtClean="0"/>
              <a:t>komunikasi</a:t>
            </a:r>
            <a:endParaRPr lang="id-ID" sz="1900" dirty="0"/>
          </a:p>
          <a:p>
            <a:pPr marL="45720" lvl="0" indent="0">
              <a:buNone/>
            </a:pPr>
            <a:r>
              <a:rPr lang="id-ID" sz="1900" b="1" dirty="0" smtClean="0"/>
              <a:t>2. ACHIEVEMENT</a:t>
            </a:r>
            <a:r>
              <a:rPr lang="id-ID" sz="1900" dirty="0"/>
              <a:t>: gelar kesarjanaan, pengetahuan, sehat, track </a:t>
            </a:r>
            <a:r>
              <a:rPr lang="id-ID" sz="1900" dirty="0" smtClean="0"/>
              <a:t>record</a:t>
            </a:r>
            <a:endParaRPr lang="id-ID" sz="1900" dirty="0"/>
          </a:p>
          <a:p>
            <a:pPr marL="45720" lvl="0" indent="0">
              <a:buNone/>
            </a:pPr>
            <a:r>
              <a:rPr lang="id-ID" sz="1900" b="1" dirty="0" smtClean="0"/>
              <a:t>3. RESPONSIBILITY</a:t>
            </a:r>
            <a:r>
              <a:rPr lang="id-ID" sz="1900" dirty="0"/>
              <a:t>: mandiri, berinisiatif, tekun, percaya diri</a:t>
            </a:r>
          </a:p>
          <a:p>
            <a:pPr marL="45720" lvl="0" indent="0">
              <a:buNone/>
            </a:pPr>
            <a:r>
              <a:rPr lang="id-ID" sz="1900" b="1" dirty="0" smtClean="0"/>
              <a:t>4. PARTICIPATIONS</a:t>
            </a:r>
            <a:r>
              <a:rPr lang="id-ID" sz="1900" dirty="0"/>
              <a:t>: aktif, responsif, relationship, adaptif</a:t>
            </a:r>
          </a:p>
          <a:p>
            <a:pPr marL="45720" lvl="0" indent="0">
              <a:buNone/>
            </a:pPr>
            <a:r>
              <a:rPr lang="id-ID" sz="1900" b="1" dirty="0" smtClean="0"/>
              <a:t>5. STATUS</a:t>
            </a:r>
            <a:r>
              <a:rPr lang="id-ID" sz="1900" dirty="0"/>
              <a:t>: popularitas, kapasitas ekonomi, mental yang baik</a:t>
            </a:r>
          </a:p>
          <a:p>
            <a:pPr marL="45720" lvl="0" indent="0">
              <a:buNone/>
            </a:pPr>
            <a:r>
              <a:rPr lang="id-ID" sz="1900" b="1" dirty="0" smtClean="0"/>
              <a:t>6. RELIGION</a:t>
            </a:r>
            <a:r>
              <a:rPr lang="id-ID" sz="1900" dirty="0" smtClean="0"/>
              <a:t> </a:t>
            </a:r>
            <a:r>
              <a:rPr lang="id-ID" sz="1900" dirty="0"/>
              <a:t>(islam): </a:t>
            </a:r>
            <a:r>
              <a:rPr lang="id-ID" sz="1900" i="1" dirty="0"/>
              <a:t>sidhik</a:t>
            </a:r>
            <a:r>
              <a:rPr lang="id-ID" sz="1900" dirty="0"/>
              <a:t> (jujur), </a:t>
            </a:r>
            <a:r>
              <a:rPr lang="id-ID" sz="1900" i="1" dirty="0"/>
              <a:t>amanah</a:t>
            </a:r>
            <a:r>
              <a:rPr lang="id-ID" sz="1900" dirty="0"/>
              <a:t> (terpercaya), </a:t>
            </a:r>
            <a:r>
              <a:rPr lang="id-ID" sz="1900" i="1" dirty="0"/>
              <a:t>tablig</a:t>
            </a:r>
            <a:r>
              <a:rPr lang="id-ID" sz="1900" dirty="0"/>
              <a:t> </a:t>
            </a:r>
            <a:r>
              <a:rPr lang="id-ID" sz="1900" dirty="0" smtClean="0"/>
              <a:t>				(</a:t>
            </a:r>
            <a:r>
              <a:rPr lang="id-ID" sz="1900" dirty="0"/>
              <a:t>komunikatif), dan </a:t>
            </a:r>
            <a:r>
              <a:rPr lang="id-ID" sz="1900" i="1" dirty="0"/>
              <a:t>fathonah</a:t>
            </a:r>
            <a:r>
              <a:rPr lang="id-ID" sz="1900" dirty="0"/>
              <a:t> (cerdas)</a:t>
            </a:r>
          </a:p>
          <a:p>
            <a:pPr marL="45720" indent="0">
              <a:buNone/>
            </a:pPr>
            <a:endParaRPr lang="id-ID" sz="1900" dirty="0"/>
          </a:p>
        </p:txBody>
      </p:sp>
      <p:pic>
        <p:nvPicPr>
          <p:cNvPr id="614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1221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72228"/>
            <a:ext cx="1829714" cy="156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5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5085184"/>
            <a:ext cx="6872551" cy="648072"/>
          </a:xfrm>
        </p:spPr>
        <p:txBody>
          <a:bodyPr/>
          <a:lstStyle/>
          <a:p>
            <a:pPr marL="0" indent="0">
              <a:buNone/>
            </a:pPr>
            <a:r>
              <a:rPr lang="id-ID" sz="2800" dirty="0"/>
              <a:t>....MAJU BERSAMA PTS Jawa Tengah....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66936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id-ID" dirty="0"/>
              <a:t>Seluruh Pengurus APTISI Jawa Tengah Wilayah VI Jawa Tengah mengucapkan:</a:t>
            </a:r>
          </a:p>
          <a:p>
            <a:pPr marL="45720" indent="0">
              <a:buNone/>
            </a:pPr>
            <a:endParaRPr lang="id-ID" dirty="0"/>
          </a:p>
          <a:p>
            <a:pPr marL="45720" indent="0">
              <a:buNone/>
            </a:pPr>
            <a:r>
              <a:rPr lang="id-ID" sz="2400" b="1" i="1" dirty="0" smtClean="0"/>
              <a:t>“</a:t>
            </a:r>
            <a:r>
              <a:rPr lang="id-ID" sz="2400" b="1" i="1" dirty="0"/>
              <a:t>SELAMAT HARI RAYA IEDUL FITRI 1432 H</a:t>
            </a:r>
            <a:endParaRPr lang="id-ID" sz="2400" b="1" dirty="0"/>
          </a:p>
          <a:p>
            <a:pPr marL="45720" indent="0">
              <a:buNone/>
            </a:pPr>
            <a:r>
              <a:rPr lang="id-ID" sz="2400" b="1" i="1" dirty="0" smtClean="0"/>
              <a:t>	MOHON </a:t>
            </a:r>
            <a:r>
              <a:rPr lang="id-ID" sz="2400" b="1" i="1" dirty="0"/>
              <a:t>MAAF LAHIR BATIN”</a:t>
            </a:r>
            <a:endParaRPr lang="id-ID" sz="2400" b="1" dirty="0"/>
          </a:p>
          <a:p>
            <a:pPr marL="45720" indent="0">
              <a:buNone/>
            </a:pPr>
            <a:endParaRPr lang="id-ID" dirty="0"/>
          </a:p>
          <a:p>
            <a:pPr marL="45720" indent="0">
              <a:buNone/>
            </a:pPr>
            <a:r>
              <a:rPr lang="id-ID" dirty="0"/>
              <a:t>Semoga Alloh SWT senantiasa membimbing kita sekalian dalam menjalankan tugas dan kewajiban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7962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id-ID" sz="3200" dirty="0"/>
              <a:t>PERAN SENTRAL PIMPINAN PTS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00332707"/>
              </p:ext>
            </p:extLst>
          </p:nvPr>
        </p:nvGraphicFramePr>
        <p:xfrm>
          <a:off x="827584" y="1484313"/>
          <a:ext cx="7416304" cy="4825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468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id-ID" dirty="0" smtClean="0"/>
              <a:t>	Elaborasi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9552" y="1484784"/>
            <a:ext cx="7704856" cy="48245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id-ID" sz="1900" dirty="0"/>
              <a:t>Pimpinan PTS dalam institusinya harus mampu memberi contoh dan </a:t>
            </a:r>
            <a:r>
              <a:rPr lang="id-ID" sz="1900" u="sng" dirty="0"/>
              <a:t>keteladan</a:t>
            </a:r>
            <a:r>
              <a:rPr lang="id-ID" sz="1900" dirty="0"/>
              <a:t> dalam berbagai hal:</a:t>
            </a:r>
          </a:p>
          <a:p>
            <a:pPr lvl="0"/>
            <a:r>
              <a:rPr lang="id-ID" sz="1900" u="sng" dirty="0"/>
              <a:t>Struktural</a:t>
            </a:r>
            <a:r>
              <a:rPr lang="id-ID" sz="1900" dirty="0"/>
              <a:t>, yaitu mampu menjadi koordinator kegiatan proses belajar mengajar dan pelaksanaan Tri Dharma Perguruan Tinggi sekaligus menjadi motivator, inovator, dan inisiator yang mumpuni dalam menciptakan kinerja institusi yang baik</a:t>
            </a:r>
          </a:p>
          <a:p>
            <a:pPr lvl="0"/>
            <a:r>
              <a:rPr lang="id-ID" sz="1900" u="sng" dirty="0"/>
              <a:t>Fungsional</a:t>
            </a:r>
            <a:r>
              <a:rPr lang="id-ID" sz="1900" dirty="0"/>
              <a:t>, yaitu memberi keteladanan cara yang terbaik untuk meraih jabatan fungsional akademik, memiliki kemampuan teoritis, dan keterampilan praktis yang unggul. Misalnya pengumpulan angka kredit, penelitian, pengabdian masyarakat, dan lain sebagainya.</a:t>
            </a:r>
          </a:p>
          <a:p>
            <a:r>
              <a:rPr lang="id-ID" sz="1900" dirty="0"/>
              <a:t>Pengembangan ilmu dan pengetahuan dengan belajar secara terus </a:t>
            </a:r>
            <a:r>
              <a:rPr lang="id-ID" sz="1900" dirty="0" smtClean="0"/>
              <a:t>menerus, </a:t>
            </a:r>
            <a:r>
              <a:rPr lang="id-ID" sz="1900" dirty="0"/>
              <a:t>baik dengan pendidikan formal maupun informal untuk dapat menjawab tantangan dan mencari solusi permasalahan institusi. Pimpinan sebaiknya memberikan contoh belajar yang baik pada lembaga yang berkualitas dalam berbagai strata.</a:t>
            </a:r>
          </a:p>
        </p:txBody>
      </p:sp>
    </p:spTree>
    <p:extLst>
      <p:ext uri="{BB962C8B-B14F-4D97-AF65-F5344CB8AC3E}">
        <p14:creationId xmlns:p14="http://schemas.microsoft.com/office/powerpoint/2010/main" val="162405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id-ID" sz="4000" dirty="0" smtClean="0"/>
              <a:t>Peran sebagai Manager</a:t>
            </a:r>
            <a:endParaRPr lang="id-ID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11560" y="2060848"/>
            <a:ext cx="7560840" cy="4347355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id-ID" sz="1900" b="1" dirty="0"/>
              <a:t>Pimpinan PTS dalam bidang manajerial harus mampu merangkum tugas dan perannya antara lain:</a:t>
            </a:r>
          </a:p>
          <a:p>
            <a:pPr lvl="0"/>
            <a:r>
              <a:rPr lang="id-ID" sz="1900" dirty="0"/>
              <a:t>Membuat perencanaan yang berkaitan dengan program pengajaran, pembinaan SDM Dosen dan Karyawan, pengembangan kurikulum, dan kegiatan mahasiswa baik intra maupun ekstra kampus.</a:t>
            </a:r>
          </a:p>
          <a:p>
            <a:pPr lvl="0"/>
            <a:r>
              <a:rPr lang="id-ID" sz="1900" dirty="0"/>
              <a:t>Pengembangan serta pengelolaan administrasi dan keuangan PTS seperti kemampuan melaksanakan ketentuan-ketentuan tentang perguruan tinggi, misalnya akreditasi, EPSBED, SPMI, dan lain sebagainya.</a:t>
            </a:r>
          </a:p>
          <a:p>
            <a:pPr lvl="0"/>
            <a:r>
              <a:rPr lang="id-ID" sz="1900" dirty="0"/>
              <a:t>Pengembangan sarana prasarana berdasarkan kebutuhan riil PTS sesuai dengan persetujuan yayasan penyelenggara</a:t>
            </a:r>
          </a:p>
          <a:p>
            <a:pPr marL="45720" indent="0">
              <a:buNone/>
            </a:pPr>
            <a:endParaRPr lang="id-ID" sz="1900" dirty="0"/>
          </a:p>
        </p:txBody>
      </p:sp>
      <p:pic>
        <p:nvPicPr>
          <p:cNvPr id="2050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664"/>
            <a:ext cx="2448272" cy="14041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739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0528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id-ID" sz="3600" dirty="0" smtClean="0"/>
              <a:t>Penyebab Mismanagement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6336704" cy="5184576"/>
          </a:xfrm>
        </p:spPr>
        <p:txBody>
          <a:bodyPr>
            <a:normAutofit/>
          </a:bodyPr>
          <a:lstStyle/>
          <a:p>
            <a:pPr lvl="0"/>
            <a:r>
              <a:rPr lang="id-ID" sz="1800" dirty="0"/>
              <a:t>Belum adanya minat manajemen (management mindedness) di kalangan perguruan tinggi.</a:t>
            </a:r>
          </a:p>
          <a:p>
            <a:pPr lvl="0"/>
            <a:r>
              <a:rPr lang="id-ID" sz="1800" dirty="0"/>
              <a:t>Belum menyatunya pola struktur organisasi yang tidak dipahami bersama.</a:t>
            </a:r>
          </a:p>
          <a:p>
            <a:pPr lvl="0"/>
            <a:r>
              <a:rPr lang="id-ID" sz="1800" dirty="0"/>
              <a:t>Tidak ada skala kerja yang mengacu pada faktor yang mendukung pada keragaman antar unit kerja.</a:t>
            </a:r>
          </a:p>
          <a:p>
            <a:pPr lvl="0"/>
            <a:r>
              <a:rPr lang="id-ID" sz="1800" dirty="0"/>
              <a:t>Koordinasi yang kurang menjadikan organisasi yang efektif dan efisien.</a:t>
            </a:r>
          </a:p>
          <a:p>
            <a:pPr lvl="0"/>
            <a:r>
              <a:rPr lang="id-ID" sz="1800" dirty="0"/>
              <a:t>Pembagian tugas (Job Description) yang kurang jelas diantara pihak terkait menumbuhkan kinerja yang tidak baik.</a:t>
            </a:r>
          </a:p>
          <a:p>
            <a:pPr lvl="0"/>
            <a:r>
              <a:rPr lang="id-ID" sz="1800" dirty="0"/>
              <a:t>Kurangnya keterbukaan informasi, skala prioritas kegiatan, merupakan faktor yang harus dan mutlak dipersiapkan.</a:t>
            </a:r>
          </a:p>
          <a:p>
            <a:pPr marL="45720" indent="0">
              <a:buNone/>
            </a:pPr>
            <a:endParaRPr lang="id-ID" sz="1800" dirty="0"/>
          </a:p>
        </p:txBody>
      </p:sp>
      <p:pic>
        <p:nvPicPr>
          <p:cNvPr id="2051" name="Picture 3" descr="C:\Program Files\Microsoft Office\MEDIA\CAGCAT10\j028541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89147"/>
            <a:ext cx="1867205" cy="17766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120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82273" cy="1143000"/>
          </a:xfrm>
        </p:spPr>
        <p:txBody>
          <a:bodyPr/>
          <a:lstStyle/>
          <a:p>
            <a:pPr marL="0" indent="0">
              <a:buNone/>
            </a:pPr>
            <a:r>
              <a:rPr lang="id-ID" sz="3200" dirty="0" smtClean="0"/>
              <a:t>Peran sebagai Motivator dan Stabilisator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79512" y="1196752"/>
            <a:ext cx="5616624" cy="52565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id-ID" sz="1800" dirty="0"/>
              <a:t>Pimpinan PTS seyogyanya mempunyai kemampuan tertentu untuk memajukan lembaganya antara lain:</a:t>
            </a:r>
          </a:p>
          <a:p>
            <a:pPr lvl="0"/>
            <a:r>
              <a:rPr lang="id-ID" sz="1800" dirty="0"/>
              <a:t>Memiliki </a:t>
            </a:r>
            <a:r>
              <a:rPr lang="id-ID" sz="1800" i="1" dirty="0"/>
              <a:t>social perception</a:t>
            </a:r>
            <a:r>
              <a:rPr lang="id-ID" sz="1800" dirty="0"/>
              <a:t>, yaitu sikap tanggap terhadap situasi dan kondisi yang berkembang di dalam masyarakat, untuk kemudian membuat langkah antisipatif.</a:t>
            </a:r>
          </a:p>
          <a:p>
            <a:pPr lvl="0"/>
            <a:r>
              <a:rPr lang="id-ID" sz="1800" dirty="0"/>
              <a:t>Memiliki kecerdasan intelektual dan kecerdasan emosional. Dalam hal ini seorang pimpinan PTS harus ahli, pintar, dan terampil serta mampu memberi contoh dan keteladanan.</a:t>
            </a:r>
          </a:p>
          <a:p>
            <a:pPr lvl="0"/>
            <a:r>
              <a:rPr lang="id-ID" sz="1800" dirty="0"/>
              <a:t>Memiliki stabilitas emosional artinya pimpinan PTS melakukan tugasnya dengan sikap berwibawa, loyal terhadap tugas berdasarkan ketentuan yang berlaku, menjadikan dirinya sebagai representasi dan sekaligus mampu memberi penghargaan (</a:t>
            </a:r>
            <a:r>
              <a:rPr lang="id-ID" sz="1800" i="1" dirty="0"/>
              <a:t>reward</a:t>
            </a:r>
            <a:r>
              <a:rPr lang="id-ID" sz="1800" dirty="0"/>
              <a:t>) maupun hukuman (</a:t>
            </a:r>
            <a:r>
              <a:rPr lang="id-ID" sz="1800" i="1" dirty="0"/>
              <a:t>punishment</a:t>
            </a:r>
            <a:r>
              <a:rPr lang="id-ID" sz="1800" dirty="0"/>
              <a:t>) untuk para bawahan secara bijaksana.</a:t>
            </a:r>
          </a:p>
          <a:p>
            <a:pPr marL="45720" indent="0">
              <a:buNone/>
            </a:pPr>
            <a:endParaRPr lang="id-ID" sz="1800" dirty="0"/>
          </a:p>
        </p:txBody>
      </p:sp>
      <p:pic>
        <p:nvPicPr>
          <p:cNvPr id="3074" name="Picture 2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44824"/>
            <a:ext cx="2609088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6314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964488" cy="1143000"/>
          </a:xfrm>
        </p:spPr>
        <p:txBody>
          <a:bodyPr/>
          <a:lstStyle/>
          <a:p>
            <a:pPr marL="0" indent="0" algn="l">
              <a:buNone/>
            </a:pPr>
            <a:r>
              <a:rPr lang="id-ID" sz="3800" dirty="0" smtClean="0"/>
              <a:t>Peran sebagai Inovator dan Konseptor</a:t>
            </a:r>
            <a:endParaRPr lang="id-ID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6696744" cy="492972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id-ID" sz="1800" dirty="0"/>
              <a:t>Pimpinan PTS di dalam tugasnya seharusnya memiliki kemampuan untuk kemajuan lembaga yang dipimpinnya, antara lain:</a:t>
            </a:r>
          </a:p>
          <a:p>
            <a:pPr lvl="0"/>
            <a:r>
              <a:rPr lang="id-ID" sz="1800" dirty="0"/>
              <a:t>Konsep tentang penjaringan mahasiswa baru, baik yang meliputi edukasi, beban biaya, dan hubungan masyarakat.</a:t>
            </a:r>
          </a:p>
          <a:p>
            <a:pPr lvl="0"/>
            <a:r>
              <a:rPr lang="id-ID" sz="1800" dirty="0"/>
              <a:t>Memiliki konsep desain Perguruan Tinggi dan pengembangan kurikulum untuk menentukan langkah maju bagi PTS yang dipimpin.</a:t>
            </a:r>
          </a:p>
          <a:p>
            <a:pPr lvl="0"/>
            <a:r>
              <a:rPr lang="id-ID" sz="1800" dirty="0"/>
              <a:t>Konsep optimalisasi dan pemberdayaan pejabat struktural maupun fungsional dan secara menyeluruh peningkatan kemampuan SDM pada lembaga terkait.</a:t>
            </a:r>
          </a:p>
          <a:p>
            <a:pPr lvl="0"/>
            <a:r>
              <a:rPr lang="id-ID" sz="1800" dirty="0"/>
              <a:t>Konsep tentang sistem pendidikan yang </a:t>
            </a:r>
            <a:r>
              <a:rPr lang="id-ID" sz="1800" dirty="0" smtClean="0"/>
              <a:t>propor`sional </a:t>
            </a:r>
            <a:r>
              <a:rPr lang="id-ID" sz="1800" dirty="0"/>
              <a:t>dengan tugas dan fungsi masing-masing personal lembaga dan unit kerja, sesuai dengan konsep Tri Dharma Perguruan Tinggi.</a:t>
            </a:r>
          </a:p>
          <a:p>
            <a:r>
              <a:rPr lang="id-ID" sz="1800" dirty="0"/>
              <a:t>Konsep pengelolaan anggaran yang mengutamakan prioritas kegiatan yang sejalan dan sinergis dengan tujuan yang sudah ditetapkan dan disertai dengan </a:t>
            </a:r>
            <a:r>
              <a:rPr lang="id-ID" sz="1800" dirty="0" smtClean="0"/>
              <a:t>pertanggungjawaban </a:t>
            </a:r>
            <a:r>
              <a:rPr lang="id-ID" sz="1800" dirty="0"/>
              <a:t>yang akuntabel.</a:t>
            </a:r>
          </a:p>
        </p:txBody>
      </p:sp>
      <p:pic>
        <p:nvPicPr>
          <p:cNvPr id="4098" name="Picture 2" descr="C:\Program Files\Microsoft Office\MEDIA\CAGCAT10\j029770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83" y="1222571"/>
            <a:ext cx="1695523" cy="2108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83" y="4077072"/>
            <a:ext cx="1773022" cy="1824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1936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133" y="548680"/>
            <a:ext cx="5832648" cy="1143000"/>
          </a:xfrm>
        </p:spPr>
        <p:txBody>
          <a:bodyPr/>
          <a:lstStyle/>
          <a:p>
            <a:pPr marL="0" indent="0">
              <a:buNone/>
            </a:pPr>
            <a:r>
              <a:rPr lang="id-ID" sz="3600" dirty="0" smtClean="0"/>
              <a:t>Peran Pembinaan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36747" y="1457400"/>
            <a:ext cx="6909819" cy="54006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id-ID" sz="1900" dirty="0"/>
              <a:t>Bagi pimpinan PTS merupakan suatu kewajiban untuk melakukan pembinaan untuk membentuk masyarakat kampus </a:t>
            </a:r>
            <a:r>
              <a:rPr lang="id-ID" sz="1900" dirty="0" smtClean="0"/>
              <a:t>dengan </a:t>
            </a:r>
            <a:r>
              <a:rPr lang="id-ID" sz="1900" dirty="0"/>
              <a:t>menggunakan prinsip-prinsip:</a:t>
            </a:r>
          </a:p>
          <a:p>
            <a:pPr lvl="0"/>
            <a:r>
              <a:rPr lang="id-ID" sz="1900" u="sng" dirty="0"/>
              <a:t>Obyektivitas Rasional</a:t>
            </a:r>
            <a:r>
              <a:rPr lang="id-ID" sz="1900" dirty="0"/>
              <a:t>, yaitu pembinaan yang dilakukan dengan bertitik </a:t>
            </a:r>
            <a:r>
              <a:rPr lang="id-ID" sz="1900" dirty="0" smtClean="0"/>
              <a:t>tolak </a:t>
            </a:r>
            <a:r>
              <a:rPr lang="id-ID" sz="1900" dirty="0"/>
              <a:t>pada tujuan, visi dan misi yang sudah ditetapkan. Tujuan dalam hal ini adalah </a:t>
            </a:r>
            <a:r>
              <a:rPr lang="id-ID" sz="1900" dirty="0" smtClean="0"/>
              <a:t>membentuk </a:t>
            </a:r>
            <a:r>
              <a:rPr lang="id-ID" sz="1900" dirty="0"/>
              <a:t>integritas, loyalitas, dan dedikasi untuk lembaga / PTS.</a:t>
            </a:r>
          </a:p>
          <a:p>
            <a:pPr lvl="0"/>
            <a:r>
              <a:rPr lang="id-ID" sz="1900" u="sng" dirty="0"/>
              <a:t>Efektivitas Konstruktif</a:t>
            </a:r>
            <a:r>
              <a:rPr lang="id-ID" sz="1900" dirty="0"/>
              <a:t>, yaitu pemanfaatan secara maksimal terhadap SDM, sarana prasarana yang ada secara maksimal tanpa memaksakan kehendak yang tidak sesuai dengan kondisi dan situasi.</a:t>
            </a:r>
          </a:p>
          <a:p>
            <a:pPr lvl="0"/>
            <a:r>
              <a:rPr lang="id-ID" sz="1900" u="sng" dirty="0"/>
              <a:t>Koordinatif Kooperatif</a:t>
            </a:r>
            <a:r>
              <a:rPr lang="id-ID" sz="1900" dirty="0"/>
              <a:t>, yaitu sistem pembinaan menyeluruh yang membentuk kesadaran perlunya kerjasama antar semua pihak yang terkait untuk memajukan dan melestarikan kehidupan lembaga / </a:t>
            </a:r>
            <a:r>
              <a:rPr lang="id-ID" sz="1900" dirty="0" smtClean="0"/>
              <a:t>PTS.</a:t>
            </a:r>
            <a:endParaRPr lang="id-ID" sz="1900" dirty="0"/>
          </a:p>
          <a:p>
            <a:pPr marL="45720" indent="0">
              <a:buNone/>
            </a:pPr>
            <a:endParaRPr lang="id-ID" sz="1900" dirty="0"/>
          </a:p>
        </p:txBody>
      </p:sp>
      <p:pic>
        <p:nvPicPr>
          <p:cNvPr id="5122" name="Picture 2" descr="C:\Program Files\Microsoft Office\MEDIA\CAGCAT10\j02832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49" y="2564904"/>
            <a:ext cx="1656184" cy="20882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4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105</TotalTime>
  <Words>900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Slipstream</vt:lpstr>
      <vt:lpstr>PERAN PIMPINAN PTS DALAM PENGEMBANGAN PERGURUAN TINGGI SWASTA DI JAWA TENGAH</vt:lpstr>
      <vt:lpstr>....MAJU BERSAMA PTS Jawa Tengah....</vt:lpstr>
      <vt:lpstr>PERAN SENTRAL PIMPINAN PTS</vt:lpstr>
      <vt:lpstr> Elaborasi</vt:lpstr>
      <vt:lpstr>Peran sebagai Manager</vt:lpstr>
      <vt:lpstr>Penyebab Mismanagement</vt:lpstr>
      <vt:lpstr>Peran sebagai Motivator dan Stabilisator</vt:lpstr>
      <vt:lpstr>Peran sebagai Inovator dan Konseptor</vt:lpstr>
      <vt:lpstr>Peran Pembinaan</vt:lpstr>
      <vt:lpstr>Peran Pribadi</vt:lpstr>
      <vt:lpstr>Idealisme Pimpinan PTS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PERAN PIMPINAN PTS DALAM PENGEMBANGAN PERGURUAN TINGGI SWASTA DI JAWA TENGAH</dc:title>
  <dc:creator>Se7en_Ultimate</dc:creator>
  <cp:lastModifiedBy>Se7en_Ultimate</cp:lastModifiedBy>
  <cp:revision>21</cp:revision>
  <dcterms:created xsi:type="dcterms:W3CDTF">2011-09-12T08:18:34Z</dcterms:created>
  <dcterms:modified xsi:type="dcterms:W3CDTF">2011-09-12T10:49:30Z</dcterms:modified>
</cp:coreProperties>
</file>