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32"/>
  </p:notesMasterIdLst>
  <p:handoutMasterIdLst>
    <p:handoutMasterId r:id="rId33"/>
  </p:handoutMasterIdLst>
  <p:sldIdLst>
    <p:sldId id="355" r:id="rId2"/>
    <p:sldId id="421" r:id="rId3"/>
    <p:sldId id="428" r:id="rId4"/>
    <p:sldId id="426" r:id="rId5"/>
    <p:sldId id="322" r:id="rId6"/>
    <p:sldId id="419" r:id="rId7"/>
    <p:sldId id="381" r:id="rId8"/>
    <p:sldId id="340" r:id="rId9"/>
    <p:sldId id="425" r:id="rId10"/>
    <p:sldId id="338" r:id="rId11"/>
    <p:sldId id="339" r:id="rId12"/>
    <p:sldId id="417" r:id="rId13"/>
    <p:sldId id="420" r:id="rId14"/>
    <p:sldId id="415" r:id="rId15"/>
    <p:sldId id="416" r:id="rId16"/>
    <p:sldId id="422" r:id="rId17"/>
    <p:sldId id="392" r:id="rId18"/>
    <p:sldId id="393" r:id="rId19"/>
    <p:sldId id="394" r:id="rId20"/>
    <p:sldId id="396" r:id="rId21"/>
    <p:sldId id="397" r:id="rId22"/>
    <p:sldId id="398" r:id="rId23"/>
    <p:sldId id="399" r:id="rId24"/>
    <p:sldId id="429" r:id="rId25"/>
    <p:sldId id="430" r:id="rId26"/>
    <p:sldId id="431" r:id="rId27"/>
    <p:sldId id="432" r:id="rId28"/>
    <p:sldId id="389" r:id="rId29"/>
    <p:sldId id="418" r:id="rId30"/>
    <p:sldId id="376" r:id="rId31"/>
  </p:sldIdLst>
  <p:sldSz cx="9144000" cy="6858000" type="letter"/>
  <p:notesSz cx="9080500" cy="6858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6600"/>
    <a:srgbClr val="FFFF99"/>
    <a:srgbClr val="0000FF"/>
    <a:srgbClr val="FF9900"/>
    <a:srgbClr val="FF6600"/>
    <a:srgbClr val="FF0000"/>
    <a:srgbClr val="0033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735" autoAdjust="0"/>
    <p:restoredTop sz="87922" autoAdjust="0"/>
  </p:normalViewPr>
  <p:slideViewPr>
    <p:cSldViewPr>
      <p:cViewPr varScale="1">
        <p:scale>
          <a:sx n="65" d="100"/>
          <a:sy n="65" d="100"/>
        </p:scale>
        <p:origin x="-69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3488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143516" y="0"/>
            <a:ext cx="393488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902"/>
            <a:ext cx="393488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143516" y="6513902"/>
            <a:ext cx="393488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E00124AE-DC80-4F1B-926E-1BDF503E5E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3488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43516" y="0"/>
            <a:ext cx="393488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915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25750" y="514350"/>
            <a:ext cx="3429000" cy="2571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8050" y="3257551"/>
            <a:ext cx="7264400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902"/>
            <a:ext cx="393488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43516" y="6513902"/>
            <a:ext cx="393488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7977826-E26A-422B-975F-9C64BEFF26F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B455F5F-54A5-4E8C-9157-47891E46A94C}" type="slidenum">
              <a:rPr lang="en-US" smtClean="0"/>
              <a:pPr>
                <a:defRPr/>
              </a:pPr>
              <a:t>1</a:t>
            </a:fld>
            <a:endParaRPr lang="en-US" smtClean="0"/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BF24AE1-4025-4D77-BC8F-04B5AA3981ED}" type="slidenum">
              <a:rPr lang="en-US" smtClean="0"/>
              <a:pPr>
                <a:defRPr/>
              </a:pPr>
              <a:t>15</a:t>
            </a:fld>
            <a:endParaRPr lang="en-US" smtClean="0"/>
          </a:p>
        </p:txBody>
      </p:sp>
      <p:sp>
        <p:nvSpPr>
          <p:cNvPr id="5120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4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>
              <a:latin typeface="Arial" pitchFamily="34" charset="0"/>
            </a:endParaRPr>
          </a:p>
        </p:txBody>
      </p:sp>
      <p:sp>
        <p:nvSpPr>
          <p:cNvPr id="51205" name="Slide Number Placeholder 3"/>
          <p:cNvSpPr txBox="1">
            <a:spLocks noGrp="1"/>
          </p:cNvSpPr>
          <p:nvPr/>
        </p:nvSpPr>
        <p:spPr bwMode="auto">
          <a:xfrm>
            <a:off x="5143516" y="6513902"/>
            <a:ext cx="393488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28FA770F-260C-4966-95C5-D2726FD3B277}" type="slidenum">
              <a:rPr lang="id-ID" sz="1200"/>
              <a:pPr algn="r"/>
              <a:t>15</a:t>
            </a:fld>
            <a:endParaRPr lang="id-ID" sz="120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55288E0-C1F1-4A37-A6BF-BE39957AA457}" type="slidenum">
              <a:rPr lang="en-US" smtClean="0"/>
              <a:pPr>
                <a:defRPr/>
              </a:pPr>
              <a:t>17</a:t>
            </a:fld>
            <a:endParaRPr lang="en-US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id-ID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id-ID" smtClean="0">
              <a:latin typeface="Arial" pitchFamily="34" charset="0"/>
            </a:endParaRP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6DBA65D-16BD-48A1-8AEB-CF17A304DCAE}" type="slidenum">
              <a:rPr lang="id-ID" smtClean="0"/>
              <a:pPr>
                <a:defRPr/>
              </a:pPr>
              <a:t>18</a:t>
            </a:fld>
            <a:endParaRPr lang="id-ID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977826-E26A-422B-975F-9C64BEFF26FF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id-ID" smtClean="0">
              <a:latin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6FE80418-B066-48FE-963A-4D83AF4B8667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FFDD35-B45E-4B9C-8C7E-11D388F5F9EF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1</a:t>
            </a:r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D831532-5209-4E52-92F0-EE40E8672148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1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ABA053-67CC-443A-99DC-9A3D6A3EEFAC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1</a:t>
            </a:r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6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  <p:sp>
        <p:nvSpPr>
          <p:cNvPr id="7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79E3AA-F830-49BF-B998-DE34ADDDEE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68313" y="1628775"/>
            <a:ext cx="8229600" cy="4248150"/>
          </a:xfrm>
        </p:spPr>
        <p:txBody>
          <a:bodyPr/>
          <a:lstStyle/>
          <a:p>
            <a:pPr lvl="0"/>
            <a:endParaRPr lang="id-ID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449217-A12F-4494-B9E7-4B7A4742D84C}" type="slidenum">
              <a:rPr lang="en-US"/>
              <a:pPr>
                <a:defRPr/>
              </a:pPr>
              <a:t>‹#›</a:t>
            </a:fld>
            <a:r>
              <a:rPr lang="en-US"/>
              <a:t>1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DBA1BD-0578-4B5C-A143-7F8DF8872805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1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53D677-1E17-4C1D-A667-2DD1041D0D33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1</a:t>
            </a: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5604BB2-EA26-4CB6-8A24-CBBF4B327ED3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1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AE9CDB2-3945-4FD2-BE13-0C94FF1F001C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1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08097E-6B1C-4926-9AB2-3823DA189A65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1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F3C0534-FDBC-4551-A657-097FF3D58547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1</a:t>
            </a: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9E37F2-8667-4EBE-8CDF-A79A7CA53D65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1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7E55BB-A42E-4D24-A9E4-C60BD3CAA540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1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B7062CF-D4CE-43F0-A5C5-A12D4E5FE761}" type="slidenum">
              <a:rPr lang="en-US" smtClean="0"/>
              <a:pPr>
                <a:defRPr/>
              </a:pPr>
              <a:t>‹#›</a:t>
            </a:fld>
            <a:r>
              <a:rPr lang="en-US" smtClean="0"/>
              <a:t>1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ban-pt.kemdiknas.or.id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0"/>
            <a:ext cx="9144000" cy="68580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2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2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KEBIJAKAN AKREDITASI BAN-PT</a:t>
            </a: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DISAMPAIKAN PADA:</a:t>
            </a:r>
            <a:b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RAPAT KOORDINASI PIMPINAN PTS DAN PIMPINAN YAYASAN </a:t>
            </a:r>
            <a:b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KOPETIS WILAYAH VI 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PATRA SEMARANG CONVENTION HOTEL</a:t>
            </a:r>
            <a:b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JL. SI SINGAMANGARAJA</a:t>
            </a:r>
            <a:b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SEMARANG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 SEPTEMBER 2011</a:t>
            </a:r>
            <a:r>
              <a:rPr lang="en-US" sz="3200" dirty="0" smtClean="0">
                <a:solidFill>
                  <a:srgbClr val="006600"/>
                </a:solidFill>
              </a:rPr>
              <a:t/>
            </a:r>
            <a:br>
              <a:rPr lang="en-US" sz="3200" dirty="0" smtClean="0">
                <a:solidFill>
                  <a:srgbClr val="006600"/>
                </a:solidFill>
              </a:rPr>
            </a:br>
            <a:endParaRPr lang="en-US" sz="2800" dirty="0" smtClean="0">
              <a:solidFill>
                <a:srgbClr val="006600"/>
              </a:solidFill>
            </a:endParaRPr>
          </a:p>
        </p:txBody>
      </p:sp>
      <p:sp>
        <p:nvSpPr>
          <p:cNvPr id="26" name="Date Placeholder 2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2916238" y="457200"/>
            <a:ext cx="3384550" cy="2286000"/>
            <a:chOff x="1837" y="1298"/>
            <a:chExt cx="2132" cy="1440"/>
          </a:xfrm>
        </p:grpSpPr>
        <p:sp>
          <p:nvSpPr>
            <p:cNvPr id="3077" name="Text Box 4"/>
            <p:cNvSpPr txBox="1">
              <a:spLocks noChangeArrowheads="1"/>
            </p:cNvSpPr>
            <p:nvPr/>
          </p:nvSpPr>
          <p:spPr bwMode="auto">
            <a:xfrm>
              <a:off x="2245" y="2296"/>
              <a:ext cx="1391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4000">
                  <a:latin typeface="Bauhaus 93" pitchFamily="82" charset="0"/>
                </a:rPr>
                <a:t>BAN-PT</a:t>
              </a:r>
            </a:p>
          </p:txBody>
        </p:sp>
        <p:grpSp>
          <p:nvGrpSpPr>
            <p:cNvPr id="3078" name="Group 5"/>
            <p:cNvGrpSpPr>
              <a:grpSpLocks/>
            </p:cNvGrpSpPr>
            <p:nvPr/>
          </p:nvGrpSpPr>
          <p:grpSpPr bwMode="auto">
            <a:xfrm>
              <a:off x="1837" y="1298"/>
              <a:ext cx="2132" cy="1024"/>
              <a:chOff x="1882" y="1570"/>
              <a:chExt cx="2132" cy="1024"/>
            </a:xfrm>
          </p:grpSpPr>
          <p:sp>
            <p:nvSpPr>
              <p:cNvPr id="3079" name="Oval 6"/>
              <p:cNvSpPr>
                <a:spLocks noChangeArrowheads="1"/>
              </p:cNvSpPr>
              <p:nvPr/>
            </p:nvSpPr>
            <p:spPr bwMode="auto">
              <a:xfrm>
                <a:off x="1882" y="1643"/>
                <a:ext cx="2132" cy="907"/>
              </a:xfrm>
              <a:prstGeom prst="ellipse">
                <a:avLst/>
              </a:prstGeom>
              <a:solidFill>
                <a:srgbClr val="0000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3080" name="Freeform 7"/>
              <p:cNvSpPr>
                <a:spLocks/>
              </p:cNvSpPr>
              <p:nvPr/>
            </p:nvSpPr>
            <p:spPr bwMode="auto">
              <a:xfrm>
                <a:off x="1927" y="1679"/>
                <a:ext cx="2028" cy="830"/>
              </a:xfrm>
              <a:custGeom>
                <a:avLst/>
                <a:gdLst>
                  <a:gd name="T0" fmla="*/ 1119 w 2028"/>
                  <a:gd name="T1" fmla="*/ 0 h 2355"/>
                  <a:gd name="T2" fmla="*/ 1268 w 2028"/>
                  <a:gd name="T3" fmla="*/ 0 h 2355"/>
                  <a:gd name="T4" fmla="*/ 1409 w 2028"/>
                  <a:gd name="T5" fmla="*/ 0 h 2355"/>
                  <a:gd name="T6" fmla="*/ 1540 w 2028"/>
                  <a:gd name="T7" fmla="*/ 0 h 2355"/>
                  <a:gd name="T8" fmla="*/ 1659 w 2028"/>
                  <a:gd name="T9" fmla="*/ 0 h 2355"/>
                  <a:gd name="T10" fmla="*/ 1765 w 2028"/>
                  <a:gd name="T11" fmla="*/ 0 h 2355"/>
                  <a:gd name="T12" fmla="*/ 1854 w 2028"/>
                  <a:gd name="T13" fmla="*/ 0 h 2355"/>
                  <a:gd name="T14" fmla="*/ 1928 w 2028"/>
                  <a:gd name="T15" fmla="*/ 0 h 2355"/>
                  <a:gd name="T16" fmla="*/ 1982 w 2028"/>
                  <a:gd name="T17" fmla="*/ 0 h 2355"/>
                  <a:gd name="T18" fmla="*/ 2017 w 2028"/>
                  <a:gd name="T19" fmla="*/ 0 h 2355"/>
                  <a:gd name="T20" fmla="*/ 2028 w 2028"/>
                  <a:gd name="T21" fmla="*/ 0 h 2355"/>
                  <a:gd name="T22" fmla="*/ 2017 w 2028"/>
                  <a:gd name="T23" fmla="*/ 0 h 2355"/>
                  <a:gd name="T24" fmla="*/ 1982 w 2028"/>
                  <a:gd name="T25" fmla="*/ 0 h 2355"/>
                  <a:gd name="T26" fmla="*/ 1928 w 2028"/>
                  <a:gd name="T27" fmla="*/ 0 h 2355"/>
                  <a:gd name="T28" fmla="*/ 1854 w 2028"/>
                  <a:gd name="T29" fmla="*/ 0 h 2355"/>
                  <a:gd name="T30" fmla="*/ 1765 w 2028"/>
                  <a:gd name="T31" fmla="*/ 0 h 2355"/>
                  <a:gd name="T32" fmla="*/ 1659 w 2028"/>
                  <a:gd name="T33" fmla="*/ 0 h 2355"/>
                  <a:gd name="T34" fmla="*/ 1540 w 2028"/>
                  <a:gd name="T35" fmla="*/ 0 h 2355"/>
                  <a:gd name="T36" fmla="*/ 1409 w 2028"/>
                  <a:gd name="T37" fmla="*/ 0 h 2355"/>
                  <a:gd name="T38" fmla="*/ 1268 w 2028"/>
                  <a:gd name="T39" fmla="*/ 0 h 2355"/>
                  <a:gd name="T40" fmla="*/ 1119 w 2028"/>
                  <a:gd name="T41" fmla="*/ 0 h 2355"/>
                  <a:gd name="T42" fmla="*/ 963 w 2028"/>
                  <a:gd name="T43" fmla="*/ 0 h 2355"/>
                  <a:gd name="T44" fmla="*/ 810 w 2028"/>
                  <a:gd name="T45" fmla="*/ 0 h 2355"/>
                  <a:gd name="T46" fmla="*/ 666 w 2028"/>
                  <a:gd name="T47" fmla="*/ 0 h 2355"/>
                  <a:gd name="T48" fmla="*/ 531 w 2028"/>
                  <a:gd name="T49" fmla="*/ 0 h 2355"/>
                  <a:gd name="T50" fmla="*/ 408 w 2028"/>
                  <a:gd name="T51" fmla="*/ 0 h 2355"/>
                  <a:gd name="T52" fmla="*/ 298 w 2028"/>
                  <a:gd name="T53" fmla="*/ 0 h 2355"/>
                  <a:gd name="T54" fmla="*/ 202 w 2028"/>
                  <a:gd name="T55" fmla="*/ 0 h 2355"/>
                  <a:gd name="T56" fmla="*/ 122 w 2028"/>
                  <a:gd name="T57" fmla="*/ 0 h 2355"/>
                  <a:gd name="T58" fmla="*/ 62 w 2028"/>
                  <a:gd name="T59" fmla="*/ 0 h 2355"/>
                  <a:gd name="T60" fmla="*/ 21 w 2028"/>
                  <a:gd name="T61" fmla="*/ 0 h 2355"/>
                  <a:gd name="T62" fmla="*/ 1 w 2028"/>
                  <a:gd name="T63" fmla="*/ 0 h 2355"/>
                  <a:gd name="T64" fmla="*/ 5 w 2028"/>
                  <a:gd name="T65" fmla="*/ 0 h 2355"/>
                  <a:gd name="T66" fmla="*/ 32 w 2028"/>
                  <a:gd name="T67" fmla="*/ 0 h 2355"/>
                  <a:gd name="T68" fmla="*/ 79 w 2028"/>
                  <a:gd name="T69" fmla="*/ 0 h 2355"/>
                  <a:gd name="T70" fmla="*/ 147 w 2028"/>
                  <a:gd name="T71" fmla="*/ 0 h 2355"/>
                  <a:gd name="T72" fmla="*/ 232 w 2028"/>
                  <a:gd name="T73" fmla="*/ 0 h 2355"/>
                  <a:gd name="T74" fmla="*/ 332 w 2028"/>
                  <a:gd name="T75" fmla="*/ 0 h 2355"/>
                  <a:gd name="T76" fmla="*/ 447 w 2028"/>
                  <a:gd name="T77" fmla="*/ 0 h 2355"/>
                  <a:gd name="T78" fmla="*/ 575 w 2028"/>
                  <a:gd name="T79" fmla="*/ 0 h 2355"/>
                  <a:gd name="T80" fmla="*/ 713 w 2028"/>
                  <a:gd name="T81" fmla="*/ 0 h 2355"/>
                  <a:gd name="T82" fmla="*/ 860 w 2028"/>
                  <a:gd name="T83" fmla="*/ 0 h 2355"/>
                  <a:gd name="T84" fmla="*/ 1015 w 2028"/>
                  <a:gd name="T85" fmla="*/ 0 h 235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028"/>
                  <a:gd name="T130" fmla="*/ 0 h 2355"/>
                  <a:gd name="T131" fmla="*/ 2028 w 2028"/>
                  <a:gd name="T132" fmla="*/ 2355 h 235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028" h="2355">
                    <a:moveTo>
                      <a:pt x="1015" y="2355"/>
                    </a:moveTo>
                    <a:lnTo>
                      <a:pt x="1067" y="2354"/>
                    </a:lnTo>
                    <a:lnTo>
                      <a:pt x="1119" y="2349"/>
                    </a:lnTo>
                    <a:lnTo>
                      <a:pt x="1170" y="2342"/>
                    </a:lnTo>
                    <a:lnTo>
                      <a:pt x="1219" y="2331"/>
                    </a:lnTo>
                    <a:lnTo>
                      <a:pt x="1268" y="2317"/>
                    </a:lnTo>
                    <a:lnTo>
                      <a:pt x="1316" y="2302"/>
                    </a:lnTo>
                    <a:lnTo>
                      <a:pt x="1363" y="2283"/>
                    </a:lnTo>
                    <a:lnTo>
                      <a:pt x="1409" y="2263"/>
                    </a:lnTo>
                    <a:lnTo>
                      <a:pt x="1454" y="2238"/>
                    </a:lnTo>
                    <a:lnTo>
                      <a:pt x="1498" y="2213"/>
                    </a:lnTo>
                    <a:lnTo>
                      <a:pt x="1540" y="2185"/>
                    </a:lnTo>
                    <a:lnTo>
                      <a:pt x="1582" y="2153"/>
                    </a:lnTo>
                    <a:lnTo>
                      <a:pt x="1621" y="2121"/>
                    </a:lnTo>
                    <a:lnTo>
                      <a:pt x="1659" y="2087"/>
                    </a:lnTo>
                    <a:lnTo>
                      <a:pt x="1696" y="2049"/>
                    </a:lnTo>
                    <a:lnTo>
                      <a:pt x="1731" y="2010"/>
                    </a:lnTo>
                    <a:lnTo>
                      <a:pt x="1765" y="1969"/>
                    </a:lnTo>
                    <a:lnTo>
                      <a:pt x="1797" y="1926"/>
                    </a:lnTo>
                    <a:lnTo>
                      <a:pt x="1826" y="1883"/>
                    </a:lnTo>
                    <a:lnTo>
                      <a:pt x="1854" y="1837"/>
                    </a:lnTo>
                    <a:lnTo>
                      <a:pt x="1882" y="1788"/>
                    </a:lnTo>
                    <a:lnTo>
                      <a:pt x="1906" y="1740"/>
                    </a:lnTo>
                    <a:lnTo>
                      <a:pt x="1928" y="1689"/>
                    </a:lnTo>
                    <a:lnTo>
                      <a:pt x="1949" y="1636"/>
                    </a:lnTo>
                    <a:lnTo>
                      <a:pt x="1966" y="1583"/>
                    </a:lnTo>
                    <a:lnTo>
                      <a:pt x="1982" y="1528"/>
                    </a:lnTo>
                    <a:lnTo>
                      <a:pt x="1996" y="1472"/>
                    </a:lnTo>
                    <a:lnTo>
                      <a:pt x="2007" y="1415"/>
                    </a:lnTo>
                    <a:lnTo>
                      <a:pt x="2017" y="1358"/>
                    </a:lnTo>
                    <a:lnTo>
                      <a:pt x="2023" y="1299"/>
                    </a:lnTo>
                    <a:lnTo>
                      <a:pt x="2027" y="1239"/>
                    </a:lnTo>
                    <a:lnTo>
                      <a:pt x="2028" y="1179"/>
                    </a:lnTo>
                    <a:lnTo>
                      <a:pt x="2027" y="1118"/>
                    </a:lnTo>
                    <a:lnTo>
                      <a:pt x="2023" y="1059"/>
                    </a:lnTo>
                    <a:lnTo>
                      <a:pt x="2017" y="999"/>
                    </a:lnTo>
                    <a:lnTo>
                      <a:pt x="2007" y="941"/>
                    </a:lnTo>
                    <a:lnTo>
                      <a:pt x="1996" y="884"/>
                    </a:lnTo>
                    <a:lnTo>
                      <a:pt x="1982" y="828"/>
                    </a:lnTo>
                    <a:lnTo>
                      <a:pt x="1966" y="773"/>
                    </a:lnTo>
                    <a:lnTo>
                      <a:pt x="1949" y="720"/>
                    </a:lnTo>
                    <a:lnTo>
                      <a:pt x="1928" y="668"/>
                    </a:lnTo>
                    <a:lnTo>
                      <a:pt x="1906" y="617"/>
                    </a:lnTo>
                    <a:lnTo>
                      <a:pt x="1882" y="568"/>
                    </a:lnTo>
                    <a:lnTo>
                      <a:pt x="1854" y="520"/>
                    </a:lnTo>
                    <a:lnTo>
                      <a:pt x="1826" y="473"/>
                    </a:lnTo>
                    <a:lnTo>
                      <a:pt x="1797" y="429"/>
                    </a:lnTo>
                    <a:lnTo>
                      <a:pt x="1765" y="386"/>
                    </a:lnTo>
                    <a:lnTo>
                      <a:pt x="1731" y="345"/>
                    </a:lnTo>
                    <a:lnTo>
                      <a:pt x="1696" y="306"/>
                    </a:lnTo>
                    <a:lnTo>
                      <a:pt x="1659" y="269"/>
                    </a:lnTo>
                    <a:lnTo>
                      <a:pt x="1621" y="234"/>
                    </a:lnTo>
                    <a:lnTo>
                      <a:pt x="1582" y="202"/>
                    </a:lnTo>
                    <a:lnTo>
                      <a:pt x="1540" y="171"/>
                    </a:lnTo>
                    <a:lnTo>
                      <a:pt x="1498" y="142"/>
                    </a:lnTo>
                    <a:lnTo>
                      <a:pt x="1454" y="117"/>
                    </a:lnTo>
                    <a:lnTo>
                      <a:pt x="1409" y="92"/>
                    </a:lnTo>
                    <a:lnTo>
                      <a:pt x="1363" y="72"/>
                    </a:lnTo>
                    <a:lnTo>
                      <a:pt x="1316" y="53"/>
                    </a:lnTo>
                    <a:lnTo>
                      <a:pt x="1268" y="38"/>
                    </a:lnTo>
                    <a:lnTo>
                      <a:pt x="1219" y="24"/>
                    </a:lnTo>
                    <a:lnTo>
                      <a:pt x="1170" y="13"/>
                    </a:lnTo>
                    <a:lnTo>
                      <a:pt x="1119" y="6"/>
                    </a:lnTo>
                    <a:lnTo>
                      <a:pt x="1067" y="1"/>
                    </a:lnTo>
                    <a:lnTo>
                      <a:pt x="1015" y="0"/>
                    </a:lnTo>
                    <a:lnTo>
                      <a:pt x="963" y="1"/>
                    </a:lnTo>
                    <a:lnTo>
                      <a:pt x="912" y="6"/>
                    </a:lnTo>
                    <a:lnTo>
                      <a:pt x="860" y="13"/>
                    </a:lnTo>
                    <a:lnTo>
                      <a:pt x="810" y="24"/>
                    </a:lnTo>
                    <a:lnTo>
                      <a:pt x="761" y="38"/>
                    </a:lnTo>
                    <a:lnTo>
                      <a:pt x="713" y="53"/>
                    </a:lnTo>
                    <a:lnTo>
                      <a:pt x="666" y="72"/>
                    </a:lnTo>
                    <a:lnTo>
                      <a:pt x="620" y="92"/>
                    </a:lnTo>
                    <a:lnTo>
                      <a:pt x="575" y="117"/>
                    </a:lnTo>
                    <a:lnTo>
                      <a:pt x="531" y="142"/>
                    </a:lnTo>
                    <a:lnTo>
                      <a:pt x="489" y="171"/>
                    </a:lnTo>
                    <a:lnTo>
                      <a:pt x="447" y="202"/>
                    </a:lnTo>
                    <a:lnTo>
                      <a:pt x="408" y="234"/>
                    </a:lnTo>
                    <a:lnTo>
                      <a:pt x="369" y="269"/>
                    </a:lnTo>
                    <a:lnTo>
                      <a:pt x="332" y="306"/>
                    </a:lnTo>
                    <a:lnTo>
                      <a:pt x="298" y="345"/>
                    </a:lnTo>
                    <a:lnTo>
                      <a:pt x="263" y="386"/>
                    </a:lnTo>
                    <a:lnTo>
                      <a:pt x="232" y="429"/>
                    </a:lnTo>
                    <a:lnTo>
                      <a:pt x="202" y="473"/>
                    </a:lnTo>
                    <a:lnTo>
                      <a:pt x="174" y="520"/>
                    </a:lnTo>
                    <a:lnTo>
                      <a:pt x="147" y="568"/>
                    </a:lnTo>
                    <a:lnTo>
                      <a:pt x="122" y="617"/>
                    </a:lnTo>
                    <a:lnTo>
                      <a:pt x="100" y="668"/>
                    </a:lnTo>
                    <a:lnTo>
                      <a:pt x="79" y="720"/>
                    </a:lnTo>
                    <a:lnTo>
                      <a:pt x="62" y="773"/>
                    </a:lnTo>
                    <a:lnTo>
                      <a:pt x="46" y="828"/>
                    </a:lnTo>
                    <a:lnTo>
                      <a:pt x="32" y="884"/>
                    </a:lnTo>
                    <a:lnTo>
                      <a:pt x="21" y="941"/>
                    </a:lnTo>
                    <a:lnTo>
                      <a:pt x="11" y="999"/>
                    </a:lnTo>
                    <a:lnTo>
                      <a:pt x="5" y="1059"/>
                    </a:lnTo>
                    <a:lnTo>
                      <a:pt x="1" y="1118"/>
                    </a:lnTo>
                    <a:lnTo>
                      <a:pt x="0" y="1179"/>
                    </a:lnTo>
                    <a:lnTo>
                      <a:pt x="1" y="1239"/>
                    </a:lnTo>
                    <a:lnTo>
                      <a:pt x="5" y="1299"/>
                    </a:lnTo>
                    <a:lnTo>
                      <a:pt x="11" y="1358"/>
                    </a:lnTo>
                    <a:lnTo>
                      <a:pt x="21" y="1415"/>
                    </a:lnTo>
                    <a:lnTo>
                      <a:pt x="32" y="1472"/>
                    </a:lnTo>
                    <a:lnTo>
                      <a:pt x="46" y="1528"/>
                    </a:lnTo>
                    <a:lnTo>
                      <a:pt x="62" y="1583"/>
                    </a:lnTo>
                    <a:lnTo>
                      <a:pt x="79" y="1636"/>
                    </a:lnTo>
                    <a:lnTo>
                      <a:pt x="100" y="1689"/>
                    </a:lnTo>
                    <a:lnTo>
                      <a:pt x="122" y="1740"/>
                    </a:lnTo>
                    <a:lnTo>
                      <a:pt x="147" y="1788"/>
                    </a:lnTo>
                    <a:lnTo>
                      <a:pt x="174" y="1837"/>
                    </a:lnTo>
                    <a:lnTo>
                      <a:pt x="202" y="1883"/>
                    </a:lnTo>
                    <a:lnTo>
                      <a:pt x="232" y="1926"/>
                    </a:lnTo>
                    <a:lnTo>
                      <a:pt x="263" y="1969"/>
                    </a:lnTo>
                    <a:lnTo>
                      <a:pt x="298" y="2010"/>
                    </a:lnTo>
                    <a:lnTo>
                      <a:pt x="332" y="2049"/>
                    </a:lnTo>
                    <a:lnTo>
                      <a:pt x="369" y="2087"/>
                    </a:lnTo>
                    <a:lnTo>
                      <a:pt x="408" y="2121"/>
                    </a:lnTo>
                    <a:lnTo>
                      <a:pt x="447" y="2153"/>
                    </a:lnTo>
                    <a:lnTo>
                      <a:pt x="489" y="2185"/>
                    </a:lnTo>
                    <a:lnTo>
                      <a:pt x="531" y="2213"/>
                    </a:lnTo>
                    <a:lnTo>
                      <a:pt x="575" y="2238"/>
                    </a:lnTo>
                    <a:lnTo>
                      <a:pt x="620" y="2263"/>
                    </a:lnTo>
                    <a:lnTo>
                      <a:pt x="666" y="2283"/>
                    </a:lnTo>
                    <a:lnTo>
                      <a:pt x="713" y="2302"/>
                    </a:lnTo>
                    <a:lnTo>
                      <a:pt x="761" y="2317"/>
                    </a:lnTo>
                    <a:lnTo>
                      <a:pt x="810" y="2331"/>
                    </a:lnTo>
                    <a:lnTo>
                      <a:pt x="860" y="2342"/>
                    </a:lnTo>
                    <a:lnTo>
                      <a:pt x="912" y="2349"/>
                    </a:lnTo>
                    <a:lnTo>
                      <a:pt x="963" y="2354"/>
                    </a:lnTo>
                    <a:lnTo>
                      <a:pt x="1015" y="2355"/>
                    </a:lnTo>
                    <a:close/>
                  </a:path>
                </a:pathLst>
              </a:custGeom>
              <a:solidFill>
                <a:srgbClr val="3FD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grpSp>
            <p:nvGrpSpPr>
              <p:cNvPr id="3081" name="Group 8"/>
              <p:cNvGrpSpPr>
                <a:grpSpLocks/>
              </p:cNvGrpSpPr>
              <p:nvPr/>
            </p:nvGrpSpPr>
            <p:grpSpPr bwMode="auto">
              <a:xfrm>
                <a:off x="2009" y="1706"/>
                <a:ext cx="1869" cy="772"/>
                <a:chOff x="2009" y="1706"/>
                <a:chExt cx="1869" cy="772"/>
              </a:xfrm>
            </p:grpSpPr>
            <p:sp>
              <p:nvSpPr>
                <p:cNvPr id="3084" name="Freeform 9"/>
                <p:cNvSpPr>
                  <a:spLocks/>
                </p:cNvSpPr>
                <p:nvPr/>
              </p:nvSpPr>
              <p:spPr bwMode="auto">
                <a:xfrm>
                  <a:off x="2575" y="2106"/>
                  <a:ext cx="722" cy="181"/>
                </a:xfrm>
                <a:custGeom>
                  <a:avLst/>
                  <a:gdLst>
                    <a:gd name="T0" fmla="*/ 136 w 623"/>
                    <a:gd name="T1" fmla="*/ 0 h 409"/>
                    <a:gd name="T2" fmla="*/ 188 w 623"/>
                    <a:gd name="T3" fmla="*/ 0 h 409"/>
                    <a:gd name="T4" fmla="*/ 246 w 623"/>
                    <a:gd name="T5" fmla="*/ 0 h 409"/>
                    <a:gd name="T6" fmla="*/ 305 w 623"/>
                    <a:gd name="T7" fmla="*/ 0 h 409"/>
                    <a:gd name="T8" fmla="*/ 362 w 623"/>
                    <a:gd name="T9" fmla="*/ 0 h 409"/>
                    <a:gd name="T10" fmla="*/ 423 w 623"/>
                    <a:gd name="T11" fmla="*/ 0 h 409"/>
                    <a:gd name="T12" fmla="*/ 476 w 623"/>
                    <a:gd name="T13" fmla="*/ 0 h 409"/>
                    <a:gd name="T14" fmla="*/ 535 w 623"/>
                    <a:gd name="T15" fmla="*/ 0 h 409"/>
                    <a:gd name="T16" fmla="*/ 595 w 623"/>
                    <a:gd name="T17" fmla="*/ 0 h 409"/>
                    <a:gd name="T18" fmla="*/ 657 w 623"/>
                    <a:gd name="T19" fmla="*/ 0 h 409"/>
                    <a:gd name="T20" fmla="*/ 713 w 623"/>
                    <a:gd name="T21" fmla="*/ 0 h 409"/>
                    <a:gd name="T22" fmla="*/ 775 w 623"/>
                    <a:gd name="T23" fmla="*/ 0 h 409"/>
                    <a:gd name="T24" fmla="*/ 833 w 623"/>
                    <a:gd name="T25" fmla="*/ 0 h 409"/>
                    <a:gd name="T26" fmla="*/ 897 w 623"/>
                    <a:gd name="T27" fmla="*/ 0 h 409"/>
                    <a:gd name="T28" fmla="*/ 949 w 623"/>
                    <a:gd name="T29" fmla="*/ 0 h 409"/>
                    <a:gd name="T30" fmla="*/ 1009 w 623"/>
                    <a:gd name="T31" fmla="*/ 0 h 409"/>
                    <a:gd name="T32" fmla="*/ 1069 w 623"/>
                    <a:gd name="T33" fmla="*/ 0 h 409"/>
                    <a:gd name="T34" fmla="*/ 1144 w 623"/>
                    <a:gd name="T35" fmla="*/ 0 h 409"/>
                    <a:gd name="T36" fmla="*/ 1215 w 623"/>
                    <a:gd name="T37" fmla="*/ 0 h 409"/>
                    <a:gd name="T38" fmla="*/ 1291 w 623"/>
                    <a:gd name="T39" fmla="*/ 0 h 409"/>
                    <a:gd name="T40" fmla="*/ 1359 w 623"/>
                    <a:gd name="T41" fmla="*/ 0 h 409"/>
                    <a:gd name="T42" fmla="*/ 1431 w 623"/>
                    <a:gd name="T43" fmla="*/ 0 h 409"/>
                    <a:gd name="T44" fmla="*/ 1510 w 623"/>
                    <a:gd name="T45" fmla="*/ 0 h 409"/>
                    <a:gd name="T46" fmla="*/ 1575 w 623"/>
                    <a:gd name="T47" fmla="*/ 0 h 409"/>
                    <a:gd name="T48" fmla="*/ 1656 w 623"/>
                    <a:gd name="T49" fmla="*/ 0 h 409"/>
                    <a:gd name="T50" fmla="*/ 1724 w 623"/>
                    <a:gd name="T51" fmla="*/ 0 h 409"/>
                    <a:gd name="T52" fmla="*/ 1799 w 623"/>
                    <a:gd name="T53" fmla="*/ 0 h 409"/>
                    <a:gd name="T54" fmla="*/ 1869 w 623"/>
                    <a:gd name="T55" fmla="*/ 0 h 409"/>
                    <a:gd name="T56" fmla="*/ 1939 w 623"/>
                    <a:gd name="T57" fmla="*/ 0 h 409"/>
                    <a:gd name="T58" fmla="*/ 2010 w 623"/>
                    <a:gd name="T59" fmla="*/ 0 h 409"/>
                    <a:gd name="T60" fmla="*/ 2080 w 623"/>
                    <a:gd name="T61" fmla="*/ 0 h 409"/>
                    <a:gd name="T62" fmla="*/ 2153 w 623"/>
                    <a:gd name="T63" fmla="*/ 0 h 409"/>
                    <a:gd name="T64" fmla="*/ 2224 w 623"/>
                    <a:gd name="T65" fmla="*/ 0 h 409"/>
                    <a:gd name="T66" fmla="*/ 2246 w 623"/>
                    <a:gd name="T67" fmla="*/ 0 h 409"/>
                    <a:gd name="T68" fmla="*/ 2268 w 623"/>
                    <a:gd name="T69" fmla="*/ 0 h 409"/>
                    <a:gd name="T70" fmla="*/ 2292 w 623"/>
                    <a:gd name="T71" fmla="*/ 0 h 409"/>
                    <a:gd name="T72" fmla="*/ 2307 w 623"/>
                    <a:gd name="T73" fmla="*/ 0 h 409"/>
                    <a:gd name="T74" fmla="*/ 2319 w 623"/>
                    <a:gd name="T75" fmla="*/ 0 h 409"/>
                    <a:gd name="T76" fmla="*/ 2332 w 623"/>
                    <a:gd name="T77" fmla="*/ 0 h 409"/>
                    <a:gd name="T78" fmla="*/ 2342 w 623"/>
                    <a:gd name="T79" fmla="*/ 0 h 409"/>
                    <a:gd name="T80" fmla="*/ 2350 w 623"/>
                    <a:gd name="T81" fmla="*/ 0 h 409"/>
                    <a:gd name="T82" fmla="*/ 0 w 623"/>
                    <a:gd name="T83" fmla="*/ 0 h 409"/>
                    <a:gd name="T84" fmla="*/ 2 w 623"/>
                    <a:gd name="T85" fmla="*/ 0 h 409"/>
                    <a:gd name="T86" fmla="*/ 16 w 623"/>
                    <a:gd name="T87" fmla="*/ 0 h 409"/>
                    <a:gd name="T88" fmla="*/ 29 w 623"/>
                    <a:gd name="T89" fmla="*/ 0 h 409"/>
                    <a:gd name="T90" fmla="*/ 45 w 623"/>
                    <a:gd name="T91" fmla="*/ 0 h 409"/>
                    <a:gd name="T92" fmla="*/ 60 w 623"/>
                    <a:gd name="T93" fmla="*/ 0 h 409"/>
                    <a:gd name="T94" fmla="*/ 81 w 623"/>
                    <a:gd name="T95" fmla="*/ 0 h 409"/>
                    <a:gd name="T96" fmla="*/ 104 w 623"/>
                    <a:gd name="T97" fmla="*/ 0 h 409"/>
                    <a:gd name="T98" fmla="*/ 136 w 623"/>
                    <a:gd name="T99" fmla="*/ 0 h 409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623"/>
                    <a:gd name="T151" fmla="*/ 0 h 409"/>
                    <a:gd name="T152" fmla="*/ 623 w 623"/>
                    <a:gd name="T153" fmla="*/ 409 h 409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623" h="409">
                      <a:moveTo>
                        <a:pt x="35" y="404"/>
                      </a:moveTo>
                      <a:lnTo>
                        <a:pt x="50" y="403"/>
                      </a:lnTo>
                      <a:lnTo>
                        <a:pt x="65" y="402"/>
                      </a:lnTo>
                      <a:lnTo>
                        <a:pt x="81" y="401"/>
                      </a:lnTo>
                      <a:lnTo>
                        <a:pt x="96" y="401"/>
                      </a:lnTo>
                      <a:lnTo>
                        <a:pt x="112" y="399"/>
                      </a:lnTo>
                      <a:lnTo>
                        <a:pt x="127" y="398"/>
                      </a:lnTo>
                      <a:lnTo>
                        <a:pt x="142" y="398"/>
                      </a:lnTo>
                      <a:lnTo>
                        <a:pt x="158" y="397"/>
                      </a:lnTo>
                      <a:lnTo>
                        <a:pt x="174" y="397"/>
                      </a:lnTo>
                      <a:lnTo>
                        <a:pt x="189" y="396"/>
                      </a:lnTo>
                      <a:lnTo>
                        <a:pt x="205" y="396"/>
                      </a:lnTo>
                      <a:lnTo>
                        <a:pt x="221" y="396"/>
                      </a:lnTo>
                      <a:lnTo>
                        <a:pt x="237" y="395"/>
                      </a:lnTo>
                      <a:lnTo>
                        <a:pt x="252" y="395"/>
                      </a:lnTo>
                      <a:lnTo>
                        <a:pt x="268" y="395"/>
                      </a:lnTo>
                      <a:lnTo>
                        <a:pt x="284" y="395"/>
                      </a:lnTo>
                      <a:lnTo>
                        <a:pt x="303" y="395"/>
                      </a:lnTo>
                      <a:lnTo>
                        <a:pt x="322" y="395"/>
                      </a:lnTo>
                      <a:lnTo>
                        <a:pt x="342" y="396"/>
                      </a:lnTo>
                      <a:lnTo>
                        <a:pt x="361" y="396"/>
                      </a:lnTo>
                      <a:lnTo>
                        <a:pt x="380" y="396"/>
                      </a:lnTo>
                      <a:lnTo>
                        <a:pt x="400" y="397"/>
                      </a:lnTo>
                      <a:lnTo>
                        <a:pt x="418" y="398"/>
                      </a:lnTo>
                      <a:lnTo>
                        <a:pt x="438" y="398"/>
                      </a:lnTo>
                      <a:lnTo>
                        <a:pt x="457" y="399"/>
                      </a:lnTo>
                      <a:lnTo>
                        <a:pt x="476" y="401"/>
                      </a:lnTo>
                      <a:lnTo>
                        <a:pt x="495" y="402"/>
                      </a:lnTo>
                      <a:lnTo>
                        <a:pt x="514" y="403"/>
                      </a:lnTo>
                      <a:lnTo>
                        <a:pt x="532" y="404"/>
                      </a:lnTo>
                      <a:lnTo>
                        <a:pt x="551" y="406"/>
                      </a:lnTo>
                      <a:lnTo>
                        <a:pt x="570" y="408"/>
                      </a:lnTo>
                      <a:lnTo>
                        <a:pt x="589" y="409"/>
                      </a:lnTo>
                      <a:lnTo>
                        <a:pt x="595" y="363"/>
                      </a:lnTo>
                      <a:lnTo>
                        <a:pt x="601" y="314"/>
                      </a:lnTo>
                      <a:lnTo>
                        <a:pt x="608" y="266"/>
                      </a:lnTo>
                      <a:lnTo>
                        <a:pt x="612" y="215"/>
                      </a:lnTo>
                      <a:lnTo>
                        <a:pt x="616" y="163"/>
                      </a:lnTo>
                      <a:lnTo>
                        <a:pt x="619" y="109"/>
                      </a:lnTo>
                      <a:lnTo>
                        <a:pt x="621" y="56"/>
                      </a:lnTo>
                      <a:lnTo>
                        <a:pt x="623" y="0"/>
                      </a:lnTo>
                      <a:lnTo>
                        <a:pt x="0" y="0"/>
                      </a:lnTo>
                      <a:lnTo>
                        <a:pt x="2" y="55"/>
                      </a:lnTo>
                      <a:lnTo>
                        <a:pt x="4" y="109"/>
                      </a:lnTo>
                      <a:lnTo>
                        <a:pt x="8" y="162"/>
                      </a:lnTo>
                      <a:lnTo>
                        <a:pt x="12" y="212"/>
                      </a:lnTo>
                      <a:lnTo>
                        <a:pt x="16" y="262"/>
                      </a:lnTo>
                      <a:lnTo>
                        <a:pt x="22" y="311"/>
                      </a:lnTo>
                      <a:lnTo>
                        <a:pt x="28" y="358"/>
                      </a:lnTo>
                      <a:lnTo>
                        <a:pt x="35" y="404"/>
                      </a:lnTo>
                      <a:close/>
                    </a:path>
                  </a:pathLst>
                </a:custGeom>
                <a:solidFill>
                  <a:srgbClr val="D3CE8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  <p:sp>
              <p:nvSpPr>
                <p:cNvPr id="3085" name="Freeform 10"/>
                <p:cNvSpPr>
                  <a:spLocks/>
                </p:cNvSpPr>
                <p:nvPr/>
              </p:nvSpPr>
              <p:spPr bwMode="auto">
                <a:xfrm>
                  <a:off x="2635" y="2314"/>
                  <a:ext cx="590" cy="164"/>
                </a:xfrm>
                <a:custGeom>
                  <a:avLst/>
                  <a:gdLst>
                    <a:gd name="T0" fmla="*/ 897 w 502"/>
                    <a:gd name="T1" fmla="*/ 0 h 451"/>
                    <a:gd name="T2" fmla="*/ 777 w 502"/>
                    <a:gd name="T3" fmla="*/ 0 h 451"/>
                    <a:gd name="T4" fmla="*/ 656 w 502"/>
                    <a:gd name="T5" fmla="*/ 0 h 451"/>
                    <a:gd name="T6" fmla="*/ 531 w 502"/>
                    <a:gd name="T7" fmla="*/ 0 h 451"/>
                    <a:gd name="T8" fmla="*/ 410 w 502"/>
                    <a:gd name="T9" fmla="*/ 0 h 451"/>
                    <a:gd name="T10" fmla="*/ 296 w 502"/>
                    <a:gd name="T11" fmla="*/ 0 h 451"/>
                    <a:gd name="T12" fmla="*/ 175 w 502"/>
                    <a:gd name="T13" fmla="*/ 0 h 451"/>
                    <a:gd name="T14" fmla="*/ 55 w 502"/>
                    <a:gd name="T15" fmla="*/ 0 h 451"/>
                    <a:gd name="T16" fmla="*/ 68 w 502"/>
                    <a:gd name="T17" fmla="*/ 0 h 451"/>
                    <a:gd name="T18" fmla="*/ 226 w 502"/>
                    <a:gd name="T19" fmla="*/ 0 h 451"/>
                    <a:gd name="T20" fmla="*/ 401 w 502"/>
                    <a:gd name="T21" fmla="*/ 0 h 451"/>
                    <a:gd name="T22" fmla="*/ 598 w 502"/>
                    <a:gd name="T23" fmla="*/ 0 h 451"/>
                    <a:gd name="T24" fmla="*/ 740 w 502"/>
                    <a:gd name="T25" fmla="*/ 0 h 451"/>
                    <a:gd name="T26" fmla="*/ 832 w 502"/>
                    <a:gd name="T27" fmla="*/ 0 h 451"/>
                    <a:gd name="T28" fmla="*/ 932 w 502"/>
                    <a:gd name="T29" fmla="*/ 0 h 451"/>
                    <a:gd name="T30" fmla="*/ 1025 w 502"/>
                    <a:gd name="T31" fmla="*/ 0 h 451"/>
                    <a:gd name="T32" fmla="*/ 1121 w 502"/>
                    <a:gd name="T33" fmla="*/ 0 h 451"/>
                    <a:gd name="T34" fmla="*/ 1216 w 502"/>
                    <a:gd name="T35" fmla="*/ 0 h 451"/>
                    <a:gd name="T36" fmla="*/ 1308 w 502"/>
                    <a:gd name="T37" fmla="*/ 0 h 451"/>
                    <a:gd name="T38" fmla="*/ 1397 w 502"/>
                    <a:gd name="T39" fmla="*/ 0 h 451"/>
                    <a:gd name="T40" fmla="*/ 1549 w 502"/>
                    <a:gd name="T41" fmla="*/ 0 h 451"/>
                    <a:gd name="T42" fmla="*/ 1742 w 502"/>
                    <a:gd name="T43" fmla="*/ 0 h 451"/>
                    <a:gd name="T44" fmla="*/ 1918 w 502"/>
                    <a:gd name="T45" fmla="*/ 0 h 451"/>
                    <a:gd name="T46" fmla="*/ 2080 w 502"/>
                    <a:gd name="T47" fmla="*/ 0 h 451"/>
                    <a:gd name="T48" fmla="*/ 2074 w 502"/>
                    <a:gd name="T49" fmla="*/ 0 h 451"/>
                    <a:gd name="T50" fmla="*/ 1927 w 502"/>
                    <a:gd name="T51" fmla="*/ 0 h 451"/>
                    <a:gd name="T52" fmla="*/ 1782 w 502"/>
                    <a:gd name="T53" fmla="*/ 0 h 451"/>
                    <a:gd name="T54" fmla="*/ 1632 w 502"/>
                    <a:gd name="T55" fmla="*/ 0 h 451"/>
                    <a:gd name="T56" fmla="*/ 1488 w 502"/>
                    <a:gd name="T57" fmla="*/ 0 h 451"/>
                    <a:gd name="T58" fmla="*/ 1332 w 502"/>
                    <a:gd name="T59" fmla="*/ 0 h 451"/>
                    <a:gd name="T60" fmla="*/ 1182 w 502"/>
                    <a:gd name="T61" fmla="*/ 0 h 451"/>
                    <a:gd name="T62" fmla="*/ 1025 w 502"/>
                    <a:gd name="T63" fmla="*/ 0 h 451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502"/>
                    <a:gd name="T97" fmla="*/ 0 h 451"/>
                    <a:gd name="T98" fmla="*/ 502 w 502"/>
                    <a:gd name="T99" fmla="*/ 451 h 451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502" h="451">
                      <a:moveTo>
                        <a:pt x="223" y="0"/>
                      </a:moveTo>
                      <a:lnTo>
                        <a:pt x="209" y="0"/>
                      </a:lnTo>
                      <a:lnTo>
                        <a:pt x="194" y="0"/>
                      </a:lnTo>
                      <a:lnTo>
                        <a:pt x="181" y="0"/>
                      </a:lnTo>
                      <a:lnTo>
                        <a:pt x="166" y="0"/>
                      </a:lnTo>
                      <a:lnTo>
                        <a:pt x="153" y="2"/>
                      </a:lnTo>
                      <a:lnTo>
                        <a:pt x="138" y="2"/>
                      </a:lnTo>
                      <a:lnTo>
                        <a:pt x="124" y="2"/>
                      </a:lnTo>
                      <a:lnTo>
                        <a:pt x="111" y="2"/>
                      </a:lnTo>
                      <a:lnTo>
                        <a:pt x="96" y="3"/>
                      </a:lnTo>
                      <a:lnTo>
                        <a:pt x="82" y="3"/>
                      </a:lnTo>
                      <a:lnTo>
                        <a:pt x="69" y="4"/>
                      </a:lnTo>
                      <a:lnTo>
                        <a:pt x="55" y="4"/>
                      </a:lnTo>
                      <a:lnTo>
                        <a:pt x="41" y="5"/>
                      </a:lnTo>
                      <a:lnTo>
                        <a:pt x="27" y="6"/>
                      </a:lnTo>
                      <a:lnTo>
                        <a:pt x="13" y="6"/>
                      </a:lnTo>
                      <a:lnTo>
                        <a:pt x="0" y="8"/>
                      </a:lnTo>
                      <a:lnTo>
                        <a:pt x="16" y="76"/>
                      </a:lnTo>
                      <a:lnTo>
                        <a:pt x="33" y="139"/>
                      </a:lnTo>
                      <a:lnTo>
                        <a:pt x="52" y="196"/>
                      </a:lnTo>
                      <a:lnTo>
                        <a:pt x="73" y="248"/>
                      </a:lnTo>
                      <a:lnTo>
                        <a:pt x="94" y="295"/>
                      </a:lnTo>
                      <a:lnTo>
                        <a:pt x="116" y="337"/>
                      </a:lnTo>
                      <a:lnTo>
                        <a:pt x="139" y="372"/>
                      </a:lnTo>
                      <a:lnTo>
                        <a:pt x="162" y="401"/>
                      </a:lnTo>
                      <a:lnTo>
                        <a:pt x="173" y="413"/>
                      </a:lnTo>
                      <a:lnTo>
                        <a:pt x="184" y="423"/>
                      </a:lnTo>
                      <a:lnTo>
                        <a:pt x="195" y="431"/>
                      </a:lnTo>
                      <a:lnTo>
                        <a:pt x="207" y="439"/>
                      </a:lnTo>
                      <a:lnTo>
                        <a:pt x="217" y="443"/>
                      </a:lnTo>
                      <a:lnTo>
                        <a:pt x="229" y="447"/>
                      </a:lnTo>
                      <a:lnTo>
                        <a:pt x="240" y="450"/>
                      </a:lnTo>
                      <a:lnTo>
                        <a:pt x="252" y="451"/>
                      </a:lnTo>
                      <a:lnTo>
                        <a:pt x="262" y="450"/>
                      </a:lnTo>
                      <a:lnTo>
                        <a:pt x="273" y="448"/>
                      </a:lnTo>
                      <a:lnTo>
                        <a:pt x="284" y="445"/>
                      </a:lnTo>
                      <a:lnTo>
                        <a:pt x="295" y="439"/>
                      </a:lnTo>
                      <a:lnTo>
                        <a:pt x="306" y="433"/>
                      </a:lnTo>
                      <a:lnTo>
                        <a:pt x="317" y="424"/>
                      </a:lnTo>
                      <a:lnTo>
                        <a:pt x="328" y="414"/>
                      </a:lnTo>
                      <a:lnTo>
                        <a:pt x="339" y="403"/>
                      </a:lnTo>
                      <a:lnTo>
                        <a:pt x="362" y="375"/>
                      </a:lnTo>
                      <a:lnTo>
                        <a:pt x="385" y="340"/>
                      </a:lnTo>
                      <a:lnTo>
                        <a:pt x="407" y="300"/>
                      </a:lnTo>
                      <a:lnTo>
                        <a:pt x="428" y="253"/>
                      </a:lnTo>
                      <a:lnTo>
                        <a:pt x="448" y="201"/>
                      </a:lnTo>
                      <a:lnTo>
                        <a:pt x="468" y="144"/>
                      </a:lnTo>
                      <a:lnTo>
                        <a:pt x="486" y="81"/>
                      </a:lnTo>
                      <a:lnTo>
                        <a:pt x="502" y="13"/>
                      </a:lnTo>
                      <a:lnTo>
                        <a:pt x="485" y="11"/>
                      </a:lnTo>
                      <a:lnTo>
                        <a:pt x="468" y="10"/>
                      </a:lnTo>
                      <a:lnTo>
                        <a:pt x="450" y="8"/>
                      </a:lnTo>
                      <a:lnTo>
                        <a:pt x="434" y="6"/>
                      </a:lnTo>
                      <a:lnTo>
                        <a:pt x="416" y="6"/>
                      </a:lnTo>
                      <a:lnTo>
                        <a:pt x="399" y="5"/>
                      </a:lnTo>
                      <a:lnTo>
                        <a:pt x="381" y="4"/>
                      </a:lnTo>
                      <a:lnTo>
                        <a:pt x="364" y="3"/>
                      </a:lnTo>
                      <a:lnTo>
                        <a:pt x="347" y="3"/>
                      </a:lnTo>
                      <a:lnTo>
                        <a:pt x="329" y="2"/>
                      </a:lnTo>
                      <a:lnTo>
                        <a:pt x="311" y="2"/>
                      </a:lnTo>
                      <a:lnTo>
                        <a:pt x="294" y="2"/>
                      </a:lnTo>
                      <a:lnTo>
                        <a:pt x="276" y="0"/>
                      </a:lnTo>
                      <a:lnTo>
                        <a:pt x="258" y="0"/>
                      </a:lnTo>
                      <a:lnTo>
                        <a:pt x="240" y="0"/>
                      </a:lnTo>
                      <a:lnTo>
                        <a:pt x="223" y="0"/>
                      </a:lnTo>
                      <a:close/>
                    </a:path>
                  </a:pathLst>
                </a:custGeom>
                <a:solidFill>
                  <a:srgbClr val="D3CE8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  <p:grpSp>
              <p:nvGrpSpPr>
                <p:cNvPr id="3086" name="Group 11"/>
                <p:cNvGrpSpPr>
                  <a:grpSpLocks/>
                </p:cNvGrpSpPr>
                <p:nvPr/>
              </p:nvGrpSpPr>
              <p:grpSpPr bwMode="auto">
                <a:xfrm>
                  <a:off x="2009" y="1733"/>
                  <a:ext cx="726" cy="735"/>
                  <a:chOff x="2018" y="1752"/>
                  <a:chExt cx="726" cy="689"/>
                </a:xfrm>
              </p:grpSpPr>
              <p:sp>
                <p:nvSpPr>
                  <p:cNvPr id="3094" name="Freeform 12"/>
                  <p:cNvSpPr>
                    <a:spLocks/>
                  </p:cNvSpPr>
                  <p:nvPr/>
                </p:nvSpPr>
                <p:spPr bwMode="auto">
                  <a:xfrm>
                    <a:off x="2245" y="1752"/>
                    <a:ext cx="499" cy="136"/>
                  </a:xfrm>
                  <a:custGeom>
                    <a:avLst/>
                    <a:gdLst>
                      <a:gd name="T0" fmla="*/ 3515 w 391"/>
                      <a:gd name="T1" fmla="*/ 0 h 355"/>
                      <a:gd name="T2" fmla="*/ 3272 w 391"/>
                      <a:gd name="T3" fmla="*/ 0 h 355"/>
                      <a:gd name="T4" fmla="*/ 3017 w 391"/>
                      <a:gd name="T5" fmla="*/ 0 h 355"/>
                      <a:gd name="T6" fmla="*/ 2769 w 391"/>
                      <a:gd name="T7" fmla="*/ 0 h 355"/>
                      <a:gd name="T8" fmla="*/ 2535 w 391"/>
                      <a:gd name="T9" fmla="*/ 0 h 355"/>
                      <a:gd name="T10" fmla="*/ 2288 w 391"/>
                      <a:gd name="T11" fmla="*/ 0 h 355"/>
                      <a:gd name="T12" fmla="*/ 2056 w 391"/>
                      <a:gd name="T13" fmla="*/ 0 h 355"/>
                      <a:gd name="T14" fmla="*/ 1826 w 391"/>
                      <a:gd name="T15" fmla="*/ 0 h 355"/>
                      <a:gd name="T16" fmla="*/ 1597 w 391"/>
                      <a:gd name="T17" fmla="*/ 0 h 355"/>
                      <a:gd name="T18" fmla="*/ 1374 w 391"/>
                      <a:gd name="T19" fmla="*/ 0 h 355"/>
                      <a:gd name="T20" fmla="*/ 1161 w 391"/>
                      <a:gd name="T21" fmla="*/ 0 h 355"/>
                      <a:gd name="T22" fmla="*/ 953 w 391"/>
                      <a:gd name="T23" fmla="*/ 0 h 355"/>
                      <a:gd name="T24" fmla="*/ 747 w 391"/>
                      <a:gd name="T25" fmla="*/ 0 h 355"/>
                      <a:gd name="T26" fmla="*/ 550 w 391"/>
                      <a:gd name="T27" fmla="*/ 0 h 355"/>
                      <a:gd name="T28" fmla="*/ 359 w 391"/>
                      <a:gd name="T29" fmla="*/ 0 h 355"/>
                      <a:gd name="T30" fmla="*/ 172 w 391"/>
                      <a:gd name="T31" fmla="*/ 0 h 355"/>
                      <a:gd name="T32" fmla="*/ 0 w 391"/>
                      <a:gd name="T33" fmla="*/ 0 h 355"/>
                      <a:gd name="T34" fmla="*/ 143 w 391"/>
                      <a:gd name="T35" fmla="*/ 0 h 355"/>
                      <a:gd name="T36" fmla="*/ 296 w 391"/>
                      <a:gd name="T37" fmla="*/ 0 h 355"/>
                      <a:gd name="T38" fmla="*/ 442 w 391"/>
                      <a:gd name="T39" fmla="*/ 0 h 355"/>
                      <a:gd name="T40" fmla="*/ 585 w 391"/>
                      <a:gd name="T41" fmla="*/ 0 h 355"/>
                      <a:gd name="T42" fmla="*/ 738 w 391"/>
                      <a:gd name="T43" fmla="*/ 0 h 355"/>
                      <a:gd name="T44" fmla="*/ 881 w 391"/>
                      <a:gd name="T45" fmla="*/ 0 h 355"/>
                      <a:gd name="T46" fmla="*/ 1038 w 391"/>
                      <a:gd name="T47" fmla="*/ 0 h 355"/>
                      <a:gd name="T48" fmla="*/ 1179 w 391"/>
                      <a:gd name="T49" fmla="*/ 0 h 355"/>
                      <a:gd name="T50" fmla="*/ 1334 w 391"/>
                      <a:gd name="T51" fmla="*/ 0 h 355"/>
                      <a:gd name="T52" fmla="*/ 1482 w 391"/>
                      <a:gd name="T53" fmla="*/ 0 h 355"/>
                      <a:gd name="T54" fmla="*/ 1632 w 391"/>
                      <a:gd name="T55" fmla="*/ 0 h 355"/>
                      <a:gd name="T56" fmla="*/ 1793 w 391"/>
                      <a:gd name="T57" fmla="*/ 0 h 355"/>
                      <a:gd name="T58" fmla="*/ 1940 w 391"/>
                      <a:gd name="T59" fmla="*/ 0 h 355"/>
                      <a:gd name="T60" fmla="*/ 2110 w 391"/>
                      <a:gd name="T61" fmla="*/ 0 h 355"/>
                      <a:gd name="T62" fmla="*/ 2253 w 391"/>
                      <a:gd name="T63" fmla="*/ 0 h 355"/>
                      <a:gd name="T64" fmla="*/ 2413 w 391"/>
                      <a:gd name="T65" fmla="*/ 0 h 355"/>
                      <a:gd name="T66" fmla="*/ 2514 w 391"/>
                      <a:gd name="T67" fmla="*/ 0 h 355"/>
                      <a:gd name="T68" fmla="*/ 2632 w 391"/>
                      <a:gd name="T69" fmla="*/ 0 h 355"/>
                      <a:gd name="T70" fmla="*/ 2755 w 391"/>
                      <a:gd name="T71" fmla="*/ 0 h 355"/>
                      <a:gd name="T72" fmla="*/ 2897 w 391"/>
                      <a:gd name="T73" fmla="*/ 0 h 355"/>
                      <a:gd name="T74" fmla="*/ 3054 w 391"/>
                      <a:gd name="T75" fmla="*/ 0 h 355"/>
                      <a:gd name="T76" fmla="*/ 3208 w 391"/>
                      <a:gd name="T77" fmla="*/ 0 h 355"/>
                      <a:gd name="T78" fmla="*/ 3359 w 391"/>
                      <a:gd name="T79" fmla="*/ 0 h 355"/>
                      <a:gd name="T80" fmla="*/ 3515 w 391"/>
                      <a:gd name="T81" fmla="*/ 0 h 355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391"/>
                      <a:gd name="T124" fmla="*/ 0 h 355"/>
                      <a:gd name="T125" fmla="*/ 391 w 391"/>
                      <a:gd name="T126" fmla="*/ 355 h 355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391" h="355">
                        <a:moveTo>
                          <a:pt x="391" y="0"/>
                        </a:moveTo>
                        <a:lnTo>
                          <a:pt x="364" y="11"/>
                        </a:lnTo>
                        <a:lnTo>
                          <a:pt x="336" y="25"/>
                        </a:lnTo>
                        <a:lnTo>
                          <a:pt x="308" y="39"/>
                        </a:lnTo>
                        <a:lnTo>
                          <a:pt x="282" y="55"/>
                        </a:lnTo>
                        <a:lnTo>
                          <a:pt x="255" y="72"/>
                        </a:lnTo>
                        <a:lnTo>
                          <a:pt x="229" y="90"/>
                        </a:lnTo>
                        <a:lnTo>
                          <a:pt x="203" y="108"/>
                        </a:lnTo>
                        <a:lnTo>
                          <a:pt x="178" y="129"/>
                        </a:lnTo>
                        <a:lnTo>
                          <a:pt x="153" y="150"/>
                        </a:lnTo>
                        <a:lnTo>
                          <a:pt x="129" y="172"/>
                        </a:lnTo>
                        <a:lnTo>
                          <a:pt x="106" y="193"/>
                        </a:lnTo>
                        <a:lnTo>
                          <a:pt x="83" y="217"/>
                        </a:lnTo>
                        <a:lnTo>
                          <a:pt x="61" y="241"/>
                        </a:lnTo>
                        <a:lnTo>
                          <a:pt x="40" y="265"/>
                        </a:lnTo>
                        <a:lnTo>
                          <a:pt x="19" y="289"/>
                        </a:lnTo>
                        <a:lnTo>
                          <a:pt x="0" y="314"/>
                        </a:lnTo>
                        <a:lnTo>
                          <a:pt x="16" y="317"/>
                        </a:lnTo>
                        <a:lnTo>
                          <a:pt x="33" y="320"/>
                        </a:lnTo>
                        <a:lnTo>
                          <a:pt x="49" y="323"/>
                        </a:lnTo>
                        <a:lnTo>
                          <a:pt x="65" y="326"/>
                        </a:lnTo>
                        <a:lnTo>
                          <a:pt x="82" y="328"/>
                        </a:lnTo>
                        <a:lnTo>
                          <a:pt x="98" y="332"/>
                        </a:lnTo>
                        <a:lnTo>
                          <a:pt x="115" y="334"/>
                        </a:lnTo>
                        <a:lnTo>
                          <a:pt x="132" y="337"/>
                        </a:lnTo>
                        <a:lnTo>
                          <a:pt x="149" y="339"/>
                        </a:lnTo>
                        <a:lnTo>
                          <a:pt x="165" y="342"/>
                        </a:lnTo>
                        <a:lnTo>
                          <a:pt x="182" y="344"/>
                        </a:lnTo>
                        <a:lnTo>
                          <a:pt x="200" y="346"/>
                        </a:lnTo>
                        <a:lnTo>
                          <a:pt x="216" y="349"/>
                        </a:lnTo>
                        <a:lnTo>
                          <a:pt x="234" y="351"/>
                        </a:lnTo>
                        <a:lnTo>
                          <a:pt x="251" y="352"/>
                        </a:lnTo>
                        <a:lnTo>
                          <a:pt x="269" y="355"/>
                        </a:lnTo>
                        <a:lnTo>
                          <a:pt x="280" y="308"/>
                        </a:lnTo>
                        <a:lnTo>
                          <a:pt x="293" y="259"/>
                        </a:lnTo>
                        <a:lnTo>
                          <a:pt x="307" y="212"/>
                        </a:lnTo>
                        <a:lnTo>
                          <a:pt x="323" y="164"/>
                        </a:lnTo>
                        <a:lnTo>
                          <a:pt x="340" y="119"/>
                        </a:lnTo>
                        <a:lnTo>
                          <a:pt x="357" y="77"/>
                        </a:lnTo>
                        <a:lnTo>
                          <a:pt x="374" y="37"/>
                        </a:lnTo>
                        <a:lnTo>
                          <a:pt x="391" y="0"/>
                        </a:lnTo>
                        <a:close/>
                      </a:path>
                    </a:pathLst>
                  </a:custGeom>
                  <a:solidFill>
                    <a:srgbClr val="D3CE8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d-ID"/>
                  </a:p>
                </p:txBody>
              </p:sp>
              <p:sp>
                <p:nvSpPr>
                  <p:cNvPr id="3095" name="Freeform 13"/>
                  <p:cNvSpPr>
                    <a:spLocks/>
                  </p:cNvSpPr>
                  <p:nvPr/>
                </p:nvSpPr>
                <p:spPr bwMode="auto">
                  <a:xfrm>
                    <a:off x="2200" y="2305"/>
                    <a:ext cx="544" cy="136"/>
                  </a:xfrm>
                  <a:custGeom>
                    <a:avLst/>
                    <a:gdLst>
                      <a:gd name="T0" fmla="*/ 0 w 390"/>
                      <a:gd name="T1" fmla="*/ 0 h 372"/>
                      <a:gd name="T2" fmla="*/ 391 w 390"/>
                      <a:gd name="T3" fmla="*/ 0 h 372"/>
                      <a:gd name="T4" fmla="*/ 803 w 390"/>
                      <a:gd name="T5" fmla="*/ 0 h 372"/>
                      <a:gd name="T6" fmla="*/ 1226 w 390"/>
                      <a:gd name="T7" fmla="*/ 0 h 372"/>
                      <a:gd name="T8" fmla="*/ 1661 w 390"/>
                      <a:gd name="T9" fmla="*/ 0 h 372"/>
                      <a:gd name="T10" fmla="*/ 2074 w 390"/>
                      <a:gd name="T11" fmla="*/ 0 h 372"/>
                      <a:gd name="T12" fmla="*/ 2578 w 390"/>
                      <a:gd name="T13" fmla="*/ 0 h 372"/>
                      <a:gd name="T14" fmla="*/ 3046 w 390"/>
                      <a:gd name="T15" fmla="*/ 0 h 372"/>
                      <a:gd name="T16" fmla="*/ 3544 w 390"/>
                      <a:gd name="T17" fmla="*/ 0 h 372"/>
                      <a:gd name="T18" fmla="*/ 4035 w 390"/>
                      <a:gd name="T19" fmla="*/ 0 h 372"/>
                      <a:gd name="T20" fmla="*/ 4557 w 390"/>
                      <a:gd name="T21" fmla="*/ 0 h 372"/>
                      <a:gd name="T22" fmla="*/ 5072 w 390"/>
                      <a:gd name="T23" fmla="*/ 0 h 372"/>
                      <a:gd name="T24" fmla="*/ 5617 w 390"/>
                      <a:gd name="T25" fmla="*/ 0 h 372"/>
                      <a:gd name="T26" fmla="*/ 6136 w 390"/>
                      <a:gd name="T27" fmla="*/ 0 h 372"/>
                      <a:gd name="T28" fmla="*/ 6681 w 390"/>
                      <a:gd name="T29" fmla="*/ 0 h 372"/>
                      <a:gd name="T30" fmla="*/ 7258 w 390"/>
                      <a:gd name="T31" fmla="*/ 0 h 372"/>
                      <a:gd name="T32" fmla="*/ 7796 w 390"/>
                      <a:gd name="T33" fmla="*/ 0 h 372"/>
                      <a:gd name="T34" fmla="*/ 7449 w 390"/>
                      <a:gd name="T35" fmla="*/ 0 h 372"/>
                      <a:gd name="T36" fmla="*/ 7125 w 390"/>
                      <a:gd name="T37" fmla="*/ 0 h 372"/>
                      <a:gd name="T38" fmla="*/ 6790 w 390"/>
                      <a:gd name="T39" fmla="*/ 0 h 372"/>
                      <a:gd name="T40" fmla="*/ 6460 w 390"/>
                      <a:gd name="T41" fmla="*/ 0 h 372"/>
                      <a:gd name="T42" fmla="*/ 6136 w 390"/>
                      <a:gd name="T43" fmla="*/ 0 h 372"/>
                      <a:gd name="T44" fmla="*/ 5877 w 390"/>
                      <a:gd name="T45" fmla="*/ 0 h 372"/>
                      <a:gd name="T46" fmla="*/ 5617 w 390"/>
                      <a:gd name="T47" fmla="*/ 0 h 372"/>
                      <a:gd name="T48" fmla="*/ 5407 w 390"/>
                      <a:gd name="T49" fmla="*/ 0 h 372"/>
                      <a:gd name="T50" fmla="*/ 5044 w 390"/>
                      <a:gd name="T51" fmla="*/ 0 h 372"/>
                      <a:gd name="T52" fmla="*/ 4706 w 390"/>
                      <a:gd name="T53" fmla="*/ 0 h 372"/>
                      <a:gd name="T54" fmla="*/ 4345 w 390"/>
                      <a:gd name="T55" fmla="*/ 0 h 372"/>
                      <a:gd name="T56" fmla="*/ 4014 w 390"/>
                      <a:gd name="T57" fmla="*/ 0 h 372"/>
                      <a:gd name="T58" fmla="*/ 3662 w 390"/>
                      <a:gd name="T59" fmla="*/ 0 h 372"/>
                      <a:gd name="T60" fmla="*/ 3327 w 390"/>
                      <a:gd name="T61" fmla="*/ 0 h 372"/>
                      <a:gd name="T62" fmla="*/ 2982 w 390"/>
                      <a:gd name="T63" fmla="*/ 0 h 372"/>
                      <a:gd name="T64" fmla="*/ 2661 w 390"/>
                      <a:gd name="T65" fmla="*/ 0 h 372"/>
                      <a:gd name="T66" fmla="*/ 2317 w 390"/>
                      <a:gd name="T67" fmla="*/ 0 h 372"/>
                      <a:gd name="T68" fmla="*/ 1975 w 390"/>
                      <a:gd name="T69" fmla="*/ 0 h 372"/>
                      <a:gd name="T70" fmla="*/ 1661 w 390"/>
                      <a:gd name="T71" fmla="*/ 0 h 372"/>
                      <a:gd name="T72" fmla="*/ 1321 w 390"/>
                      <a:gd name="T73" fmla="*/ 0 h 372"/>
                      <a:gd name="T74" fmla="*/ 981 w 390"/>
                      <a:gd name="T75" fmla="*/ 0 h 372"/>
                      <a:gd name="T76" fmla="*/ 651 w 390"/>
                      <a:gd name="T77" fmla="*/ 0 h 372"/>
                      <a:gd name="T78" fmla="*/ 336 w 390"/>
                      <a:gd name="T79" fmla="*/ 0 h 372"/>
                      <a:gd name="T80" fmla="*/ 0 w 390"/>
                      <a:gd name="T81" fmla="*/ 0 h 372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390"/>
                      <a:gd name="T124" fmla="*/ 0 h 372"/>
                      <a:gd name="T125" fmla="*/ 390 w 390"/>
                      <a:gd name="T126" fmla="*/ 372 h 372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390" h="372">
                        <a:moveTo>
                          <a:pt x="0" y="42"/>
                        </a:moveTo>
                        <a:lnTo>
                          <a:pt x="19" y="68"/>
                        </a:lnTo>
                        <a:lnTo>
                          <a:pt x="40" y="92"/>
                        </a:lnTo>
                        <a:lnTo>
                          <a:pt x="61" y="117"/>
                        </a:lnTo>
                        <a:lnTo>
                          <a:pt x="83" y="142"/>
                        </a:lnTo>
                        <a:lnTo>
                          <a:pt x="104" y="166"/>
                        </a:lnTo>
                        <a:lnTo>
                          <a:pt x="129" y="190"/>
                        </a:lnTo>
                        <a:lnTo>
                          <a:pt x="153" y="213"/>
                        </a:lnTo>
                        <a:lnTo>
                          <a:pt x="177" y="236"/>
                        </a:lnTo>
                        <a:lnTo>
                          <a:pt x="202" y="257"/>
                        </a:lnTo>
                        <a:lnTo>
                          <a:pt x="228" y="278"/>
                        </a:lnTo>
                        <a:lnTo>
                          <a:pt x="254" y="297"/>
                        </a:lnTo>
                        <a:lnTo>
                          <a:pt x="281" y="315"/>
                        </a:lnTo>
                        <a:lnTo>
                          <a:pt x="307" y="332"/>
                        </a:lnTo>
                        <a:lnTo>
                          <a:pt x="334" y="347"/>
                        </a:lnTo>
                        <a:lnTo>
                          <a:pt x="363" y="360"/>
                        </a:lnTo>
                        <a:lnTo>
                          <a:pt x="390" y="372"/>
                        </a:lnTo>
                        <a:lnTo>
                          <a:pt x="373" y="335"/>
                        </a:lnTo>
                        <a:lnTo>
                          <a:pt x="356" y="292"/>
                        </a:lnTo>
                        <a:lnTo>
                          <a:pt x="340" y="247"/>
                        </a:lnTo>
                        <a:lnTo>
                          <a:pt x="323" y="199"/>
                        </a:lnTo>
                        <a:lnTo>
                          <a:pt x="307" y="149"/>
                        </a:lnTo>
                        <a:lnTo>
                          <a:pt x="294" y="98"/>
                        </a:lnTo>
                        <a:lnTo>
                          <a:pt x="281" y="48"/>
                        </a:lnTo>
                        <a:lnTo>
                          <a:pt x="270" y="0"/>
                        </a:lnTo>
                        <a:lnTo>
                          <a:pt x="252" y="2"/>
                        </a:lnTo>
                        <a:lnTo>
                          <a:pt x="235" y="3"/>
                        </a:lnTo>
                        <a:lnTo>
                          <a:pt x="217" y="6"/>
                        </a:lnTo>
                        <a:lnTo>
                          <a:pt x="201" y="8"/>
                        </a:lnTo>
                        <a:lnTo>
                          <a:pt x="183" y="11"/>
                        </a:lnTo>
                        <a:lnTo>
                          <a:pt x="166" y="13"/>
                        </a:lnTo>
                        <a:lnTo>
                          <a:pt x="149" y="15"/>
                        </a:lnTo>
                        <a:lnTo>
                          <a:pt x="133" y="18"/>
                        </a:lnTo>
                        <a:lnTo>
                          <a:pt x="116" y="20"/>
                        </a:lnTo>
                        <a:lnTo>
                          <a:pt x="99" y="23"/>
                        </a:lnTo>
                        <a:lnTo>
                          <a:pt x="83" y="26"/>
                        </a:lnTo>
                        <a:lnTo>
                          <a:pt x="66" y="29"/>
                        </a:lnTo>
                        <a:lnTo>
                          <a:pt x="49" y="32"/>
                        </a:lnTo>
                        <a:lnTo>
                          <a:pt x="32" y="36"/>
                        </a:lnTo>
                        <a:lnTo>
                          <a:pt x="17" y="38"/>
                        </a:lnTo>
                        <a:lnTo>
                          <a:pt x="0" y="42"/>
                        </a:lnTo>
                        <a:close/>
                      </a:path>
                    </a:pathLst>
                  </a:custGeom>
                  <a:solidFill>
                    <a:srgbClr val="D3CE8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d-ID"/>
                  </a:p>
                </p:txBody>
              </p:sp>
              <p:sp>
                <p:nvSpPr>
                  <p:cNvPr id="3096" name="Freeform 14"/>
                  <p:cNvSpPr>
                    <a:spLocks/>
                  </p:cNvSpPr>
                  <p:nvPr/>
                </p:nvSpPr>
                <p:spPr bwMode="auto">
                  <a:xfrm>
                    <a:off x="2018" y="2115"/>
                    <a:ext cx="544" cy="177"/>
                  </a:xfrm>
                  <a:custGeom>
                    <a:avLst/>
                    <a:gdLst>
                      <a:gd name="T0" fmla="*/ 2026 w 457"/>
                      <a:gd name="T1" fmla="*/ 0 h 472"/>
                      <a:gd name="T2" fmla="*/ 0 w 457"/>
                      <a:gd name="T3" fmla="*/ 0 h 472"/>
                      <a:gd name="T4" fmla="*/ 24 w 457"/>
                      <a:gd name="T5" fmla="*/ 0 h 472"/>
                      <a:gd name="T6" fmla="*/ 61 w 457"/>
                      <a:gd name="T7" fmla="*/ 0 h 472"/>
                      <a:gd name="T8" fmla="*/ 125 w 457"/>
                      <a:gd name="T9" fmla="*/ 0 h 472"/>
                      <a:gd name="T10" fmla="*/ 193 w 457"/>
                      <a:gd name="T11" fmla="*/ 0 h 472"/>
                      <a:gd name="T12" fmla="*/ 282 w 457"/>
                      <a:gd name="T13" fmla="*/ 0 h 472"/>
                      <a:gd name="T14" fmla="*/ 387 w 457"/>
                      <a:gd name="T15" fmla="*/ 0 h 472"/>
                      <a:gd name="T16" fmla="*/ 504 w 457"/>
                      <a:gd name="T17" fmla="*/ 0 h 472"/>
                      <a:gd name="T18" fmla="*/ 630 w 457"/>
                      <a:gd name="T19" fmla="*/ 0 h 472"/>
                      <a:gd name="T20" fmla="*/ 727 w 457"/>
                      <a:gd name="T21" fmla="*/ 0 h 472"/>
                      <a:gd name="T22" fmla="*/ 813 w 457"/>
                      <a:gd name="T23" fmla="*/ 0 h 472"/>
                      <a:gd name="T24" fmla="*/ 911 w 457"/>
                      <a:gd name="T25" fmla="*/ 0 h 472"/>
                      <a:gd name="T26" fmla="*/ 1012 w 457"/>
                      <a:gd name="T27" fmla="*/ 0 h 472"/>
                      <a:gd name="T28" fmla="*/ 1105 w 457"/>
                      <a:gd name="T29" fmla="*/ 0 h 472"/>
                      <a:gd name="T30" fmla="*/ 1205 w 457"/>
                      <a:gd name="T31" fmla="*/ 0 h 472"/>
                      <a:gd name="T32" fmla="*/ 1295 w 457"/>
                      <a:gd name="T33" fmla="*/ 0 h 472"/>
                      <a:gd name="T34" fmla="*/ 1392 w 457"/>
                      <a:gd name="T35" fmla="*/ 0 h 472"/>
                      <a:gd name="T36" fmla="*/ 1490 w 457"/>
                      <a:gd name="T37" fmla="*/ 0 h 472"/>
                      <a:gd name="T38" fmla="*/ 1586 w 457"/>
                      <a:gd name="T39" fmla="*/ 0 h 472"/>
                      <a:gd name="T40" fmla="*/ 1690 w 457"/>
                      <a:gd name="T41" fmla="*/ 0 h 472"/>
                      <a:gd name="T42" fmla="*/ 1793 w 457"/>
                      <a:gd name="T43" fmla="*/ 0 h 472"/>
                      <a:gd name="T44" fmla="*/ 1888 w 457"/>
                      <a:gd name="T45" fmla="*/ 0 h 472"/>
                      <a:gd name="T46" fmla="*/ 1993 w 457"/>
                      <a:gd name="T47" fmla="*/ 0 h 472"/>
                      <a:gd name="T48" fmla="*/ 2094 w 457"/>
                      <a:gd name="T49" fmla="*/ 0 h 472"/>
                      <a:gd name="T50" fmla="*/ 2195 w 457"/>
                      <a:gd name="T51" fmla="*/ 0 h 472"/>
                      <a:gd name="T52" fmla="*/ 2153 w 457"/>
                      <a:gd name="T53" fmla="*/ 0 h 472"/>
                      <a:gd name="T54" fmla="*/ 2121 w 457"/>
                      <a:gd name="T55" fmla="*/ 0 h 472"/>
                      <a:gd name="T56" fmla="*/ 2099 w 457"/>
                      <a:gd name="T57" fmla="*/ 0 h 472"/>
                      <a:gd name="T58" fmla="*/ 2082 w 457"/>
                      <a:gd name="T59" fmla="*/ 0 h 472"/>
                      <a:gd name="T60" fmla="*/ 2059 w 457"/>
                      <a:gd name="T61" fmla="*/ 0 h 472"/>
                      <a:gd name="T62" fmla="*/ 2046 w 457"/>
                      <a:gd name="T63" fmla="*/ 0 h 472"/>
                      <a:gd name="T64" fmla="*/ 2034 w 457"/>
                      <a:gd name="T65" fmla="*/ 0 h 472"/>
                      <a:gd name="T66" fmla="*/ 2026 w 457"/>
                      <a:gd name="T67" fmla="*/ 0 h 472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457"/>
                      <a:gd name="T103" fmla="*/ 0 h 472"/>
                      <a:gd name="T104" fmla="*/ 457 w 457"/>
                      <a:gd name="T105" fmla="*/ 472 h 472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457" h="472">
                        <a:moveTo>
                          <a:pt x="422" y="0"/>
                        </a:moveTo>
                        <a:lnTo>
                          <a:pt x="0" y="0"/>
                        </a:lnTo>
                        <a:lnTo>
                          <a:pt x="5" y="64"/>
                        </a:lnTo>
                        <a:lnTo>
                          <a:pt x="13" y="128"/>
                        </a:lnTo>
                        <a:lnTo>
                          <a:pt x="26" y="188"/>
                        </a:lnTo>
                        <a:lnTo>
                          <a:pt x="40" y="249"/>
                        </a:lnTo>
                        <a:lnTo>
                          <a:pt x="59" y="307"/>
                        </a:lnTo>
                        <a:lnTo>
                          <a:pt x="80" y="364"/>
                        </a:lnTo>
                        <a:lnTo>
                          <a:pt x="104" y="419"/>
                        </a:lnTo>
                        <a:lnTo>
                          <a:pt x="131" y="472"/>
                        </a:lnTo>
                        <a:lnTo>
                          <a:pt x="151" y="467"/>
                        </a:lnTo>
                        <a:lnTo>
                          <a:pt x="170" y="464"/>
                        </a:lnTo>
                        <a:lnTo>
                          <a:pt x="190" y="459"/>
                        </a:lnTo>
                        <a:lnTo>
                          <a:pt x="210" y="455"/>
                        </a:lnTo>
                        <a:lnTo>
                          <a:pt x="230" y="450"/>
                        </a:lnTo>
                        <a:lnTo>
                          <a:pt x="250" y="447"/>
                        </a:lnTo>
                        <a:lnTo>
                          <a:pt x="270" y="443"/>
                        </a:lnTo>
                        <a:lnTo>
                          <a:pt x="290" y="439"/>
                        </a:lnTo>
                        <a:lnTo>
                          <a:pt x="311" y="436"/>
                        </a:lnTo>
                        <a:lnTo>
                          <a:pt x="331" y="433"/>
                        </a:lnTo>
                        <a:lnTo>
                          <a:pt x="352" y="430"/>
                        </a:lnTo>
                        <a:lnTo>
                          <a:pt x="373" y="427"/>
                        </a:lnTo>
                        <a:lnTo>
                          <a:pt x="394" y="424"/>
                        </a:lnTo>
                        <a:lnTo>
                          <a:pt x="415" y="421"/>
                        </a:lnTo>
                        <a:lnTo>
                          <a:pt x="436" y="419"/>
                        </a:lnTo>
                        <a:lnTo>
                          <a:pt x="457" y="416"/>
                        </a:lnTo>
                        <a:lnTo>
                          <a:pt x="449" y="365"/>
                        </a:lnTo>
                        <a:lnTo>
                          <a:pt x="443" y="314"/>
                        </a:lnTo>
                        <a:lnTo>
                          <a:pt x="438" y="263"/>
                        </a:lnTo>
                        <a:lnTo>
                          <a:pt x="434" y="211"/>
                        </a:lnTo>
                        <a:lnTo>
                          <a:pt x="429" y="158"/>
                        </a:lnTo>
                        <a:lnTo>
                          <a:pt x="426" y="106"/>
                        </a:lnTo>
                        <a:lnTo>
                          <a:pt x="424" y="53"/>
                        </a:lnTo>
                        <a:lnTo>
                          <a:pt x="422" y="0"/>
                        </a:lnTo>
                        <a:close/>
                      </a:path>
                    </a:pathLst>
                  </a:custGeom>
                  <a:solidFill>
                    <a:srgbClr val="D3CE8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d-ID"/>
                  </a:p>
                </p:txBody>
              </p:sp>
              <p:sp>
                <p:nvSpPr>
                  <p:cNvPr id="3097" name="Freeform 15"/>
                  <p:cNvSpPr>
                    <a:spLocks/>
                  </p:cNvSpPr>
                  <p:nvPr/>
                </p:nvSpPr>
                <p:spPr bwMode="auto">
                  <a:xfrm flipV="1">
                    <a:off x="2027" y="1897"/>
                    <a:ext cx="544" cy="177"/>
                  </a:xfrm>
                  <a:custGeom>
                    <a:avLst/>
                    <a:gdLst>
                      <a:gd name="T0" fmla="*/ 2026 w 457"/>
                      <a:gd name="T1" fmla="*/ 0 h 472"/>
                      <a:gd name="T2" fmla="*/ 0 w 457"/>
                      <a:gd name="T3" fmla="*/ 0 h 472"/>
                      <a:gd name="T4" fmla="*/ 24 w 457"/>
                      <a:gd name="T5" fmla="*/ 0 h 472"/>
                      <a:gd name="T6" fmla="*/ 61 w 457"/>
                      <a:gd name="T7" fmla="*/ 0 h 472"/>
                      <a:gd name="T8" fmla="*/ 125 w 457"/>
                      <a:gd name="T9" fmla="*/ 0 h 472"/>
                      <a:gd name="T10" fmla="*/ 193 w 457"/>
                      <a:gd name="T11" fmla="*/ 0 h 472"/>
                      <a:gd name="T12" fmla="*/ 282 w 457"/>
                      <a:gd name="T13" fmla="*/ 0 h 472"/>
                      <a:gd name="T14" fmla="*/ 387 w 457"/>
                      <a:gd name="T15" fmla="*/ 0 h 472"/>
                      <a:gd name="T16" fmla="*/ 504 w 457"/>
                      <a:gd name="T17" fmla="*/ 0 h 472"/>
                      <a:gd name="T18" fmla="*/ 630 w 457"/>
                      <a:gd name="T19" fmla="*/ 0 h 472"/>
                      <a:gd name="T20" fmla="*/ 727 w 457"/>
                      <a:gd name="T21" fmla="*/ 0 h 472"/>
                      <a:gd name="T22" fmla="*/ 813 w 457"/>
                      <a:gd name="T23" fmla="*/ 0 h 472"/>
                      <a:gd name="T24" fmla="*/ 911 w 457"/>
                      <a:gd name="T25" fmla="*/ 0 h 472"/>
                      <a:gd name="T26" fmla="*/ 1012 w 457"/>
                      <a:gd name="T27" fmla="*/ 0 h 472"/>
                      <a:gd name="T28" fmla="*/ 1105 w 457"/>
                      <a:gd name="T29" fmla="*/ 0 h 472"/>
                      <a:gd name="T30" fmla="*/ 1205 w 457"/>
                      <a:gd name="T31" fmla="*/ 0 h 472"/>
                      <a:gd name="T32" fmla="*/ 1295 w 457"/>
                      <a:gd name="T33" fmla="*/ 0 h 472"/>
                      <a:gd name="T34" fmla="*/ 1392 w 457"/>
                      <a:gd name="T35" fmla="*/ 0 h 472"/>
                      <a:gd name="T36" fmla="*/ 1490 w 457"/>
                      <a:gd name="T37" fmla="*/ 0 h 472"/>
                      <a:gd name="T38" fmla="*/ 1586 w 457"/>
                      <a:gd name="T39" fmla="*/ 0 h 472"/>
                      <a:gd name="T40" fmla="*/ 1690 w 457"/>
                      <a:gd name="T41" fmla="*/ 0 h 472"/>
                      <a:gd name="T42" fmla="*/ 1793 w 457"/>
                      <a:gd name="T43" fmla="*/ 0 h 472"/>
                      <a:gd name="T44" fmla="*/ 1888 w 457"/>
                      <a:gd name="T45" fmla="*/ 0 h 472"/>
                      <a:gd name="T46" fmla="*/ 1993 w 457"/>
                      <a:gd name="T47" fmla="*/ 0 h 472"/>
                      <a:gd name="T48" fmla="*/ 2094 w 457"/>
                      <a:gd name="T49" fmla="*/ 0 h 472"/>
                      <a:gd name="T50" fmla="*/ 2195 w 457"/>
                      <a:gd name="T51" fmla="*/ 0 h 472"/>
                      <a:gd name="T52" fmla="*/ 2153 w 457"/>
                      <a:gd name="T53" fmla="*/ 0 h 472"/>
                      <a:gd name="T54" fmla="*/ 2121 w 457"/>
                      <a:gd name="T55" fmla="*/ 0 h 472"/>
                      <a:gd name="T56" fmla="*/ 2099 w 457"/>
                      <a:gd name="T57" fmla="*/ 0 h 472"/>
                      <a:gd name="T58" fmla="*/ 2082 w 457"/>
                      <a:gd name="T59" fmla="*/ 0 h 472"/>
                      <a:gd name="T60" fmla="*/ 2059 w 457"/>
                      <a:gd name="T61" fmla="*/ 0 h 472"/>
                      <a:gd name="T62" fmla="*/ 2046 w 457"/>
                      <a:gd name="T63" fmla="*/ 0 h 472"/>
                      <a:gd name="T64" fmla="*/ 2034 w 457"/>
                      <a:gd name="T65" fmla="*/ 0 h 472"/>
                      <a:gd name="T66" fmla="*/ 2026 w 457"/>
                      <a:gd name="T67" fmla="*/ 0 h 472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457"/>
                      <a:gd name="T103" fmla="*/ 0 h 472"/>
                      <a:gd name="T104" fmla="*/ 457 w 457"/>
                      <a:gd name="T105" fmla="*/ 472 h 472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457" h="472">
                        <a:moveTo>
                          <a:pt x="422" y="0"/>
                        </a:moveTo>
                        <a:lnTo>
                          <a:pt x="0" y="0"/>
                        </a:lnTo>
                        <a:lnTo>
                          <a:pt x="5" y="64"/>
                        </a:lnTo>
                        <a:lnTo>
                          <a:pt x="13" y="128"/>
                        </a:lnTo>
                        <a:lnTo>
                          <a:pt x="26" y="188"/>
                        </a:lnTo>
                        <a:lnTo>
                          <a:pt x="40" y="249"/>
                        </a:lnTo>
                        <a:lnTo>
                          <a:pt x="59" y="307"/>
                        </a:lnTo>
                        <a:lnTo>
                          <a:pt x="80" y="364"/>
                        </a:lnTo>
                        <a:lnTo>
                          <a:pt x="104" y="419"/>
                        </a:lnTo>
                        <a:lnTo>
                          <a:pt x="131" y="472"/>
                        </a:lnTo>
                        <a:lnTo>
                          <a:pt x="151" y="467"/>
                        </a:lnTo>
                        <a:lnTo>
                          <a:pt x="170" y="464"/>
                        </a:lnTo>
                        <a:lnTo>
                          <a:pt x="190" y="459"/>
                        </a:lnTo>
                        <a:lnTo>
                          <a:pt x="210" y="455"/>
                        </a:lnTo>
                        <a:lnTo>
                          <a:pt x="230" y="450"/>
                        </a:lnTo>
                        <a:lnTo>
                          <a:pt x="250" y="447"/>
                        </a:lnTo>
                        <a:lnTo>
                          <a:pt x="270" y="443"/>
                        </a:lnTo>
                        <a:lnTo>
                          <a:pt x="290" y="439"/>
                        </a:lnTo>
                        <a:lnTo>
                          <a:pt x="311" y="436"/>
                        </a:lnTo>
                        <a:lnTo>
                          <a:pt x="331" y="433"/>
                        </a:lnTo>
                        <a:lnTo>
                          <a:pt x="352" y="430"/>
                        </a:lnTo>
                        <a:lnTo>
                          <a:pt x="373" y="427"/>
                        </a:lnTo>
                        <a:lnTo>
                          <a:pt x="394" y="424"/>
                        </a:lnTo>
                        <a:lnTo>
                          <a:pt x="415" y="421"/>
                        </a:lnTo>
                        <a:lnTo>
                          <a:pt x="436" y="419"/>
                        </a:lnTo>
                        <a:lnTo>
                          <a:pt x="457" y="416"/>
                        </a:lnTo>
                        <a:lnTo>
                          <a:pt x="449" y="365"/>
                        </a:lnTo>
                        <a:lnTo>
                          <a:pt x="443" y="314"/>
                        </a:lnTo>
                        <a:lnTo>
                          <a:pt x="438" y="263"/>
                        </a:lnTo>
                        <a:lnTo>
                          <a:pt x="434" y="211"/>
                        </a:lnTo>
                        <a:lnTo>
                          <a:pt x="429" y="158"/>
                        </a:lnTo>
                        <a:lnTo>
                          <a:pt x="426" y="106"/>
                        </a:lnTo>
                        <a:lnTo>
                          <a:pt x="424" y="53"/>
                        </a:lnTo>
                        <a:lnTo>
                          <a:pt x="422" y="0"/>
                        </a:lnTo>
                        <a:close/>
                      </a:path>
                    </a:pathLst>
                  </a:custGeom>
                  <a:solidFill>
                    <a:srgbClr val="D3CE8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d-ID"/>
                  </a:p>
                </p:txBody>
              </p:sp>
            </p:grpSp>
            <p:sp>
              <p:nvSpPr>
                <p:cNvPr id="3087" name="Freeform 16"/>
                <p:cNvSpPr>
                  <a:spLocks/>
                </p:cNvSpPr>
                <p:nvPr/>
              </p:nvSpPr>
              <p:spPr bwMode="auto">
                <a:xfrm flipV="1">
                  <a:off x="2571" y="1888"/>
                  <a:ext cx="722" cy="181"/>
                </a:xfrm>
                <a:custGeom>
                  <a:avLst/>
                  <a:gdLst>
                    <a:gd name="T0" fmla="*/ 136 w 623"/>
                    <a:gd name="T1" fmla="*/ 0 h 409"/>
                    <a:gd name="T2" fmla="*/ 188 w 623"/>
                    <a:gd name="T3" fmla="*/ 0 h 409"/>
                    <a:gd name="T4" fmla="*/ 246 w 623"/>
                    <a:gd name="T5" fmla="*/ 0 h 409"/>
                    <a:gd name="T6" fmla="*/ 305 w 623"/>
                    <a:gd name="T7" fmla="*/ 0 h 409"/>
                    <a:gd name="T8" fmla="*/ 362 w 623"/>
                    <a:gd name="T9" fmla="*/ 0 h 409"/>
                    <a:gd name="T10" fmla="*/ 423 w 623"/>
                    <a:gd name="T11" fmla="*/ 0 h 409"/>
                    <a:gd name="T12" fmla="*/ 476 w 623"/>
                    <a:gd name="T13" fmla="*/ 0 h 409"/>
                    <a:gd name="T14" fmla="*/ 535 w 623"/>
                    <a:gd name="T15" fmla="*/ 0 h 409"/>
                    <a:gd name="T16" fmla="*/ 595 w 623"/>
                    <a:gd name="T17" fmla="*/ 0 h 409"/>
                    <a:gd name="T18" fmla="*/ 657 w 623"/>
                    <a:gd name="T19" fmla="*/ 0 h 409"/>
                    <a:gd name="T20" fmla="*/ 713 w 623"/>
                    <a:gd name="T21" fmla="*/ 0 h 409"/>
                    <a:gd name="T22" fmla="*/ 775 w 623"/>
                    <a:gd name="T23" fmla="*/ 0 h 409"/>
                    <a:gd name="T24" fmla="*/ 833 w 623"/>
                    <a:gd name="T25" fmla="*/ 0 h 409"/>
                    <a:gd name="T26" fmla="*/ 897 w 623"/>
                    <a:gd name="T27" fmla="*/ 0 h 409"/>
                    <a:gd name="T28" fmla="*/ 949 w 623"/>
                    <a:gd name="T29" fmla="*/ 0 h 409"/>
                    <a:gd name="T30" fmla="*/ 1009 w 623"/>
                    <a:gd name="T31" fmla="*/ 0 h 409"/>
                    <a:gd name="T32" fmla="*/ 1069 w 623"/>
                    <a:gd name="T33" fmla="*/ 0 h 409"/>
                    <a:gd name="T34" fmla="*/ 1144 w 623"/>
                    <a:gd name="T35" fmla="*/ 0 h 409"/>
                    <a:gd name="T36" fmla="*/ 1215 w 623"/>
                    <a:gd name="T37" fmla="*/ 0 h 409"/>
                    <a:gd name="T38" fmla="*/ 1291 w 623"/>
                    <a:gd name="T39" fmla="*/ 0 h 409"/>
                    <a:gd name="T40" fmla="*/ 1359 w 623"/>
                    <a:gd name="T41" fmla="*/ 0 h 409"/>
                    <a:gd name="T42" fmla="*/ 1431 w 623"/>
                    <a:gd name="T43" fmla="*/ 0 h 409"/>
                    <a:gd name="T44" fmla="*/ 1510 w 623"/>
                    <a:gd name="T45" fmla="*/ 0 h 409"/>
                    <a:gd name="T46" fmla="*/ 1575 w 623"/>
                    <a:gd name="T47" fmla="*/ 0 h 409"/>
                    <a:gd name="T48" fmla="*/ 1656 w 623"/>
                    <a:gd name="T49" fmla="*/ 0 h 409"/>
                    <a:gd name="T50" fmla="*/ 1724 w 623"/>
                    <a:gd name="T51" fmla="*/ 0 h 409"/>
                    <a:gd name="T52" fmla="*/ 1799 w 623"/>
                    <a:gd name="T53" fmla="*/ 0 h 409"/>
                    <a:gd name="T54" fmla="*/ 1869 w 623"/>
                    <a:gd name="T55" fmla="*/ 0 h 409"/>
                    <a:gd name="T56" fmla="*/ 1939 w 623"/>
                    <a:gd name="T57" fmla="*/ 0 h 409"/>
                    <a:gd name="T58" fmla="*/ 2010 w 623"/>
                    <a:gd name="T59" fmla="*/ 0 h 409"/>
                    <a:gd name="T60" fmla="*/ 2080 w 623"/>
                    <a:gd name="T61" fmla="*/ 0 h 409"/>
                    <a:gd name="T62" fmla="*/ 2153 w 623"/>
                    <a:gd name="T63" fmla="*/ 0 h 409"/>
                    <a:gd name="T64" fmla="*/ 2224 w 623"/>
                    <a:gd name="T65" fmla="*/ 0 h 409"/>
                    <a:gd name="T66" fmla="*/ 2246 w 623"/>
                    <a:gd name="T67" fmla="*/ 0 h 409"/>
                    <a:gd name="T68" fmla="*/ 2268 w 623"/>
                    <a:gd name="T69" fmla="*/ 0 h 409"/>
                    <a:gd name="T70" fmla="*/ 2292 w 623"/>
                    <a:gd name="T71" fmla="*/ 0 h 409"/>
                    <a:gd name="T72" fmla="*/ 2307 w 623"/>
                    <a:gd name="T73" fmla="*/ 0 h 409"/>
                    <a:gd name="T74" fmla="*/ 2319 w 623"/>
                    <a:gd name="T75" fmla="*/ 0 h 409"/>
                    <a:gd name="T76" fmla="*/ 2332 w 623"/>
                    <a:gd name="T77" fmla="*/ 0 h 409"/>
                    <a:gd name="T78" fmla="*/ 2342 w 623"/>
                    <a:gd name="T79" fmla="*/ 0 h 409"/>
                    <a:gd name="T80" fmla="*/ 2350 w 623"/>
                    <a:gd name="T81" fmla="*/ 0 h 409"/>
                    <a:gd name="T82" fmla="*/ 0 w 623"/>
                    <a:gd name="T83" fmla="*/ 0 h 409"/>
                    <a:gd name="T84" fmla="*/ 2 w 623"/>
                    <a:gd name="T85" fmla="*/ 0 h 409"/>
                    <a:gd name="T86" fmla="*/ 16 w 623"/>
                    <a:gd name="T87" fmla="*/ 0 h 409"/>
                    <a:gd name="T88" fmla="*/ 29 w 623"/>
                    <a:gd name="T89" fmla="*/ 0 h 409"/>
                    <a:gd name="T90" fmla="*/ 45 w 623"/>
                    <a:gd name="T91" fmla="*/ 0 h 409"/>
                    <a:gd name="T92" fmla="*/ 60 w 623"/>
                    <a:gd name="T93" fmla="*/ 0 h 409"/>
                    <a:gd name="T94" fmla="*/ 81 w 623"/>
                    <a:gd name="T95" fmla="*/ 0 h 409"/>
                    <a:gd name="T96" fmla="*/ 104 w 623"/>
                    <a:gd name="T97" fmla="*/ 0 h 409"/>
                    <a:gd name="T98" fmla="*/ 136 w 623"/>
                    <a:gd name="T99" fmla="*/ 0 h 409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623"/>
                    <a:gd name="T151" fmla="*/ 0 h 409"/>
                    <a:gd name="T152" fmla="*/ 623 w 623"/>
                    <a:gd name="T153" fmla="*/ 409 h 409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623" h="409">
                      <a:moveTo>
                        <a:pt x="35" y="404"/>
                      </a:moveTo>
                      <a:lnTo>
                        <a:pt x="50" y="403"/>
                      </a:lnTo>
                      <a:lnTo>
                        <a:pt x="65" y="402"/>
                      </a:lnTo>
                      <a:lnTo>
                        <a:pt x="81" y="401"/>
                      </a:lnTo>
                      <a:lnTo>
                        <a:pt x="96" y="401"/>
                      </a:lnTo>
                      <a:lnTo>
                        <a:pt x="112" y="399"/>
                      </a:lnTo>
                      <a:lnTo>
                        <a:pt x="127" y="398"/>
                      </a:lnTo>
                      <a:lnTo>
                        <a:pt x="142" y="398"/>
                      </a:lnTo>
                      <a:lnTo>
                        <a:pt x="158" y="397"/>
                      </a:lnTo>
                      <a:lnTo>
                        <a:pt x="174" y="397"/>
                      </a:lnTo>
                      <a:lnTo>
                        <a:pt x="189" y="396"/>
                      </a:lnTo>
                      <a:lnTo>
                        <a:pt x="205" y="396"/>
                      </a:lnTo>
                      <a:lnTo>
                        <a:pt x="221" y="396"/>
                      </a:lnTo>
                      <a:lnTo>
                        <a:pt x="237" y="395"/>
                      </a:lnTo>
                      <a:lnTo>
                        <a:pt x="252" y="395"/>
                      </a:lnTo>
                      <a:lnTo>
                        <a:pt x="268" y="395"/>
                      </a:lnTo>
                      <a:lnTo>
                        <a:pt x="284" y="395"/>
                      </a:lnTo>
                      <a:lnTo>
                        <a:pt x="303" y="395"/>
                      </a:lnTo>
                      <a:lnTo>
                        <a:pt x="322" y="395"/>
                      </a:lnTo>
                      <a:lnTo>
                        <a:pt x="342" y="396"/>
                      </a:lnTo>
                      <a:lnTo>
                        <a:pt x="361" y="396"/>
                      </a:lnTo>
                      <a:lnTo>
                        <a:pt x="380" y="396"/>
                      </a:lnTo>
                      <a:lnTo>
                        <a:pt x="400" y="397"/>
                      </a:lnTo>
                      <a:lnTo>
                        <a:pt x="418" y="398"/>
                      </a:lnTo>
                      <a:lnTo>
                        <a:pt x="438" y="398"/>
                      </a:lnTo>
                      <a:lnTo>
                        <a:pt x="457" y="399"/>
                      </a:lnTo>
                      <a:lnTo>
                        <a:pt x="476" y="401"/>
                      </a:lnTo>
                      <a:lnTo>
                        <a:pt x="495" y="402"/>
                      </a:lnTo>
                      <a:lnTo>
                        <a:pt x="514" y="403"/>
                      </a:lnTo>
                      <a:lnTo>
                        <a:pt x="532" y="404"/>
                      </a:lnTo>
                      <a:lnTo>
                        <a:pt x="551" y="406"/>
                      </a:lnTo>
                      <a:lnTo>
                        <a:pt x="570" y="408"/>
                      </a:lnTo>
                      <a:lnTo>
                        <a:pt x="589" y="409"/>
                      </a:lnTo>
                      <a:lnTo>
                        <a:pt x="595" y="363"/>
                      </a:lnTo>
                      <a:lnTo>
                        <a:pt x="601" y="314"/>
                      </a:lnTo>
                      <a:lnTo>
                        <a:pt x="608" y="266"/>
                      </a:lnTo>
                      <a:lnTo>
                        <a:pt x="612" y="215"/>
                      </a:lnTo>
                      <a:lnTo>
                        <a:pt x="616" y="163"/>
                      </a:lnTo>
                      <a:lnTo>
                        <a:pt x="619" y="109"/>
                      </a:lnTo>
                      <a:lnTo>
                        <a:pt x="621" y="56"/>
                      </a:lnTo>
                      <a:lnTo>
                        <a:pt x="623" y="0"/>
                      </a:lnTo>
                      <a:lnTo>
                        <a:pt x="0" y="0"/>
                      </a:lnTo>
                      <a:lnTo>
                        <a:pt x="2" y="55"/>
                      </a:lnTo>
                      <a:lnTo>
                        <a:pt x="4" y="109"/>
                      </a:lnTo>
                      <a:lnTo>
                        <a:pt x="8" y="162"/>
                      </a:lnTo>
                      <a:lnTo>
                        <a:pt x="12" y="212"/>
                      </a:lnTo>
                      <a:lnTo>
                        <a:pt x="16" y="262"/>
                      </a:lnTo>
                      <a:lnTo>
                        <a:pt x="22" y="311"/>
                      </a:lnTo>
                      <a:lnTo>
                        <a:pt x="28" y="358"/>
                      </a:lnTo>
                      <a:lnTo>
                        <a:pt x="35" y="404"/>
                      </a:lnTo>
                      <a:close/>
                    </a:path>
                  </a:pathLst>
                </a:custGeom>
                <a:solidFill>
                  <a:srgbClr val="D3CE8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  <p:grpSp>
              <p:nvGrpSpPr>
                <p:cNvPr id="3088" name="Group 17"/>
                <p:cNvGrpSpPr>
                  <a:grpSpLocks/>
                </p:cNvGrpSpPr>
                <p:nvPr/>
              </p:nvGrpSpPr>
              <p:grpSpPr bwMode="auto">
                <a:xfrm flipH="1">
                  <a:off x="3152" y="1752"/>
                  <a:ext cx="726" cy="689"/>
                  <a:chOff x="2018" y="1752"/>
                  <a:chExt cx="726" cy="689"/>
                </a:xfrm>
              </p:grpSpPr>
              <p:sp>
                <p:nvSpPr>
                  <p:cNvPr id="3090" name="Freeform 18"/>
                  <p:cNvSpPr>
                    <a:spLocks/>
                  </p:cNvSpPr>
                  <p:nvPr/>
                </p:nvSpPr>
                <p:spPr bwMode="auto">
                  <a:xfrm>
                    <a:off x="2245" y="1752"/>
                    <a:ext cx="499" cy="136"/>
                  </a:xfrm>
                  <a:custGeom>
                    <a:avLst/>
                    <a:gdLst>
                      <a:gd name="T0" fmla="*/ 3515 w 391"/>
                      <a:gd name="T1" fmla="*/ 0 h 355"/>
                      <a:gd name="T2" fmla="*/ 3272 w 391"/>
                      <a:gd name="T3" fmla="*/ 0 h 355"/>
                      <a:gd name="T4" fmla="*/ 3017 w 391"/>
                      <a:gd name="T5" fmla="*/ 0 h 355"/>
                      <a:gd name="T6" fmla="*/ 2769 w 391"/>
                      <a:gd name="T7" fmla="*/ 0 h 355"/>
                      <a:gd name="T8" fmla="*/ 2535 w 391"/>
                      <a:gd name="T9" fmla="*/ 0 h 355"/>
                      <a:gd name="T10" fmla="*/ 2288 w 391"/>
                      <a:gd name="T11" fmla="*/ 0 h 355"/>
                      <a:gd name="T12" fmla="*/ 2056 w 391"/>
                      <a:gd name="T13" fmla="*/ 0 h 355"/>
                      <a:gd name="T14" fmla="*/ 1826 w 391"/>
                      <a:gd name="T15" fmla="*/ 0 h 355"/>
                      <a:gd name="T16" fmla="*/ 1597 w 391"/>
                      <a:gd name="T17" fmla="*/ 0 h 355"/>
                      <a:gd name="T18" fmla="*/ 1374 w 391"/>
                      <a:gd name="T19" fmla="*/ 0 h 355"/>
                      <a:gd name="T20" fmla="*/ 1161 w 391"/>
                      <a:gd name="T21" fmla="*/ 0 h 355"/>
                      <a:gd name="T22" fmla="*/ 953 w 391"/>
                      <a:gd name="T23" fmla="*/ 0 h 355"/>
                      <a:gd name="T24" fmla="*/ 747 w 391"/>
                      <a:gd name="T25" fmla="*/ 0 h 355"/>
                      <a:gd name="T26" fmla="*/ 550 w 391"/>
                      <a:gd name="T27" fmla="*/ 0 h 355"/>
                      <a:gd name="T28" fmla="*/ 359 w 391"/>
                      <a:gd name="T29" fmla="*/ 0 h 355"/>
                      <a:gd name="T30" fmla="*/ 172 w 391"/>
                      <a:gd name="T31" fmla="*/ 0 h 355"/>
                      <a:gd name="T32" fmla="*/ 0 w 391"/>
                      <a:gd name="T33" fmla="*/ 0 h 355"/>
                      <a:gd name="T34" fmla="*/ 143 w 391"/>
                      <a:gd name="T35" fmla="*/ 0 h 355"/>
                      <a:gd name="T36" fmla="*/ 296 w 391"/>
                      <a:gd name="T37" fmla="*/ 0 h 355"/>
                      <a:gd name="T38" fmla="*/ 442 w 391"/>
                      <a:gd name="T39" fmla="*/ 0 h 355"/>
                      <a:gd name="T40" fmla="*/ 585 w 391"/>
                      <a:gd name="T41" fmla="*/ 0 h 355"/>
                      <a:gd name="T42" fmla="*/ 738 w 391"/>
                      <a:gd name="T43" fmla="*/ 0 h 355"/>
                      <a:gd name="T44" fmla="*/ 881 w 391"/>
                      <a:gd name="T45" fmla="*/ 0 h 355"/>
                      <a:gd name="T46" fmla="*/ 1038 w 391"/>
                      <a:gd name="T47" fmla="*/ 0 h 355"/>
                      <a:gd name="T48" fmla="*/ 1179 w 391"/>
                      <a:gd name="T49" fmla="*/ 0 h 355"/>
                      <a:gd name="T50" fmla="*/ 1334 w 391"/>
                      <a:gd name="T51" fmla="*/ 0 h 355"/>
                      <a:gd name="T52" fmla="*/ 1482 w 391"/>
                      <a:gd name="T53" fmla="*/ 0 h 355"/>
                      <a:gd name="T54" fmla="*/ 1632 w 391"/>
                      <a:gd name="T55" fmla="*/ 0 h 355"/>
                      <a:gd name="T56" fmla="*/ 1793 w 391"/>
                      <a:gd name="T57" fmla="*/ 0 h 355"/>
                      <a:gd name="T58" fmla="*/ 1940 w 391"/>
                      <a:gd name="T59" fmla="*/ 0 h 355"/>
                      <a:gd name="T60" fmla="*/ 2110 w 391"/>
                      <a:gd name="T61" fmla="*/ 0 h 355"/>
                      <a:gd name="T62" fmla="*/ 2253 w 391"/>
                      <a:gd name="T63" fmla="*/ 0 h 355"/>
                      <a:gd name="T64" fmla="*/ 2413 w 391"/>
                      <a:gd name="T65" fmla="*/ 0 h 355"/>
                      <a:gd name="T66" fmla="*/ 2514 w 391"/>
                      <a:gd name="T67" fmla="*/ 0 h 355"/>
                      <a:gd name="T68" fmla="*/ 2632 w 391"/>
                      <a:gd name="T69" fmla="*/ 0 h 355"/>
                      <a:gd name="T70" fmla="*/ 2755 w 391"/>
                      <a:gd name="T71" fmla="*/ 0 h 355"/>
                      <a:gd name="T72" fmla="*/ 2897 w 391"/>
                      <a:gd name="T73" fmla="*/ 0 h 355"/>
                      <a:gd name="T74" fmla="*/ 3054 w 391"/>
                      <a:gd name="T75" fmla="*/ 0 h 355"/>
                      <a:gd name="T76" fmla="*/ 3208 w 391"/>
                      <a:gd name="T77" fmla="*/ 0 h 355"/>
                      <a:gd name="T78" fmla="*/ 3359 w 391"/>
                      <a:gd name="T79" fmla="*/ 0 h 355"/>
                      <a:gd name="T80" fmla="*/ 3515 w 391"/>
                      <a:gd name="T81" fmla="*/ 0 h 355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391"/>
                      <a:gd name="T124" fmla="*/ 0 h 355"/>
                      <a:gd name="T125" fmla="*/ 391 w 391"/>
                      <a:gd name="T126" fmla="*/ 355 h 355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391" h="355">
                        <a:moveTo>
                          <a:pt x="391" y="0"/>
                        </a:moveTo>
                        <a:lnTo>
                          <a:pt x="364" y="11"/>
                        </a:lnTo>
                        <a:lnTo>
                          <a:pt x="336" y="25"/>
                        </a:lnTo>
                        <a:lnTo>
                          <a:pt x="308" y="39"/>
                        </a:lnTo>
                        <a:lnTo>
                          <a:pt x="282" y="55"/>
                        </a:lnTo>
                        <a:lnTo>
                          <a:pt x="255" y="72"/>
                        </a:lnTo>
                        <a:lnTo>
                          <a:pt x="229" y="90"/>
                        </a:lnTo>
                        <a:lnTo>
                          <a:pt x="203" y="108"/>
                        </a:lnTo>
                        <a:lnTo>
                          <a:pt x="178" y="129"/>
                        </a:lnTo>
                        <a:lnTo>
                          <a:pt x="153" y="150"/>
                        </a:lnTo>
                        <a:lnTo>
                          <a:pt x="129" y="172"/>
                        </a:lnTo>
                        <a:lnTo>
                          <a:pt x="106" y="193"/>
                        </a:lnTo>
                        <a:lnTo>
                          <a:pt x="83" y="217"/>
                        </a:lnTo>
                        <a:lnTo>
                          <a:pt x="61" y="241"/>
                        </a:lnTo>
                        <a:lnTo>
                          <a:pt x="40" y="265"/>
                        </a:lnTo>
                        <a:lnTo>
                          <a:pt x="19" y="289"/>
                        </a:lnTo>
                        <a:lnTo>
                          <a:pt x="0" y="314"/>
                        </a:lnTo>
                        <a:lnTo>
                          <a:pt x="16" y="317"/>
                        </a:lnTo>
                        <a:lnTo>
                          <a:pt x="33" y="320"/>
                        </a:lnTo>
                        <a:lnTo>
                          <a:pt x="49" y="323"/>
                        </a:lnTo>
                        <a:lnTo>
                          <a:pt x="65" y="326"/>
                        </a:lnTo>
                        <a:lnTo>
                          <a:pt x="82" y="328"/>
                        </a:lnTo>
                        <a:lnTo>
                          <a:pt x="98" y="332"/>
                        </a:lnTo>
                        <a:lnTo>
                          <a:pt x="115" y="334"/>
                        </a:lnTo>
                        <a:lnTo>
                          <a:pt x="132" y="337"/>
                        </a:lnTo>
                        <a:lnTo>
                          <a:pt x="149" y="339"/>
                        </a:lnTo>
                        <a:lnTo>
                          <a:pt x="165" y="342"/>
                        </a:lnTo>
                        <a:lnTo>
                          <a:pt x="182" y="344"/>
                        </a:lnTo>
                        <a:lnTo>
                          <a:pt x="200" y="346"/>
                        </a:lnTo>
                        <a:lnTo>
                          <a:pt x="216" y="349"/>
                        </a:lnTo>
                        <a:lnTo>
                          <a:pt x="234" y="351"/>
                        </a:lnTo>
                        <a:lnTo>
                          <a:pt x="251" y="352"/>
                        </a:lnTo>
                        <a:lnTo>
                          <a:pt x="269" y="355"/>
                        </a:lnTo>
                        <a:lnTo>
                          <a:pt x="280" y="308"/>
                        </a:lnTo>
                        <a:lnTo>
                          <a:pt x="293" y="259"/>
                        </a:lnTo>
                        <a:lnTo>
                          <a:pt x="307" y="212"/>
                        </a:lnTo>
                        <a:lnTo>
                          <a:pt x="323" y="164"/>
                        </a:lnTo>
                        <a:lnTo>
                          <a:pt x="340" y="119"/>
                        </a:lnTo>
                        <a:lnTo>
                          <a:pt x="357" y="77"/>
                        </a:lnTo>
                        <a:lnTo>
                          <a:pt x="374" y="37"/>
                        </a:lnTo>
                        <a:lnTo>
                          <a:pt x="391" y="0"/>
                        </a:lnTo>
                        <a:close/>
                      </a:path>
                    </a:pathLst>
                  </a:custGeom>
                  <a:solidFill>
                    <a:srgbClr val="D3CE8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d-ID"/>
                  </a:p>
                </p:txBody>
              </p:sp>
              <p:sp>
                <p:nvSpPr>
                  <p:cNvPr id="3091" name="Freeform 19"/>
                  <p:cNvSpPr>
                    <a:spLocks/>
                  </p:cNvSpPr>
                  <p:nvPr/>
                </p:nvSpPr>
                <p:spPr bwMode="auto">
                  <a:xfrm>
                    <a:off x="2200" y="2305"/>
                    <a:ext cx="544" cy="136"/>
                  </a:xfrm>
                  <a:custGeom>
                    <a:avLst/>
                    <a:gdLst>
                      <a:gd name="T0" fmla="*/ 0 w 390"/>
                      <a:gd name="T1" fmla="*/ 0 h 372"/>
                      <a:gd name="T2" fmla="*/ 391 w 390"/>
                      <a:gd name="T3" fmla="*/ 0 h 372"/>
                      <a:gd name="T4" fmla="*/ 803 w 390"/>
                      <a:gd name="T5" fmla="*/ 0 h 372"/>
                      <a:gd name="T6" fmla="*/ 1226 w 390"/>
                      <a:gd name="T7" fmla="*/ 0 h 372"/>
                      <a:gd name="T8" fmla="*/ 1661 w 390"/>
                      <a:gd name="T9" fmla="*/ 0 h 372"/>
                      <a:gd name="T10" fmla="*/ 2074 w 390"/>
                      <a:gd name="T11" fmla="*/ 0 h 372"/>
                      <a:gd name="T12" fmla="*/ 2578 w 390"/>
                      <a:gd name="T13" fmla="*/ 0 h 372"/>
                      <a:gd name="T14" fmla="*/ 3046 w 390"/>
                      <a:gd name="T15" fmla="*/ 0 h 372"/>
                      <a:gd name="T16" fmla="*/ 3544 w 390"/>
                      <a:gd name="T17" fmla="*/ 0 h 372"/>
                      <a:gd name="T18" fmla="*/ 4035 w 390"/>
                      <a:gd name="T19" fmla="*/ 0 h 372"/>
                      <a:gd name="T20" fmla="*/ 4557 w 390"/>
                      <a:gd name="T21" fmla="*/ 0 h 372"/>
                      <a:gd name="T22" fmla="*/ 5072 w 390"/>
                      <a:gd name="T23" fmla="*/ 0 h 372"/>
                      <a:gd name="T24" fmla="*/ 5617 w 390"/>
                      <a:gd name="T25" fmla="*/ 0 h 372"/>
                      <a:gd name="T26" fmla="*/ 6136 w 390"/>
                      <a:gd name="T27" fmla="*/ 0 h 372"/>
                      <a:gd name="T28" fmla="*/ 6681 w 390"/>
                      <a:gd name="T29" fmla="*/ 0 h 372"/>
                      <a:gd name="T30" fmla="*/ 7258 w 390"/>
                      <a:gd name="T31" fmla="*/ 0 h 372"/>
                      <a:gd name="T32" fmla="*/ 7796 w 390"/>
                      <a:gd name="T33" fmla="*/ 0 h 372"/>
                      <a:gd name="T34" fmla="*/ 7449 w 390"/>
                      <a:gd name="T35" fmla="*/ 0 h 372"/>
                      <a:gd name="T36" fmla="*/ 7125 w 390"/>
                      <a:gd name="T37" fmla="*/ 0 h 372"/>
                      <a:gd name="T38" fmla="*/ 6790 w 390"/>
                      <a:gd name="T39" fmla="*/ 0 h 372"/>
                      <a:gd name="T40" fmla="*/ 6460 w 390"/>
                      <a:gd name="T41" fmla="*/ 0 h 372"/>
                      <a:gd name="T42" fmla="*/ 6136 w 390"/>
                      <a:gd name="T43" fmla="*/ 0 h 372"/>
                      <a:gd name="T44" fmla="*/ 5877 w 390"/>
                      <a:gd name="T45" fmla="*/ 0 h 372"/>
                      <a:gd name="T46" fmla="*/ 5617 w 390"/>
                      <a:gd name="T47" fmla="*/ 0 h 372"/>
                      <a:gd name="T48" fmla="*/ 5407 w 390"/>
                      <a:gd name="T49" fmla="*/ 0 h 372"/>
                      <a:gd name="T50" fmla="*/ 5044 w 390"/>
                      <a:gd name="T51" fmla="*/ 0 h 372"/>
                      <a:gd name="T52" fmla="*/ 4706 w 390"/>
                      <a:gd name="T53" fmla="*/ 0 h 372"/>
                      <a:gd name="T54" fmla="*/ 4345 w 390"/>
                      <a:gd name="T55" fmla="*/ 0 h 372"/>
                      <a:gd name="T56" fmla="*/ 4014 w 390"/>
                      <a:gd name="T57" fmla="*/ 0 h 372"/>
                      <a:gd name="T58" fmla="*/ 3662 w 390"/>
                      <a:gd name="T59" fmla="*/ 0 h 372"/>
                      <a:gd name="T60" fmla="*/ 3327 w 390"/>
                      <a:gd name="T61" fmla="*/ 0 h 372"/>
                      <a:gd name="T62" fmla="*/ 2982 w 390"/>
                      <a:gd name="T63" fmla="*/ 0 h 372"/>
                      <a:gd name="T64" fmla="*/ 2661 w 390"/>
                      <a:gd name="T65" fmla="*/ 0 h 372"/>
                      <a:gd name="T66" fmla="*/ 2317 w 390"/>
                      <a:gd name="T67" fmla="*/ 0 h 372"/>
                      <a:gd name="T68" fmla="*/ 1975 w 390"/>
                      <a:gd name="T69" fmla="*/ 0 h 372"/>
                      <a:gd name="T70" fmla="*/ 1661 w 390"/>
                      <a:gd name="T71" fmla="*/ 0 h 372"/>
                      <a:gd name="T72" fmla="*/ 1321 w 390"/>
                      <a:gd name="T73" fmla="*/ 0 h 372"/>
                      <a:gd name="T74" fmla="*/ 981 w 390"/>
                      <a:gd name="T75" fmla="*/ 0 h 372"/>
                      <a:gd name="T76" fmla="*/ 651 w 390"/>
                      <a:gd name="T77" fmla="*/ 0 h 372"/>
                      <a:gd name="T78" fmla="*/ 336 w 390"/>
                      <a:gd name="T79" fmla="*/ 0 h 372"/>
                      <a:gd name="T80" fmla="*/ 0 w 390"/>
                      <a:gd name="T81" fmla="*/ 0 h 372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390"/>
                      <a:gd name="T124" fmla="*/ 0 h 372"/>
                      <a:gd name="T125" fmla="*/ 390 w 390"/>
                      <a:gd name="T126" fmla="*/ 372 h 372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390" h="372">
                        <a:moveTo>
                          <a:pt x="0" y="42"/>
                        </a:moveTo>
                        <a:lnTo>
                          <a:pt x="19" y="68"/>
                        </a:lnTo>
                        <a:lnTo>
                          <a:pt x="40" y="92"/>
                        </a:lnTo>
                        <a:lnTo>
                          <a:pt x="61" y="117"/>
                        </a:lnTo>
                        <a:lnTo>
                          <a:pt x="83" y="142"/>
                        </a:lnTo>
                        <a:lnTo>
                          <a:pt x="104" y="166"/>
                        </a:lnTo>
                        <a:lnTo>
                          <a:pt x="129" y="190"/>
                        </a:lnTo>
                        <a:lnTo>
                          <a:pt x="153" y="213"/>
                        </a:lnTo>
                        <a:lnTo>
                          <a:pt x="177" y="236"/>
                        </a:lnTo>
                        <a:lnTo>
                          <a:pt x="202" y="257"/>
                        </a:lnTo>
                        <a:lnTo>
                          <a:pt x="228" y="278"/>
                        </a:lnTo>
                        <a:lnTo>
                          <a:pt x="254" y="297"/>
                        </a:lnTo>
                        <a:lnTo>
                          <a:pt x="281" y="315"/>
                        </a:lnTo>
                        <a:lnTo>
                          <a:pt x="307" y="332"/>
                        </a:lnTo>
                        <a:lnTo>
                          <a:pt x="334" y="347"/>
                        </a:lnTo>
                        <a:lnTo>
                          <a:pt x="363" y="360"/>
                        </a:lnTo>
                        <a:lnTo>
                          <a:pt x="390" y="372"/>
                        </a:lnTo>
                        <a:lnTo>
                          <a:pt x="373" y="335"/>
                        </a:lnTo>
                        <a:lnTo>
                          <a:pt x="356" y="292"/>
                        </a:lnTo>
                        <a:lnTo>
                          <a:pt x="340" y="247"/>
                        </a:lnTo>
                        <a:lnTo>
                          <a:pt x="323" y="199"/>
                        </a:lnTo>
                        <a:lnTo>
                          <a:pt x="307" y="149"/>
                        </a:lnTo>
                        <a:lnTo>
                          <a:pt x="294" y="98"/>
                        </a:lnTo>
                        <a:lnTo>
                          <a:pt x="281" y="48"/>
                        </a:lnTo>
                        <a:lnTo>
                          <a:pt x="270" y="0"/>
                        </a:lnTo>
                        <a:lnTo>
                          <a:pt x="252" y="2"/>
                        </a:lnTo>
                        <a:lnTo>
                          <a:pt x="235" y="3"/>
                        </a:lnTo>
                        <a:lnTo>
                          <a:pt x="217" y="6"/>
                        </a:lnTo>
                        <a:lnTo>
                          <a:pt x="201" y="8"/>
                        </a:lnTo>
                        <a:lnTo>
                          <a:pt x="183" y="11"/>
                        </a:lnTo>
                        <a:lnTo>
                          <a:pt x="166" y="13"/>
                        </a:lnTo>
                        <a:lnTo>
                          <a:pt x="149" y="15"/>
                        </a:lnTo>
                        <a:lnTo>
                          <a:pt x="133" y="18"/>
                        </a:lnTo>
                        <a:lnTo>
                          <a:pt x="116" y="20"/>
                        </a:lnTo>
                        <a:lnTo>
                          <a:pt x="99" y="23"/>
                        </a:lnTo>
                        <a:lnTo>
                          <a:pt x="83" y="26"/>
                        </a:lnTo>
                        <a:lnTo>
                          <a:pt x="66" y="29"/>
                        </a:lnTo>
                        <a:lnTo>
                          <a:pt x="49" y="32"/>
                        </a:lnTo>
                        <a:lnTo>
                          <a:pt x="32" y="36"/>
                        </a:lnTo>
                        <a:lnTo>
                          <a:pt x="17" y="38"/>
                        </a:lnTo>
                        <a:lnTo>
                          <a:pt x="0" y="42"/>
                        </a:lnTo>
                        <a:close/>
                      </a:path>
                    </a:pathLst>
                  </a:custGeom>
                  <a:solidFill>
                    <a:srgbClr val="D3CE8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d-ID"/>
                  </a:p>
                </p:txBody>
              </p:sp>
              <p:sp>
                <p:nvSpPr>
                  <p:cNvPr id="3092" name="Freeform 20"/>
                  <p:cNvSpPr>
                    <a:spLocks/>
                  </p:cNvSpPr>
                  <p:nvPr/>
                </p:nvSpPr>
                <p:spPr bwMode="auto">
                  <a:xfrm>
                    <a:off x="2018" y="2115"/>
                    <a:ext cx="544" cy="177"/>
                  </a:xfrm>
                  <a:custGeom>
                    <a:avLst/>
                    <a:gdLst>
                      <a:gd name="T0" fmla="*/ 2026 w 457"/>
                      <a:gd name="T1" fmla="*/ 0 h 472"/>
                      <a:gd name="T2" fmla="*/ 0 w 457"/>
                      <a:gd name="T3" fmla="*/ 0 h 472"/>
                      <a:gd name="T4" fmla="*/ 24 w 457"/>
                      <a:gd name="T5" fmla="*/ 0 h 472"/>
                      <a:gd name="T6" fmla="*/ 61 w 457"/>
                      <a:gd name="T7" fmla="*/ 0 h 472"/>
                      <a:gd name="T8" fmla="*/ 125 w 457"/>
                      <a:gd name="T9" fmla="*/ 0 h 472"/>
                      <a:gd name="T10" fmla="*/ 193 w 457"/>
                      <a:gd name="T11" fmla="*/ 0 h 472"/>
                      <a:gd name="T12" fmla="*/ 282 w 457"/>
                      <a:gd name="T13" fmla="*/ 0 h 472"/>
                      <a:gd name="T14" fmla="*/ 387 w 457"/>
                      <a:gd name="T15" fmla="*/ 0 h 472"/>
                      <a:gd name="T16" fmla="*/ 504 w 457"/>
                      <a:gd name="T17" fmla="*/ 0 h 472"/>
                      <a:gd name="T18" fmla="*/ 630 w 457"/>
                      <a:gd name="T19" fmla="*/ 0 h 472"/>
                      <a:gd name="T20" fmla="*/ 727 w 457"/>
                      <a:gd name="T21" fmla="*/ 0 h 472"/>
                      <a:gd name="T22" fmla="*/ 813 w 457"/>
                      <a:gd name="T23" fmla="*/ 0 h 472"/>
                      <a:gd name="T24" fmla="*/ 911 w 457"/>
                      <a:gd name="T25" fmla="*/ 0 h 472"/>
                      <a:gd name="T26" fmla="*/ 1012 w 457"/>
                      <a:gd name="T27" fmla="*/ 0 h 472"/>
                      <a:gd name="T28" fmla="*/ 1105 w 457"/>
                      <a:gd name="T29" fmla="*/ 0 h 472"/>
                      <a:gd name="T30" fmla="*/ 1205 w 457"/>
                      <a:gd name="T31" fmla="*/ 0 h 472"/>
                      <a:gd name="T32" fmla="*/ 1295 w 457"/>
                      <a:gd name="T33" fmla="*/ 0 h 472"/>
                      <a:gd name="T34" fmla="*/ 1392 w 457"/>
                      <a:gd name="T35" fmla="*/ 0 h 472"/>
                      <a:gd name="T36" fmla="*/ 1490 w 457"/>
                      <a:gd name="T37" fmla="*/ 0 h 472"/>
                      <a:gd name="T38" fmla="*/ 1586 w 457"/>
                      <a:gd name="T39" fmla="*/ 0 h 472"/>
                      <a:gd name="T40" fmla="*/ 1690 w 457"/>
                      <a:gd name="T41" fmla="*/ 0 h 472"/>
                      <a:gd name="T42" fmla="*/ 1793 w 457"/>
                      <a:gd name="T43" fmla="*/ 0 h 472"/>
                      <a:gd name="T44" fmla="*/ 1888 w 457"/>
                      <a:gd name="T45" fmla="*/ 0 h 472"/>
                      <a:gd name="T46" fmla="*/ 1993 w 457"/>
                      <a:gd name="T47" fmla="*/ 0 h 472"/>
                      <a:gd name="T48" fmla="*/ 2094 w 457"/>
                      <a:gd name="T49" fmla="*/ 0 h 472"/>
                      <a:gd name="T50" fmla="*/ 2195 w 457"/>
                      <a:gd name="T51" fmla="*/ 0 h 472"/>
                      <a:gd name="T52" fmla="*/ 2153 w 457"/>
                      <a:gd name="T53" fmla="*/ 0 h 472"/>
                      <a:gd name="T54" fmla="*/ 2121 w 457"/>
                      <a:gd name="T55" fmla="*/ 0 h 472"/>
                      <a:gd name="T56" fmla="*/ 2099 w 457"/>
                      <a:gd name="T57" fmla="*/ 0 h 472"/>
                      <a:gd name="T58" fmla="*/ 2082 w 457"/>
                      <a:gd name="T59" fmla="*/ 0 h 472"/>
                      <a:gd name="T60" fmla="*/ 2059 w 457"/>
                      <a:gd name="T61" fmla="*/ 0 h 472"/>
                      <a:gd name="T62" fmla="*/ 2046 w 457"/>
                      <a:gd name="T63" fmla="*/ 0 h 472"/>
                      <a:gd name="T64" fmla="*/ 2034 w 457"/>
                      <a:gd name="T65" fmla="*/ 0 h 472"/>
                      <a:gd name="T66" fmla="*/ 2026 w 457"/>
                      <a:gd name="T67" fmla="*/ 0 h 472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457"/>
                      <a:gd name="T103" fmla="*/ 0 h 472"/>
                      <a:gd name="T104" fmla="*/ 457 w 457"/>
                      <a:gd name="T105" fmla="*/ 472 h 472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457" h="472">
                        <a:moveTo>
                          <a:pt x="422" y="0"/>
                        </a:moveTo>
                        <a:lnTo>
                          <a:pt x="0" y="0"/>
                        </a:lnTo>
                        <a:lnTo>
                          <a:pt x="5" y="64"/>
                        </a:lnTo>
                        <a:lnTo>
                          <a:pt x="13" y="128"/>
                        </a:lnTo>
                        <a:lnTo>
                          <a:pt x="26" y="188"/>
                        </a:lnTo>
                        <a:lnTo>
                          <a:pt x="40" y="249"/>
                        </a:lnTo>
                        <a:lnTo>
                          <a:pt x="59" y="307"/>
                        </a:lnTo>
                        <a:lnTo>
                          <a:pt x="80" y="364"/>
                        </a:lnTo>
                        <a:lnTo>
                          <a:pt x="104" y="419"/>
                        </a:lnTo>
                        <a:lnTo>
                          <a:pt x="131" y="472"/>
                        </a:lnTo>
                        <a:lnTo>
                          <a:pt x="151" y="467"/>
                        </a:lnTo>
                        <a:lnTo>
                          <a:pt x="170" y="464"/>
                        </a:lnTo>
                        <a:lnTo>
                          <a:pt x="190" y="459"/>
                        </a:lnTo>
                        <a:lnTo>
                          <a:pt x="210" y="455"/>
                        </a:lnTo>
                        <a:lnTo>
                          <a:pt x="230" y="450"/>
                        </a:lnTo>
                        <a:lnTo>
                          <a:pt x="250" y="447"/>
                        </a:lnTo>
                        <a:lnTo>
                          <a:pt x="270" y="443"/>
                        </a:lnTo>
                        <a:lnTo>
                          <a:pt x="290" y="439"/>
                        </a:lnTo>
                        <a:lnTo>
                          <a:pt x="311" y="436"/>
                        </a:lnTo>
                        <a:lnTo>
                          <a:pt x="331" y="433"/>
                        </a:lnTo>
                        <a:lnTo>
                          <a:pt x="352" y="430"/>
                        </a:lnTo>
                        <a:lnTo>
                          <a:pt x="373" y="427"/>
                        </a:lnTo>
                        <a:lnTo>
                          <a:pt x="394" y="424"/>
                        </a:lnTo>
                        <a:lnTo>
                          <a:pt x="415" y="421"/>
                        </a:lnTo>
                        <a:lnTo>
                          <a:pt x="436" y="419"/>
                        </a:lnTo>
                        <a:lnTo>
                          <a:pt x="457" y="416"/>
                        </a:lnTo>
                        <a:lnTo>
                          <a:pt x="449" y="365"/>
                        </a:lnTo>
                        <a:lnTo>
                          <a:pt x="443" y="314"/>
                        </a:lnTo>
                        <a:lnTo>
                          <a:pt x="438" y="263"/>
                        </a:lnTo>
                        <a:lnTo>
                          <a:pt x="434" y="211"/>
                        </a:lnTo>
                        <a:lnTo>
                          <a:pt x="429" y="158"/>
                        </a:lnTo>
                        <a:lnTo>
                          <a:pt x="426" y="106"/>
                        </a:lnTo>
                        <a:lnTo>
                          <a:pt x="424" y="53"/>
                        </a:lnTo>
                        <a:lnTo>
                          <a:pt x="422" y="0"/>
                        </a:lnTo>
                        <a:close/>
                      </a:path>
                    </a:pathLst>
                  </a:custGeom>
                  <a:solidFill>
                    <a:srgbClr val="D3CE8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d-ID"/>
                  </a:p>
                </p:txBody>
              </p:sp>
              <p:sp>
                <p:nvSpPr>
                  <p:cNvPr id="3093" name="Freeform 21"/>
                  <p:cNvSpPr>
                    <a:spLocks/>
                  </p:cNvSpPr>
                  <p:nvPr/>
                </p:nvSpPr>
                <p:spPr bwMode="auto">
                  <a:xfrm flipV="1">
                    <a:off x="2027" y="1897"/>
                    <a:ext cx="544" cy="177"/>
                  </a:xfrm>
                  <a:custGeom>
                    <a:avLst/>
                    <a:gdLst>
                      <a:gd name="T0" fmla="*/ 2026 w 457"/>
                      <a:gd name="T1" fmla="*/ 0 h 472"/>
                      <a:gd name="T2" fmla="*/ 0 w 457"/>
                      <a:gd name="T3" fmla="*/ 0 h 472"/>
                      <a:gd name="T4" fmla="*/ 24 w 457"/>
                      <a:gd name="T5" fmla="*/ 0 h 472"/>
                      <a:gd name="T6" fmla="*/ 61 w 457"/>
                      <a:gd name="T7" fmla="*/ 0 h 472"/>
                      <a:gd name="T8" fmla="*/ 125 w 457"/>
                      <a:gd name="T9" fmla="*/ 0 h 472"/>
                      <a:gd name="T10" fmla="*/ 193 w 457"/>
                      <a:gd name="T11" fmla="*/ 0 h 472"/>
                      <a:gd name="T12" fmla="*/ 282 w 457"/>
                      <a:gd name="T13" fmla="*/ 0 h 472"/>
                      <a:gd name="T14" fmla="*/ 387 w 457"/>
                      <a:gd name="T15" fmla="*/ 0 h 472"/>
                      <a:gd name="T16" fmla="*/ 504 w 457"/>
                      <a:gd name="T17" fmla="*/ 0 h 472"/>
                      <a:gd name="T18" fmla="*/ 630 w 457"/>
                      <a:gd name="T19" fmla="*/ 0 h 472"/>
                      <a:gd name="T20" fmla="*/ 727 w 457"/>
                      <a:gd name="T21" fmla="*/ 0 h 472"/>
                      <a:gd name="T22" fmla="*/ 813 w 457"/>
                      <a:gd name="T23" fmla="*/ 0 h 472"/>
                      <a:gd name="T24" fmla="*/ 911 w 457"/>
                      <a:gd name="T25" fmla="*/ 0 h 472"/>
                      <a:gd name="T26" fmla="*/ 1012 w 457"/>
                      <a:gd name="T27" fmla="*/ 0 h 472"/>
                      <a:gd name="T28" fmla="*/ 1105 w 457"/>
                      <a:gd name="T29" fmla="*/ 0 h 472"/>
                      <a:gd name="T30" fmla="*/ 1205 w 457"/>
                      <a:gd name="T31" fmla="*/ 0 h 472"/>
                      <a:gd name="T32" fmla="*/ 1295 w 457"/>
                      <a:gd name="T33" fmla="*/ 0 h 472"/>
                      <a:gd name="T34" fmla="*/ 1392 w 457"/>
                      <a:gd name="T35" fmla="*/ 0 h 472"/>
                      <a:gd name="T36" fmla="*/ 1490 w 457"/>
                      <a:gd name="T37" fmla="*/ 0 h 472"/>
                      <a:gd name="T38" fmla="*/ 1586 w 457"/>
                      <a:gd name="T39" fmla="*/ 0 h 472"/>
                      <a:gd name="T40" fmla="*/ 1690 w 457"/>
                      <a:gd name="T41" fmla="*/ 0 h 472"/>
                      <a:gd name="T42" fmla="*/ 1793 w 457"/>
                      <a:gd name="T43" fmla="*/ 0 h 472"/>
                      <a:gd name="T44" fmla="*/ 1888 w 457"/>
                      <a:gd name="T45" fmla="*/ 0 h 472"/>
                      <a:gd name="T46" fmla="*/ 1993 w 457"/>
                      <a:gd name="T47" fmla="*/ 0 h 472"/>
                      <a:gd name="T48" fmla="*/ 2094 w 457"/>
                      <a:gd name="T49" fmla="*/ 0 h 472"/>
                      <a:gd name="T50" fmla="*/ 2195 w 457"/>
                      <a:gd name="T51" fmla="*/ 0 h 472"/>
                      <a:gd name="T52" fmla="*/ 2153 w 457"/>
                      <a:gd name="T53" fmla="*/ 0 h 472"/>
                      <a:gd name="T54" fmla="*/ 2121 w 457"/>
                      <a:gd name="T55" fmla="*/ 0 h 472"/>
                      <a:gd name="T56" fmla="*/ 2099 w 457"/>
                      <a:gd name="T57" fmla="*/ 0 h 472"/>
                      <a:gd name="T58" fmla="*/ 2082 w 457"/>
                      <a:gd name="T59" fmla="*/ 0 h 472"/>
                      <a:gd name="T60" fmla="*/ 2059 w 457"/>
                      <a:gd name="T61" fmla="*/ 0 h 472"/>
                      <a:gd name="T62" fmla="*/ 2046 w 457"/>
                      <a:gd name="T63" fmla="*/ 0 h 472"/>
                      <a:gd name="T64" fmla="*/ 2034 w 457"/>
                      <a:gd name="T65" fmla="*/ 0 h 472"/>
                      <a:gd name="T66" fmla="*/ 2026 w 457"/>
                      <a:gd name="T67" fmla="*/ 0 h 472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457"/>
                      <a:gd name="T103" fmla="*/ 0 h 472"/>
                      <a:gd name="T104" fmla="*/ 457 w 457"/>
                      <a:gd name="T105" fmla="*/ 472 h 472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457" h="472">
                        <a:moveTo>
                          <a:pt x="422" y="0"/>
                        </a:moveTo>
                        <a:lnTo>
                          <a:pt x="0" y="0"/>
                        </a:lnTo>
                        <a:lnTo>
                          <a:pt x="5" y="64"/>
                        </a:lnTo>
                        <a:lnTo>
                          <a:pt x="13" y="128"/>
                        </a:lnTo>
                        <a:lnTo>
                          <a:pt x="26" y="188"/>
                        </a:lnTo>
                        <a:lnTo>
                          <a:pt x="40" y="249"/>
                        </a:lnTo>
                        <a:lnTo>
                          <a:pt x="59" y="307"/>
                        </a:lnTo>
                        <a:lnTo>
                          <a:pt x="80" y="364"/>
                        </a:lnTo>
                        <a:lnTo>
                          <a:pt x="104" y="419"/>
                        </a:lnTo>
                        <a:lnTo>
                          <a:pt x="131" y="472"/>
                        </a:lnTo>
                        <a:lnTo>
                          <a:pt x="151" y="467"/>
                        </a:lnTo>
                        <a:lnTo>
                          <a:pt x="170" y="464"/>
                        </a:lnTo>
                        <a:lnTo>
                          <a:pt x="190" y="459"/>
                        </a:lnTo>
                        <a:lnTo>
                          <a:pt x="210" y="455"/>
                        </a:lnTo>
                        <a:lnTo>
                          <a:pt x="230" y="450"/>
                        </a:lnTo>
                        <a:lnTo>
                          <a:pt x="250" y="447"/>
                        </a:lnTo>
                        <a:lnTo>
                          <a:pt x="270" y="443"/>
                        </a:lnTo>
                        <a:lnTo>
                          <a:pt x="290" y="439"/>
                        </a:lnTo>
                        <a:lnTo>
                          <a:pt x="311" y="436"/>
                        </a:lnTo>
                        <a:lnTo>
                          <a:pt x="331" y="433"/>
                        </a:lnTo>
                        <a:lnTo>
                          <a:pt x="352" y="430"/>
                        </a:lnTo>
                        <a:lnTo>
                          <a:pt x="373" y="427"/>
                        </a:lnTo>
                        <a:lnTo>
                          <a:pt x="394" y="424"/>
                        </a:lnTo>
                        <a:lnTo>
                          <a:pt x="415" y="421"/>
                        </a:lnTo>
                        <a:lnTo>
                          <a:pt x="436" y="419"/>
                        </a:lnTo>
                        <a:lnTo>
                          <a:pt x="457" y="416"/>
                        </a:lnTo>
                        <a:lnTo>
                          <a:pt x="449" y="365"/>
                        </a:lnTo>
                        <a:lnTo>
                          <a:pt x="443" y="314"/>
                        </a:lnTo>
                        <a:lnTo>
                          <a:pt x="438" y="263"/>
                        </a:lnTo>
                        <a:lnTo>
                          <a:pt x="434" y="211"/>
                        </a:lnTo>
                        <a:lnTo>
                          <a:pt x="429" y="158"/>
                        </a:lnTo>
                        <a:lnTo>
                          <a:pt x="426" y="106"/>
                        </a:lnTo>
                        <a:lnTo>
                          <a:pt x="424" y="53"/>
                        </a:lnTo>
                        <a:lnTo>
                          <a:pt x="422" y="0"/>
                        </a:lnTo>
                        <a:close/>
                      </a:path>
                    </a:pathLst>
                  </a:custGeom>
                  <a:solidFill>
                    <a:srgbClr val="D3CE8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d-ID"/>
                  </a:p>
                </p:txBody>
              </p:sp>
            </p:grpSp>
            <p:sp>
              <p:nvSpPr>
                <p:cNvPr id="3089" name="Freeform 22"/>
                <p:cNvSpPr>
                  <a:spLocks/>
                </p:cNvSpPr>
                <p:nvPr/>
              </p:nvSpPr>
              <p:spPr bwMode="auto">
                <a:xfrm flipV="1">
                  <a:off x="2635" y="1706"/>
                  <a:ext cx="590" cy="164"/>
                </a:xfrm>
                <a:custGeom>
                  <a:avLst/>
                  <a:gdLst>
                    <a:gd name="T0" fmla="*/ 897 w 502"/>
                    <a:gd name="T1" fmla="*/ 0 h 451"/>
                    <a:gd name="T2" fmla="*/ 777 w 502"/>
                    <a:gd name="T3" fmla="*/ 0 h 451"/>
                    <a:gd name="T4" fmla="*/ 656 w 502"/>
                    <a:gd name="T5" fmla="*/ 0 h 451"/>
                    <a:gd name="T6" fmla="*/ 531 w 502"/>
                    <a:gd name="T7" fmla="*/ 0 h 451"/>
                    <a:gd name="T8" fmla="*/ 410 w 502"/>
                    <a:gd name="T9" fmla="*/ 0 h 451"/>
                    <a:gd name="T10" fmla="*/ 296 w 502"/>
                    <a:gd name="T11" fmla="*/ 0 h 451"/>
                    <a:gd name="T12" fmla="*/ 175 w 502"/>
                    <a:gd name="T13" fmla="*/ 0 h 451"/>
                    <a:gd name="T14" fmla="*/ 55 w 502"/>
                    <a:gd name="T15" fmla="*/ 0 h 451"/>
                    <a:gd name="T16" fmla="*/ 68 w 502"/>
                    <a:gd name="T17" fmla="*/ 0 h 451"/>
                    <a:gd name="T18" fmla="*/ 226 w 502"/>
                    <a:gd name="T19" fmla="*/ 0 h 451"/>
                    <a:gd name="T20" fmla="*/ 401 w 502"/>
                    <a:gd name="T21" fmla="*/ 0 h 451"/>
                    <a:gd name="T22" fmla="*/ 598 w 502"/>
                    <a:gd name="T23" fmla="*/ 0 h 451"/>
                    <a:gd name="T24" fmla="*/ 740 w 502"/>
                    <a:gd name="T25" fmla="*/ 0 h 451"/>
                    <a:gd name="T26" fmla="*/ 832 w 502"/>
                    <a:gd name="T27" fmla="*/ 0 h 451"/>
                    <a:gd name="T28" fmla="*/ 932 w 502"/>
                    <a:gd name="T29" fmla="*/ 0 h 451"/>
                    <a:gd name="T30" fmla="*/ 1025 w 502"/>
                    <a:gd name="T31" fmla="*/ 0 h 451"/>
                    <a:gd name="T32" fmla="*/ 1121 w 502"/>
                    <a:gd name="T33" fmla="*/ 0 h 451"/>
                    <a:gd name="T34" fmla="*/ 1216 w 502"/>
                    <a:gd name="T35" fmla="*/ 0 h 451"/>
                    <a:gd name="T36" fmla="*/ 1308 w 502"/>
                    <a:gd name="T37" fmla="*/ 0 h 451"/>
                    <a:gd name="T38" fmla="*/ 1397 w 502"/>
                    <a:gd name="T39" fmla="*/ 0 h 451"/>
                    <a:gd name="T40" fmla="*/ 1549 w 502"/>
                    <a:gd name="T41" fmla="*/ 0 h 451"/>
                    <a:gd name="T42" fmla="*/ 1742 w 502"/>
                    <a:gd name="T43" fmla="*/ 0 h 451"/>
                    <a:gd name="T44" fmla="*/ 1918 w 502"/>
                    <a:gd name="T45" fmla="*/ 0 h 451"/>
                    <a:gd name="T46" fmla="*/ 2080 w 502"/>
                    <a:gd name="T47" fmla="*/ 0 h 451"/>
                    <a:gd name="T48" fmla="*/ 2074 w 502"/>
                    <a:gd name="T49" fmla="*/ 0 h 451"/>
                    <a:gd name="T50" fmla="*/ 1927 w 502"/>
                    <a:gd name="T51" fmla="*/ 0 h 451"/>
                    <a:gd name="T52" fmla="*/ 1782 w 502"/>
                    <a:gd name="T53" fmla="*/ 0 h 451"/>
                    <a:gd name="T54" fmla="*/ 1632 w 502"/>
                    <a:gd name="T55" fmla="*/ 0 h 451"/>
                    <a:gd name="T56" fmla="*/ 1488 w 502"/>
                    <a:gd name="T57" fmla="*/ 0 h 451"/>
                    <a:gd name="T58" fmla="*/ 1332 w 502"/>
                    <a:gd name="T59" fmla="*/ 0 h 451"/>
                    <a:gd name="T60" fmla="*/ 1182 w 502"/>
                    <a:gd name="T61" fmla="*/ 0 h 451"/>
                    <a:gd name="T62" fmla="*/ 1025 w 502"/>
                    <a:gd name="T63" fmla="*/ 0 h 451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502"/>
                    <a:gd name="T97" fmla="*/ 0 h 451"/>
                    <a:gd name="T98" fmla="*/ 502 w 502"/>
                    <a:gd name="T99" fmla="*/ 451 h 451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502" h="451">
                      <a:moveTo>
                        <a:pt x="223" y="0"/>
                      </a:moveTo>
                      <a:lnTo>
                        <a:pt x="209" y="0"/>
                      </a:lnTo>
                      <a:lnTo>
                        <a:pt x="194" y="0"/>
                      </a:lnTo>
                      <a:lnTo>
                        <a:pt x="181" y="0"/>
                      </a:lnTo>
                      <a:lnTo>
                        <a:pt x="166" y="0"/>
                      </a:lnTo>
                      <a:lnTo>
                        <a:pt x="153" y="2"/>
                      </a:lnTo>
                      <a:lnTo>
                        <a:pt x="138" y="2"/>
                      </a:lnTo>
                      <a:lnTo>
                        <a:pt x="124" y="2"/>
                      </a:lnTo>
                      <a:lnTo>
                        <a:pt x="111" y="2"/>
                      </a:lnTo>
                      <a:lnTo>
                        <a:pt x="96" y="3"/>
                      </a:lnTo>
                      <a:lnTo>
                        <a:pt x="82" y="3"/>
                      </a:lnTo>
                      <a:lnTo>
                        <a:pt x="69" y="4"/>
                      </a:lnTo>
                      <a:lnTo>
                        <a:pt x="55" y="4"/>
                      </a:lnTo>
                      <a:lnTo>
                        <a:pt x="41" y="5"/>
                      </a:lnTo>
                      <a:lnTo>
                        <a:pt x="27" y="6"/>
                      </a:lnTo>
                      <a:lnTo>
                        <a:pt x="13" y="6"/>
                      </a:lnTo>
                      <a:lnTo>
                        <a:pt x="0" y="8"/>
                      </a:lnTo>
                      <a:lnTo>
                        <a:pt x="16" y="76"/>
                      </a:lnTo>
                      <a:lnTo>
                        <a:pt x="33" y="139"/>
                      </a:lnTo>
                      <a:lnTo>
                        <a:pt x="52" y="196"/>
                      </a:lnTo>
                      <a:lnTo>
                        <a:pt x="73" y="248"/>
                      </a:lnTo>
                      <a:lnTo>
                        <a:pt x="94" y="295"/>
                      </a:lnTo>
                      <a:lnTo>
                        <a:pt x="116" y="337"/>
                      </a:lnTo>
                      <a:lnTo>
                        <a:pt x="139" y="372"/>
                      </a:lnTo>
                      <a:lnTo>
                        <a:pt x="162" y="401"/>
                      </a:lnTo>
                      <a:lnTo>
                        <a:pt x="173" y="413"/>
                      </a:lnTo>
                      <a:lnTo>
                        <a:pt x="184" y="423"/>
                      </a:lnTo>
                      <a:lnTo>
                        <a:pt x="195" y="431"/>
                      </a:lnTo>
                      <a:lnTo>
                        <a:pt x="207" y="439"/>
                      </a:lnTo>
                      <a:lnTo>
                        <a:pt x="217" y="443"/>
                      </a:lnTo>
                      <a:lnTo>
                        <a:pt x="229" y="447"/>
                      </a:lnTo>
                      <a:lnTo>
                        <a:pt x="240" y="450"/>
                      </a:lnTo>
                      <a:lnTo>
                        <a:pt x="252" y="451"/>
                      </a:lnTo>
                      <a:lnTo>
                        <a:pt x="262" y="450"/>
                      </a:lnTo>
                      <a:lnTo>
                        <a:pt x="273" y="448"/>
                      </a:lnTo>
                      <a:lnTo>
                        <a:pt x="284" y="445"/>
                      </a:lnTo>
                      <a:lnTo>
                        <a:pt x="295" y="439"/>
                      </a:lnTo>
                      <a:lnTo>
                        <a:pt x="306" y="433"/>
                      </a:lnTo>
                      <a:lnTo>
                        <a:pt x="317" y="424"/>
                      </a:lnTo>
                      <a:lnTo>
                        <a:pt x="328" y="414"/>
                      </a:lnTo>
                      <a:lnTo>
                        <a:pt x="339" y="403"/>
                      </a:lnTo>
                      <a:lnTo>
                        <a:pt x="362" y="375"/>
                      </a:lnTo>
                      <a:lnTo>
                        <a:pt x="385" y="340"/>
                      </a:lnTo>
                      <a:lnTo>
                        <a:pt x="407" y="300"/>
                      </a:lnTo>
                      <a:lnTo>
                        <a:pt x="428" y="253"/>
                      </a:lnTo>
                      <a:lnTo>
                        <a:pt x="448" y="201"/>
                      </a:lnTo>
                      <a:lnTo>
                        <a:pt x="468" y="144"/>
                      </a:lnTo>
                      <a:lnTo>
                        <a:pt x="486" y="81"/>
                      </a:lnTo>
                      <a:lnTo>
                        <a:pt x="502" y="13"/>
                      </a:lnTo>
                      <a:lnTo>
                        <a:pt x="485" y="11"/>
                      </a:lnTo>
                      <a:lnTo>
                        <a:pt x="468" y="10"/>
                      </a:lnTo>
                      <a:lnTo>
                        <a:pt x="450" y="8"/>
                      </a:lnTo>
                      <a:lnTo>
                        <a:pt x="434" y="6"/>
                      </a:lnTo>
                      <a:lnTo>
                        <a:pt x="416" y="6"/>
                      </a:lnTo>
                      <a:lnTo>
                        <a:pt x="399" y="5"/>
                      </a:lnTo>
                      <a:lnTo>
                        <a:pt x="381" y="4"/>
                      </a:lnTo>
                      <a:lnTo>
                        <a:pt x="364" y="3"/>
                      </a:lnTo>
                      <a:lnTo>
                        <a:pt x="347" y="3"/>
                      </a:lnTo>
                      <a:lnTo>
                        <a:pt x="329" y="2"/>
                      </a:lnTo>
                      <a:lnTo>
                        <a:pt x="311" y="2"/>
                      </a:lnTo>
                      <a:lnTo>
                        <a:pt x="294" y="2"/>
                      </a:lnTo>
                      <a:lnTo>
                        <a:pt x="276" y="0"/>
                      </a:lnTo>
                      <a:lnTo>
                        <a:pt x="258" y="0"/>
                      </a:lnTo>
                      <a:lnTo>
                        <a:pt x="240" y="0"/>
                      </a:lnTo>
                      <a:lnTo>
                        <a:pt x="223" y="0"/>
                      </a:lnTo>
                      <a:close/>
                    </a:path>
                  </a:pathLst>
                </a:custGeom>
                <a:solidFill>
                  <a:srgbClr val="D3CE8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</p:grpSp>
          <p:sp>
            <p:nvSpPr>
              <p:cNvPr id="3082" name="Freeform 23"/>
              <p:cNvSpPr>
                <a:spLocks/>
              </p:cNvSpPr>
              <p:nvPr/>
            </p:nvSpPr>
            <p:spPr bwMode="auto">
              <a:xfrm rot="418631">
                <a:off x="2364" y="2444"/>
                <a:ext cx="1342" cy="150"/>
              </a:xfrm>
              <a:custGeom>
                <a:avLst/>
                <a:gdLst>
                  <a:gd name="T0" fmla="*/ 0 w 2835"/>
                  <a:gd name="T1" fmla="*/ 0 h 703"/>
                  <a:gd name="T2" fmla="*/ 0 w 2835"/>
                  <a:gd name="T3" fmla="*/ 0 h 703"/>
                  <a:gd name="T4" fmla="*/ 1 w 2835"/>
                  <a:gd name="T5" fmla="*/ 0 h 703"/>
                  <a:gd name="T6" fmla="*/ 2 w 2835"/>
                  <a:gd name="T7" fmla="*/ 0 h 703"/>
                  <a:gd name="T8" fmla="*/ 2 w 2835"/>
                  <a:gd name="T9" fmla="*/ 0 h 703"/>
                  <a:gd name="T10" fmla="*/ 3 w 2835"/>
                  <a:gd name="T11" fmla="*/ 0 h 703"/>
                  <a:gd name="T12" fmla="*/ 3 w 2835"/>
                  <a:gd name="T13" fmla="*/ 0 h 703"/>
                  <a:gd name="T14" fmla="*/ 3 w 2835"/>
                  <a:gd name="T15" fmla="*/ 0 h 703"/>
                  <a:gd name="T16" fmla="*/ 3 w 2835"/>
                  <a:gd name="T17" fmla="*/ 0 h 703"/>
                  <a:gd name="T18" fmla="*/ 2 w 2835"/>
                  <a:gd name="T19" fmla="*/ 0 h 703"/>
                  <a:gd name="T20" fmla="*/ 1 w 2835"/>
                  <a:gd name="T21" fmla="*/ 0 h 703"/>
                  <a:gd name="T22" fmla="*/ 1 w 2835"/>
                  <a:gd name="T23" fmla="*/ 0 h 703"/>
                  <a:gd name="T24" fmla="*/ 0 w 2835"/>
                  <a:gd name="T25" fmla="*/ 0 h 703"/>
                  <a:gd name="T26" fmla="*/ 0 w 2835"/>
                  <a:gd name="T27" fmla="*/ 0 h 703"/>
                  <a:gd name="T28" fmla="*/ 0 w 2835"/>
                  <a:gd name="T29" fmla="*/ 0 h 70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35"/>
                  <a:gd name="T46" fmla="*/ 0 h 703"/>
                  <a:gd name="T47" fmla="*/ 2835 w 2835"/>
                  <a:gd name="T48" fmla="*/ 703 h 70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35" h="703">
                    <a:moveTo>
                      <a:pt x="45" y="318"/>
                    </a:moveTo>
                    <a:cubicBezTo>
                      <a:pt x="90" y="288"/>
                      <a:pt x="264" y="144"/>
                      <a:pt x="408" y="91"/>
                    </a:cubicBezTo>
                    <a:cubicBezTo>
                      <a:pt x="552" y="38"/>
                      <a:pt x="741" y="0"/>
                      <a:pt x="907" y="0"/>
                    </a:cubicBezTo>
                    <a:cubicBezTo>
                      <a:pt x="1073" y="0"/>
                      <a:pt x="1232" y="38"/>
                      <a:pt x="1406" y="91"/>
                    </a:cubicBezTo>
                    <a:cubicBezTo>
                      <a:pt x="1580" y="144"/>
                      <a:pt x="1800" y="273"/>
                      <a:pt x="1951" y="318"/>
                    </a:cubicBezTo>
                    <a:cubicBezTo>
                      <a:pt x="2102" y="363"/>
                      <a:pt x="2177" y="401"/>
                      <a:pt x="2313" y="363"/>
                    </a:cubicBezTo>
                    <a:cubicBezTo>
                      <a:pt x="2449" y="325"/>
                      <a:pt x="2699" y="114"/>
                      <a:pt x="2767" y="91"/>
                    </a:cubicBezTo>
                    <a:cubicBezTo>
                      <a:pt x="2835" y="68"/>
                      <a:pt x="2790" y="136"/>
                      <a:pt x="2722" y="227"/>
                    </a:cubicBezTo>
                    <a:cubicBezTo>
                      <a:pt x="2654" y="318"/>
                      <a:pt x="2503" y="567"/>
                      <a:pt x="2359" y="635"/>
                    </a:cubicBezTo>
                    <a:cubicBezTo>
                      <a:pt x="2215" y="703"/>
                      <a:pt x="2049" y="688"/>
                      <a:pt x="1860" y="635"/>
                    </a:cubicBezTo>
                    <a:cubicBezTo>
                      <a:pt x="1671" y="582"/>
                      <a:pt x="1406" y="386"/>
                      <a:pt x="1225" y="318"/>
                    </a:cubicBezTo>
                    <a:cubicBezTo>
                      <a:pt x="1044" y="250"/>
                      <a:pt x="915" y="242"/>
                      <a:pt x="771" y="227"/>
                    </a:cubicBezTo>
                    <a:cubicBezTo>
                      <a:pt x="627" y="212"/>
                      <a:pt x="469" y="220"/>
                      <a:pt x="363" y="227"/>
                    </a:cubicBezTo>
                    <a:cubicBezTo>
                      <a:pt x="257" y="234"/>
                      <a:pt x="189" y="249"/>
                      <a:pt x="136" y="272"/>
                    </a:cubicBezTo>
                    <a:cubicBezTo>
                      <a:pt x="83" y="295"/>
                      <a:pt x="0" y="348"/>
                      <a:pt x="45" y="318"/>
                    </a:cubicBezTo>
                    <a:close/>
                  </a:path>
                </a:pathLst>
              </a:custGeom>
              <a:solidFill>
                <a:srgbClr val="0000CC"/>
              </a:solidFill>
              <a:ln w="9525">
                <a:solidFill>
                  <a:srgbClr val="0000C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3083" name="Freeform 24"/>
              <p:cNvSpPr>
                <a:spLocks/>
              </p:cNvSpPr>
              <p:nvPr/>
            </p:nvSpPr>
            <p:spPr bwMode="auto">
              <a:xfrm>
                <a:off x="2573" y="1570"/>
                <a:ext cx="936" cy="868"/>
              </a:xfrm>
              <a:custGeom>
                <a:avLst/>
                <a:gdLst>
                  <a:gd name="T0" fmla="*/ 0 w 1224"/>
                  <a:gd name="T1" fmla="*/ 2 h 1678"/>
                  <a:gd name="T2" fmla="*/ 44 w 1224"/>
                  <a:gd name="T3" fmla="*/ 4 h 1678"/>
                  <a:gd name="T4" fmla="*/ 109 w 1224"/>
                  <a:gd name="T5" fmla="*/ 0 h 1678"/>
                  <a:gd name="T6" fmla="*/ 44 w 1224"/>
                  <a:gd name="T7" fmla="*/ 5 h 1678"/>
                  <a:gd name="T8" fmla="*/ 0 w 1224"/>
                  <a:gd name="T9" fmla="*/ 2 h 16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4"/>
                  <a:gd name="T16" fmla="*/ 0 h 1678"/>
                  <a:gd name="T17" fmla="*/ 1224 w 1224"/>
                  <a:gd name="T18" fmla="*/ 1678 h 16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4" h="1678">
                    <a:moveTo>
                      <a:pt x="0" y="816"/>
                    </a:moveTo>
                    <a:lnTo>
                      <a:pt x="499" y="1315"/>
                    </a:lnTo>
                    <a:lnTo>
                      <a:pt x="1224" y="0"/>
                    </a:lnTo>
                    <a:lnTo>
                      <a:pt x="499" y="1678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rgbClr val="CC33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533400"/>
            <a:ext cx="9144000" cy="914400"/>
          </a:xfrm>
          <a:solidFill>
            <a:srgbClr val="006600"/>
          </a:solidFill>
        </p:spPr>
        <p:txBody>
          <a:bodyPr/>
          <a:lstStyle/>
          <a:p>
            <a:pPr eaLnBrk="1" hangingPunct="1"/>
            <a:r>
              <a:rPr lang="en-US" sz="2400" b="1" dirty="0" err="1" smtClean="0">
                <a:solidFill>
                  <a:schemeClr val="bg1"/>
                </a:solidFill>
              </a:rPr>
              <a:t>Peraturan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Menteri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Pendidikan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Nasional</a:t>
            </a:r>
            <a:r>
              <a:rPr lang="en-US" sz="2400" b="1" dirty="0" smtClean="0">
                <a:solidFill>
                  <a:schemeClr val="bg1"/>
                </a:solidFill>
              </a:rPr>
              <a:t> RI No. 28 </a:t>
            </a:r>
            <a:r>
              <a:rPr lang="en-US" sz="2400" b="1" dirty="0" err="1" smtClean="0">
                <a:solidFill>
                  <a:schemeClr val="bg1"/>
                </a:solidFill>
              </a:rPr>
              <a:t>Tahun</a:t>
            </a:r>
            <a:r>
              <a:rPr lang="en-US" sz="2400" b="1" dirty="0" smtClean="0">
                <a:solidFill>
                  <a:schemeClr val="bg1"/>
                </a:solidFill>
              </a:rPr>
              <a:t> 2005 (</a:t>
            </a:r>
            <a:r>
              <a:rPr lang="en-US" sz="2400" b="1" dirty="0" err="1" smtClean="0">
                <a:solidFill>
                  <a:schemeClr val="bg1"/>
                </a:solidFill>
              </a:rPr>
              <a:t>Pasal</a:t>
            </a:r>
            <a:r>
              <a:rPr lang="en-US" sz="2400" b="1" dirty="0" smtClean="0">
                <a:solidFill>
                  <a:schemeClr val="bg1"/>
                </a:solidFill>
              </a:rPr>
              <a:t> 10)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 algn="ctr" eaLnBrk="1" hangingPunct="1">
              <a:buFontTx/>
              <a:buNone/>
            </a:pPr>
            <a:r>
              <a:rPr lang="sv-SE" sz="2800" dirty="0" smtClean="0">
                <a:solidFill>
                  <a:schemeClr val="accent2"/>
                </a:solidFill>
              </a:rPr>
              <a:t> </a:t>
            </a:r>
            <a:r>
              <a:rPr lang="sv-S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Pelaksanaan akreditasi pada program dan/atau satuan pendidikan tinggi dilaksanakan setiap 5 (lima) tahun sekali.</a:t>
            </a:r>
          </a:p>
          <a:p>
            <a:pPr marL="609600" indent="-609600" eaLnBrk="1" hangingPunct="1"/>
            <a:r>
              <a:rPr lang="sv-SE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Pelaksanaan akreditasi dapat dilakukan kurang dari 5 (lima) tahun apabila perguruan tinggi yang bersangkutan mengajukan permohonan untuk diakreditasi ulang.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6642100" y="334963"/>
            <a:ext cx="458788" cy="9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none">
            <a:spAutoFit/>
          </a:bodyPr>
          <a:lstStyle/>
          <a:p>
            <a:pPr eaLnBrk="0" hangingPunct="0"/>
            <a:endParaRPr lang="id-ID">
              <a:latin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006600"/>
          </a:solidFill>
        </p:spPr>
        <p:txBody>
          <a:bodyPr/>
          <a:lstStyle/>
          <a:p>
            <a:pPr eaLnBrk="1" hangingPunct="1"/>
            <a:r>
              <a:rPr lang="en-US" sz="2400" b="1" dirty="0" err="1" smtClean="0">
                <a:solidFill>
                  <a:schemeClr val="bg1"/>
                </a:solidFill>
              </a:rPr>
              <a:t>Peraturan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Menteri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Pendidikan</a:t>
            </a:r>
            <a:r>
              <a:rPr lang="en-US" sz="2400" b="1" dirty="0" smtClean="0">
                <a:solidFill>
                  <a:schemeClr val="bg1"/>
                </a:solidFill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</a:rPr>
              <a:t>Nasional</a:t>
            </a:r>
            <a:r>
              <a:rPr lang="en-US" sz="2400" b="1" dirty="0" smtClean="0">
                <a:solidFill>
                  <a:schemeClr val="bg1"/>
                </a:solidFill>
              </a:rPr>
              <a:t> RI No. 28 </a:t>
            </a:r>
            <a:r>
              <a:rPr lang="en-US" sz="2400" b="1" dirty="0" err="1" smtClean="0">
                <a:solidFill>
                  <a:schemeClr val="bg1"/>
                </a:solidFill>
              </a:rPr>
              <a:t>Tahun</a:t>
            </a:r>
            <a:r>
              <a:rPr lang="en-US" sz="2400" b="1" dirty="0" smtClean="0">
                <a:solidFill>
                  <a:schemeClr val="bg1"/>
                </a:solidFill>
              </a:rPr>
              <a:t> 2005 (</a:t>
            </a:r>
            <a:r>
              <a:rPr lang="en-US" sz="2400" b="1" dirty="0" err="1" smtClean="0">
                <a:solidFill>
                  <a:schemeClr val="bg1"/>
                </a:solidFill>
              </a:rPr>
              <a:t>Pasal</a:t>
            </a:r>
            <a:r>
              <a:rPr lang="en-US" sz="2400" b="1" dirty="0" smtClean="0">
                <a:solidFill>
                  <a:schemeClr val="bg1"/>
                </a:solidFill>
              </a:rPr>
              <a:t> 12)</a:t>
            </a:r>
            <a:endParaRPr lang="en-US" sz="2400" dirty="0" smtClean="0">
              <a:solidFill>
                <a:schemeClr val="bg1"/>
              </a:solidFill>
            </a:endParaRP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8229600" cy="4876800"/>
          </a:xfrm>
        </p:spPr>
        <p:txBody>
          <a:bodyPr>
            <a:normAutofit lnSpcReduction="10000"/>
          </a:bodyPr>
          <a:lstStyle/>
          <a:p>
            <a:pPr marL="609600" indent="-609600" algn="ctr" eaLnBrk="1" hangingPunct="1">
              <a:lnSpc>
                <a:spcPct val="80000"/>
              </a:lnSpc>
              <a:buFontTx/>
              <a:buNone/>
            </a:pPr>
            <a:r>
              <a:rPr lang="en-GB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BAN-PT </a:t>
            </a:r>
            <a:r>
              <a:rPr lang="en-GB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dapat</a:t>
            </a:r>
            <a:r>
              <a:rPr lang="en-GB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mencabut</a:t>
            </a:r>
            <a:r>
              <a:rPr lang="en-GB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atau</a:t>
            </a:r>
            <a:r>
              <a:rPr lang="en-GB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menurunkan</a:t>
            </a:r>
            <a:r>
              <a:rPr lang="en-GB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status </a:t>
            </a:r>
            <a:r>
              <a:rPr lang="en-GB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akreditasi</a:t>
            </a:r>
            <a:r>
              <a:rPr lang="en-GB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program </a:t>
            </a:r>
            <a:r>
              <a:rPr lang="en-GB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studi</a:t>
            </a:r>
            <a:r>
              <a:rPr lang="en-GB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atau</a:t>
            </a:r>
            <a:r>
              <a:rPr lang="en-GB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satuan</a:t>
            </a:r>
            <a:r>
              <a:rPr lang="en-GB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pendidikan</a:t>
            </a:r>
            <a:r>
              <a:rPr lang="en-GB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sebelum</a:t>
            </a:r>
            <a:r>
              <a:rPr lang="en-GB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berakhirnya</a:t>
            </a:r>
            <a:r>
              <a:rPr lang="en-GB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masa</a:t>
            </a:r>
            <a:r>
              <a:rPr lang="en-GB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berlaku</a:t>
            </a:r>
            <a:r>
              <a:rPr lang="en-GB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akreditasi</a:t>
            </a:r>
            <a:r>
              <a:rPr lang="en-GB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apabila</a:t>
            </a:r>
            <a:r>
              <a:rPr lang="en-GB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</a:p>
          <a:p>
            <a:pPr marL="990600" lvl="1" indent="-533400" eaLnBrk="1" hangingPunct="1">
              <a:lnSpc>
                <a:spcPct val="80000"/>
              </a:lnSpc>
              <a:buFontTx/>
              <a:buNone/>
            </a:pPr>
            <a:endParaRPr lang="en-GB" sz="2000" b="1" dirty="0" smtClean="0">
              <a:solidFill>
                <a:srgbClr val="006600"/>
              </a:solidFill>
            </a:endParaRPr>
          </a:p>
          <a:p>
            <a:pPr marL="609600" indent="-609600" eaLnBrk="1" hangingPunct="1">
              <a:lnSpc>
                <a:spcPct val="80000"/>
              </a:lnSpc>
            </a:pP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studi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atau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satuan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pendidikan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tinggi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yang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bersangkutan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terbukti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memberikan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data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atau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informasi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yang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tidak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benar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kepada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badan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akreditasi</a:t>
            </a:r>
            <a:endParaRPr lang="en-GB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09600" indent="-609600" eaLnBrk="1" hangingPunct="1">
              <a:lnSpc>
                <a:spcPct val="80000"/>
              </a:lnSpc>
            </a:pP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sampai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batas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waktu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yang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ditetapkan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program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studi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atau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satuan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pendidikan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tinggi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yang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memperoleh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akreditasi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kondisional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tidak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memenuhi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kondisionalitas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yang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melekat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pada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status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akreditasi</a:t>
            </a:r>
            <a:endParaRPr lang="en-GB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09600" indent="-609600" eaLnBrk="1" hangingPunct="1">
              <a:lnSpc>
                <a:spcPct val="80000"/>
              </a:lnSpc>
            </a:pP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terjadi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peristiwa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luar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biasa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yang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menimpa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program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studi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atau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satuan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pendidikan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tinggi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yang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bersangkutan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sehingga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status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akreditasi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yang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melekat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pada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program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studi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atau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satuan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pendidikan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tersebut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tidak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lagi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mencerminkan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tingkat</a:t>
            </a:r>
            <a:r>
              <a:rPr lang="en-GB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kelayakannya</a:t>
            </a: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81000"/>
            <a:ext cx="9144000" cy="990600"/>
          </a:xfrm>
          <a:solidFill>
            <a:srgbClr val="006600"/>
          </a:solidFill>
        </p:spPr>
        <p:txBody>
          <a:bodyPr/>
          <a:lstStyle/>
          <a:p>
            <a:pPr>
              <a:defRPr/>
            </a:pP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Peraturan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Menteri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Pendidikan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Nasional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RI No. 6 </a:t>
            </a: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Tahun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2010 </a:t>
            </a: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tentang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Perubahan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Permendiknas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No. 28 </a:t>
            </a: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Tahun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2010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1267" name="Subtitle 2"/>
          <p:cNvSpPr>
            <a:spLocks noGrp="1"/>
          </p:cNvSpPr>
          <p:nvPr>
            <p:ph type="subTitle" idx="1"/>
          </p:nvPr>
        </p:nvSpPr>
        <p:spPr>
          <a:xfrm>
            <a:off x="533400" y="1752600"/>
            <a:ext cx="7924800" cy="4114800"/>
          </a:xfrm>
        </p:spPr>
        <p:txBody>
          <a:bodyPr>
            <a:noAutofit/>
          </a:bodyPr>
          <a:lstStyle/>
          <a:p>
            <a:pPr marL="514350" indent="-514350" algn="l">
              <a:buFontTx/>
              <a:buAutoNum type="arabicPeriod"/>
            </a:pP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atau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satuan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pendidikan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yang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berstatus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terakreditasi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yang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diusulkan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oleh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perguruan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tinggi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untuk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diakreditasi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kembali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karena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telah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berakhir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masa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berlaku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akreditasinya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tetap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memiliki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status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terakreditasi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sampai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adanya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penetapan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status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terakreditasi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baru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oleh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BAN-PT.</a:t>
            </a:r>
          </a:p>
          <a:p>
            <a:pPr marL="514350" indent="-514350" algn="l">
              <a:buFontTx/>
              <a:buAutoNum type="arabicPeriod"/>
            </a:pP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Usul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sebagaimana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disebut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pada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ayat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(1)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diajukan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oleh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perguruan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tinggi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kepada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BAN-PT paling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lambat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6 (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enam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bulan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sebelum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masa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berlaku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akreditasi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berakhir</a:t>
            </a:r>
            <a:r>
              <a:rPr lang="en-US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e Placeholder 3"/>
          <p:cNvSpPr txBox="1">
            <a:spLocks noGrp="1"/>
          </p:cNvSpPr>
          <p:nvPr/>
        </p:nvSpPr>
        <p:spPr bwMode="auto">
          <a:xfrm>
            <a:off x="179388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id-ID">
              <a:solidFill>
                <a:schemeClr val="bg1"/>
              </a:solidFill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9144000" cy="1295400"/>
          </a:xfrm>
          <a:solidFill>
            <a:srgbClr val="006600"/>
          </a:solidFill>
        </p:spPr>
        <p:txBody>
          <a:bodyPr>
            <a:normAutofit fontScale="90000"/>
          </a:bodyPr>
          <a:lstStyle/>
          <a:p>
            <a:pPr marL="838200" indent="-838200" eaLnBrk="1" hangingPunct="1">
              <a:defRPr/>
            </a:pPr>
            <a:r>
              <a:rPr lang="en-US" sz="2800" dirty="0" smtClean="0">
                <a:solidFill>
                  <a:srgbClr val="3333FF"/>
                </a:solidFill>
              </a:rPr>
              <a:t/>
            </a:r>
            <a:br>
              <a:rPr lang="en-US" sz="2800" dirty="0" smtClean="0">
                <a:solidFill>
                  <a:srgbClr val="3333FF"/>
                </a:solidFill>
              </a:rPr>
            </a:b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PENJAMINAN MUTU: </a:t>
            </a:r>
            <a:b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INTERNAL (</a:t>
            </a:r>
            <a:r>
              <a:rPr lang="en-US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internal quality assurance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IQA) </a:t>
            </a:r>
            <a:r>
              <a:rPr lang="en-US" sz="2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EKSTERNAL (</a:t>
            </a:r>
            <a:r>
              <a:rPr lang="en-US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external quality </a:t>
            </a:r>
            <a:r>
              <a:rPr lang="en-US" sz="2400" b="1" i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asssurance</a:t>
            </a:r>
            <a:r>
              <a:rPr lang="en-US" sz="2400" b="1" i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EQA) </a:t>
            </a:r>
            <a:b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914400" y="1676400"/>
            <a:ext cx="8229600" cy="4267200"/>
          </a:xfrm>
        </p:spPr>
        <p:txBody>
          <a:bodyPr/>
          <a:lstStyle/>
          <a:p>
            <a:pPr marL="571500" indent="-571500" algn="ctr" eaLnBrk="1" hangingPunct="1">
              <a:buFontTx/>
              <a:buNone/>
              <a:defRPr/>
            </a:pPr>
            <a:endParaRPr lang="en-US" sz="1600" b="1" dirty="0" smtClean="0">
              <a:solidFill>
                <a:srgbClr val="3333FF"/>
              </a:solidFill>
            </a:endParaRPr>
          </a:p>
          <a:p>
            <a:pPr marL="571500" indent="-571500" algn="ctr" eaLnBrk="1" hangingPunct="1">
              <a:buFontTx/>
              <a:buNone/>
              <a:defRPr/>
            </a:pPr>
            <a:r>
              <a:rPr lang="en-US" sz="16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BADAN AKREDITASI NASIONAL/</a:t>
            </a:r>
          </a:p>
          <a:p>
            <a:pPr marL="571500" indent="-571500" algn="ctr" eaLnBrk="1" hangingPunct="1">
              <a:buFontTx/>
              <a:buNone/>
              <a:defRPr/>
            </a:pPr>
            <a:r>
              <a:rPr lang="en-US" sz="16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LEMBAGA AKREDITASI MANDIRI</a:t>
            </a:r>
          </a:p>
          <a:p>
            <a:pPr marL="571500" indent="-571500" algn="ctr" eaLnBrk="1" hangingPunct="1">
              <a:buFontTx/>
              <a:buNone/>
              <a:defRPr/>
            </a:pPr>
            <a:endParaRPr lang="en-US" sz="1600" dirty="0" smtClean="0">
              <a:solidFill>
                <a:srgbClr val="3333FF"/>
              </a:solidFill>
            </a:endParaRPr>
          </a:p>
          <a:p>
            <a:pPr marL="571500" indent="-571500" algn="ctr" eaLnBrk="1" hangingPunct="1">
              <a:buFontTx/>
              <a:buNone/>
              <a:defRPr/>
            </a:pPr>
            <a:endParaRPr lang="en-US" sz="2000" b="1" dirty="0" smtClean="0">
              <a:solidFill>
                <a:srgbClr val="3333FF"/>
              </a:solidFill>
            </a:endParaRPr>
          </a:p>
          <a:p>
            <a:pPr marL="571500" indent="-571500" algn="ctr" eaLnBrk="1" hangingPunct="1">
              <a:buFontTx/>
              <a:buNone/>
              <a:defRPr/>
            </a:pPr>
            <a:endParaRPr lang="en-US" sz="2000" b="1" dirty="0" smtClean="0">
              <a:solidFill>
                <a:srgbClr val="3333FF"/>
              </a:solidFill>
            </a:endParaRPr>
          </a:p>
          <a:p>
            <a:pPr marL="571500" indent="-571500" algn="ctr" eaLnBrk="1" hangingPunct="1">
              <a:buFontTx/>
              <a:buNone/>
              <a:defRPr/>
            </a:pPr>
            <a:endParaRPr lang="en-US" sz="1600" b="1" dirty="0" smtClean="0">
              <a:solidFill>
                <a:srgbClr val="3333FF"/>
              </a:solidFill>
            </a:endParaRPr>
          </a:p>
          <a:p>
            <a:pPr marL="571500" indent="-571500" algn="ctr" eaLnBrk="1" hangingPunct="1">
              <a:buFontTx/>
              <a:buNone/>
              <a:defRPr/>
            </a:pPr>
            <a:endParaRPr lang="en-US" sz="1600" b="1" dirty="0" smtClean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71500" indent="-571500" algn="ctr" eaLnBrk="1" hangingPunct="1">
              <a:buFontTx/>
              <a:buNone/>
              <a:defRPr/>
            </a:pPr>
            <a:r>
              <a:rPr lang="en-US" sz="16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PERGURUAN TINGGI</a:t>
            </a:r>
          </a:p>
          <a:p>
            <a:pPr marL="571500" indent="-571500" algn="ctr" eaLnBrk="1" hangingPunct="1">
              <a:buFontTx/>
              <a:buNone/>
              <a:defRPr/>
            </a:pPr>
            <a:r>
              <a:rPr lang="en-US" sz="16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 STUDI</a:t>
            </a:r>
            <a:r>
              <a:rPr lang="en-US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571500" indent="-571500" eaLnBrk="1" hangingPunct="1">
              <a:buFontTx/>
              <a:buNone/>
              <a:defRPr/>
            </a:pPr>
            <a:r>
              <a:rPr lang="en-US" b="1" dirty="0" smtClean="0">
                <a:solidFill>
                  <a:srgbClr val="008000"/>
                </a:solidFill>
              </a:rPr>
              <a:t> </a:t>
            </a:r>
            <a:endParaRPr lang="en-US" dirty="0" smtClean="0">
              <a:solidFill>
                <a:srgbClr val="008000"/>
              </a:solidFill>
            </a:endParaRPr>
          </a:p>
        </p:txBody>
      </p:sp>
      <p:sp>
        <p:nvSpPr>
          <p:cNvPr id="7173" name="Oval 5"/>
          <p:cNvSpPr>
            <a:spLocks noChangeArrowheads="1"/>
          </p:cNvSpPr>
          <p:nvPr/>
        </p:nvSpPr>
        <p:spPr bwMode="auto">
          <a:xfrm>
            <a:off x="4038600" y="5029200"/>
            <a:ext cx="914400" cy="914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PENJAMINAN</a:t>
            </a:r>
          </a:p>
          <a:p>
            <a:pPr algn="ctr">
              <a:defRPr/>
            </a:pP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MUTU</a:t>
            </a:r>
          </a:p>
          <a:p>
            <a:pPr algn="ctr">
              <a:defRPr/>
            </a:pP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INTERNAL</a:t>
            </a:r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4038600" y="2590800"/>
            <a:ext cx="9144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PENJAMINAN</a:t>
            </a:r>
          </a:p>
          <a:p>
            <a:pPr algn="ctr">
              <a:defRPr/>
            </a:pP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MUTU</a:t>
            </a:r>
          </a:p>
          <a:p>
            <a:pPr algn="ctr">
              <a:defRPr/>
            </a:pPr>
            <a:r>
              <a:rPr lang="en-US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EKSTERNAL</a:t>
            </a:r>
          </a:p>
        </p:txBody>
      </p:sp>
      <p:sp>
        <p:nvSpPr>
          <p:cNvPr id="12295" name="Line 7"/>
          <p:cNvSpPr>
            <a:spLocks noChangeShapeType="1"/>
          </p:cNvSpPr>
          <p:nvPr/>
        </p:nvSpPr>
        <p:spPr bwMode="auto">
          <a:xfrm>
            <a:off x="4495800" y="3505200"/>
            <a:ext cx="0" cy="167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82" name="AutoShape 2"/>
          <p:cNvSpPr>
            <a:spLocks noChangeArrowheads="1"/>
          </p:cNvSpPr>
          <p:nvPr/>
        </p:nvSpPr>
        <p:spPr bwMode="auto">
          <a:xfrm rot="-5389308">
            <a:off x="4645113" y="2640013"/>
            <a:ext cx="704193" cy="7620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3825 h 21600"/>
              <a:gd name="T14" fmla="*/ 14553 w 21600"/>
              <a:gd name="T15" fmla="*/ 1777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688" y="0"/>
                </a:moveTo>
                <a:lnTo>
                  <a:pt x="10688" y="3825"/>
                </a:lnTo>
                <a:lnTo>
                  <a:pt x="3375" y="3825"/>
                </a:lnTo>
                <a:lnTo>
                  <a:pt x="3375" y="17775"/>
                </a:lnTo>
                <a:lnTo>
                  <a:pt x="10688" y="17775"/>
                </a:lnTo>
                <a:lnTo>
                  <a:pt x="10688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3825"/>
                </a:moveTo>
                <a:lnTo>
                  <a:pt x="1350" y="17775"/>
                </a:lnTo>
                <a:lnTo>
                  <a:pt x="2700" y="17775"/>
                </a:lnTo>
                <a:lnTo>
                  <a:pt x="2700" y="3825"/>
                </a:lnTo>
                <a:close/>
              </a:path>
              <a:path w="21600" h="21600">
                <a:moveTo>
                  <a:pt x="0" y="3825"/>
                </a:moveTo>
                <a:lnTo>
                  <a:pt x="0" y="17775"/>
                </a:lnTo>
                <a:lnTo>
                  <a:pt x="675" y="17775"/>
                </a:lnTo>
                <a:lnTo>
                  <a:pt x="675" y="3825"/>
                </a:lnTo>
                <a:close/>
              </a:path>
            </a:pathLst>
          </a:custGeom>
          <a:solidFill>
            <a:srgbClr val="C0C0C0"/>
          </a:solidFill>
          <a:ln w="9525">
            <a:noFill/>
            <a:miter lim="800000"/>
            <a:headEnd/>
            <a:tailEnd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defRPr/>
            </a:pPr>
            <a:endParaRPr lang="en-US" sz="500"/>
          </a:p>
        </p:txBody>
      </p:sp>
      <p:sp>
        <p:nvSpPr>
          <p:cNvPr id="481283" name="Oval 3"/>
          <p:cNvSpPr>
            <a:spLocks noChangeArrowheads="1"/>
          </p:cNvSpPr>
          <p:nvPr/>
        </p:nvSpPr>
        <p:spPr bwMode="auto">
          <a:xfrm>
            <a:off x="381000" y="2819400"/>
            <a:ext cx="3447171" cy="11430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lnSpc>
                <a:spcPct val="90000"/>
              </a:lnSpc>
              <a:defRPr/>
            </a:pPr>
            <a:r>
              <a:rPr lang="en-US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PERBAIKAN INTERNAL </a:t>
            </a:r>
          </a:p>
          <a:p>
            <a:pPr>
              <a:lnSpc>
                <a:spcPct val="90000"/>
              </a:lnSpc>
              <a:defRPr/>
            </a:pPr>
            <a:r>
              <a:rPr lang="en-US" sz="2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DAN PEMBINAAN</a:t>
            </a:r>
            <a:endParaRPr lang="en-GB" sz="2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81284" name="Oval 4"/>
          <p:cNvSpPr>
            <a:spLocks noChangeArrowheads="1"/>
          </p:cNvSpPr>
          <p:nvPr/>
        </p:nvSpPr>
        <p:spPr bwMode="auto">
          <a:xfrm>
            <a:off x="855890" y="4294188"/>
            <a:ext cx="3445763" cy="11430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lnSpc>
                <a:spcPct val="90000"/>
              </a:lnSpc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KEPUTUSAN</a:t>
            </a:r>
          </a:p>
          <a:p>
            <a:pPr>
              <a:lnSpc>
                <a:spcPct val="90000"/>
              </a:lnSpc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AKREDITASI</a:t>
            </a:r>
            <a:endParaRPr lang="en-GB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81285" name="Oval 5"/>
          <p:cNvSpPr>
            <a:spLocks noChangeArrowheads="1"/>
          </p:cNvSpPr>
          <p:nvPr/>
        </p:nvSpPr>
        <p:spPr bwMode="auto">
          <a:xfrm>
            <a:off x="4827847" y="4349750"/>
            <a:ext cx="3447288" cy="11430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lnSpc>
                <a:spcPct val="90000"/>
              </a:lnSpc>
              <a:defRPr/>
            </a:pPr>
            <a:r>
              <a:rPr lang="en-US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EVALUASI EKSTERNAL/</a:t>
            </a:r>
          </a:p>
          <a:p>
            <a:pPr>
              <a:lnSpc>
                <a:spcPct val="90000"/>
              </a:lnSpc>
              <a:defRPr/>
            </a:pPr>
            <a:r>
              <a:rPr lang="en-US" sz="2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AKREDITASI</a:t>
            </a:r>
            <a:endParaRPr lang="en-GB" sz="21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81286" name="AutoShape 6"/>
          <p:cNvSpPr>
            <a:spLocks noChangeArrowheads="1"/>
          </p:cNvSpPr>
          <p:nvPr/>
        </p:nvSpPr>
        <p:spPr bwMode="auto">
          <a:xfrm rot="-10739656">
            <a:off x="3004639" y="5384800"/>
            <a:ext cx="2953512" cy="655638"/>
          </a:xfrm>
          <a:prstGeom prst="curvedDownArrow">
            <a:avLst>
              <a:gd name="adj1" fmla="val 97627"/>
              <a:gd name="adj2" fmla="val 195254"/>
              <a:gd name="adj3" fmla="val 33333"/>
            </a:avLst>
          </a:prstGeom>
          <a:solidFill>
            <a:schemeClr val="accent1"/>
          </a:solidFill>
          <a:ln w="12700">
            <a:solidFill>
              <a:schemeClr val="accent1"/>
            </a:solidFill>
            <a:miter lim="800000"/>
            <a:headEnd type="none" w="sm" len="sm"/>
            <a:tailEnd type="none" w="sm" len="sm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/>
        </p:spPr>
        <p:txBody>
          <a:bodyPr wrap="none" anchor="ctr"/>
          <a:lstStyle/>
          <a:p>
            <a:pPr>
              <a:defRPr/>
            </a:pPr>
            <a:endParaRPr lang="en-US" sz="500"/>
          </a:p>
        </p:txBody>
      </p:sp>
      <p:sp>
        <p:nvSpPr>
          <p:cNvPr id="481287" name="AutoShape 7"/>
          <p:cNvSpPr>
            <a:spLocks noChangeArrowheads="1"/>
          </p:cNvSpPr>
          <p:nvPr/>
        </p:nvSpPr>
        <p:spPr bwMode="auto">
          <a:xfrm rot="-7643674">
            <a:off x="2426639" y="3649663"/>
            <a:ext cx="806436" cy="89852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12700">
            <a:solidFill>
              <a:srgbClr val="660066"/>
            </a:solidFill>
            <a:miter lim="800000"/>
            <a:headEnd type="none" w="sm" len="sm"/>
            <a:tailEnd type="none" w="sm" len="sm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defRPr/>
            </a:pPr>
            <a:endParaRPr lang="en-US" sz="500"/>
          </a:p>
        </p:txBody>
      </p:sp>
      <p:sp>
        <p:nvSpPr>
          <p:cNvPr id="481288" name="AutoShape 8"/>
          <p:cNvSpPr>
            <a:spLocks noChangeArrowheads="1"/>
          </p:cNvSpPr>
          <p:nvPr/>
        </p:nvSpPr>
        <p:spPr bwMode="auto">
          <a:xfrm rot="-10739656">
            <a:off x="2928581" y="5318125"/>
            <a:ext cx="3161539" cy="679450"/>
          </a:xfrm>
          <a:prstGeom prst="curvedDownArrow">
            <a:avLst>
              <a:gd name="adj1" fmla="val 100794"/>
              <a:gd name="adj2" fmla="val 201589"/>
              <a:gd name="adj3" fmla="val 33333"/>
            </a:avLst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rgbClr val="4D4D4D"/>
            </a:solidFill>
            <a:miter lim="800000"/>
            <a:headEnd type="none" w="sm" len="sm"/>
            <a:tailEnd type="none" w="sm" len="sm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/>
        </p:spPr>
        <p:txBody>
          <a:bodyPr wrap="none" anchor="ctr"/>
          <a:lstStyle/>
          <a:p>
            <a:pPr>
              <a:defRPr/>
            </a:pPr>
            <a:endParaRPr lang="en-US" sz="500"/>
          </a:p>
        </p:txBody>
      </p:sp>
      <p:sp>
        <p:nvSpPr>
          <p:cNvPr id="481289" name="AutoShape 9"/>
          <p:cNvSpPr>
            <a:spLocks noChangeArrowheads="1"/>
          </p:cNvSpPr>
          <p:nvPr/>
        </p:nvSpPr>
        <p:spPr bwMode="auto">
          <a:xfrm rot="-7643674">
            <a:off x="2405043" y="3708400"/>
            <a:ext cx="738464" cy="9144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12700">
            <a:solidFill>
              <a:srgbClr val="4D4D4D"/>
            </a:solidFill>
            <a:miter lim="800000"/>
            <a:headEnd type="none" w="sm" len="sm"/>
            <a:tailEnd type="none" w="sm" len="sm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en-US" sz="500"/>
          </a:p>
        </p:txBody>
      </p:sp>
      <p:sp>
        <p:nvSpPr>
          <p:cNvPr id="481290" name="Text Box 10"/>
          <p:cNvSpPr txBox="1">
            <a:spLocks noChangeArrowheads="1"/>
          </p:cNvSpPr>
          <p:nvPr/>
        </p:nvSpPr>
        <p:spPr bwMode="auto">
          <a:xfrm>
            <a:off x="2573338" y="2563813"/>
            <a:ext cx="192881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chemeClr val="bg1"/>
                </a:solidFill>
              </a:rPr>
              <a:t>dan seterusnya…</a:t>
            </a:r>
            <a:endParaRPr lang="en-GB" b="1">
              <a:solidFill>
                <a:schemeClr val="bg1"/>
              </a:solidFill>
            </a:endParaRPr>
          </a:p>
        </p:txBody>
      </p:sp>
      <p:sp>
        <p:nvSpPr>
          <p:cNvPr id="481291" name="AutoShape 11"/>
          <p:cNvSpPr>
            <a:spLocks noChangeArrowheads="1"/>
          </p:cNvSpPr>
          <p:nvPr/>
        </p:nvSpPr>
        <p:spPr bwMode="auto">
          <a:xfrm rot="-5389308">
            <a:off x="4452144" y="2653506"/>
            <a:ext cx="1095375" cy="849313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0 h 21600"/>
              <a:gd name="T14" fmla="*/ 12001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2001" y="0"/>
                </a:moveTo>
                <a:lnTo>
                  <a:pt x="12001" y="0"/>
                </a:lnTo>
                <a:lnTo>
                  <a:pt x="3375" y="0"/>
                </a:lnTo>
                <a:lnTo>
                  <a:pt x="3375" y="21600"/>
                </a:lnTo>
                <a:lnTo>
                  <a:pt x="12001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0"/>
                </a:moveTo>
                <a:lnTo>
                  <a:pt x="1350" y="21600"/>
                </a:lnTo>
                <a:lnTo>
                  <a:pt x="2700" y="21600"/>
                </a:lnTo>
                <a:lnTo>
                  <a:pt x="2700" y="0"/>
                </a:lnTo>
                <a:close/>
              </a:path>
              <a:path w="21600" h="21600">
                <a:moveTo>
                  <a:pt x="0" y="0"/>
                </a:moveTo>
                <a:lnTo>
                  <a:pt x="0" y="21600"/>
                </a:lnTo>
                <a:lnTo>
                  <a:pt x="675" y="21600"/>
                </a:lnTo>
                <a:lnTo>
                  <a:pt x="675" y="0"/>
                </a:lnTo>
                <a:close/>
              </a:path>
            </a:pathLst>
          </a:custGeom>
          <a:solidFill>
            <a:srgbClr val="6A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id-ID" sz="500"/>
          </a:p>
        </p:txBody>
      </p:sp>
      <p:sp>
        <p:nvSpPr>
          <p:cNvPr id="481292" name="Oval 12"/>
          <p:cNvSpPr>
            <a:spLocks noChangeArrowheads="1"/>
          </p:cNvSpPr>
          <p:nvPr/>
        </p:nvSpPr>
        <p:spPr bwMode="auto">
          <a:xfrm>
            <a:off x="5435857" y="2836863"/>
            <a:ext cx="3447171" cy="11430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lnSpc>
                <a:spcPct val="90000"/>
              </a:lnSpc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PERBAIKAN</a:t>
            </a:r>
          </a:p>
          <a:p>
            <a:pPr>
              <a:lnSpc>
                <a:spcPct val="90000"/>
              </a:lnSpc>
              <a:defRPr/>
            </a:pPr>
            <a:r>
              <a:rPr 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INTERNAL</a:t>
            </a:r>
            <a:endParaRPr lang="en-GB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481293" name="AutoShape 13"/>
          <p:cNvSpPr>
            <a:spLocks noChangeArrowheads="1"/>
          </p:cNvSpPr>
          <p:nvPr/>
        </p:nvSpPr>
        <p:spPr bwMode="auto">
          <a:xfrm rot="7511774">
            <a:off x="6112024" y="3760787"/>
            <a:ext cx="796585" cy="86042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 w="12700">
            <a:solidFill>
              <a:srgbClr val="003300"/>
            </a:solidFill>
            <a:miter lim="800000"/>
            <a:headEnd type="none" w="sm" len="sm"/>
            <a:tailEnd type="none" w="sm" len="sm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defRPr/>
            </a:pPr>
            <a:endParaRPr lang="en-US" sz="500"/>
          </a:p>
        </p:txBody>
      </p:sp>
      <p:sp>
        <p:nvSpPr>
          <p:cNvPr id="481294" name="AutoShape 14"/>
          <p:cNvSpPr>
            <a:spLocks noChangeArrowheads="1"/>
          </p:cNvSpPr>
          <p:nvPr/>
        </p:nvSpPr>
        <p:spPr bwMode="auto">
          <a:xfrm rot="7511774">
            <a:off x="6247625" y="3790156"/>
            <a:ext cx="704673" cy="860425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  <a:ln w="12700">
            <a:solidFill>
              <a:srgbClr val="4D4D4D"/>
            </a:solidFill>
            <a:miter lim="800000"/>
            <a:headEnd type="none" w="sm" len="sm"/>
            <a:tailEnd type="none" w="sm" len="sm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wrap="none" anchor="ctr"/>
          <a:lstStyle/>
          <a:p>
            <a:pPr>
              <a:defRPr/>
            </a:pPr>
            <a:endParaRPr lang="en-US" sz="500"/>
          </a:p>
        </p:txBody>
      </p:sp>
      <p:sp>
        <p:nvSpPr>
          <p:cNvPr id="481295" name="AutoShape 15"/>
          <p:cNvSpPr>
            <a:spLocks noChangeArrowheads="1"/>
          </p:cNvSpPr>
          <p:nvPr/>
        </p:nvSpPr>
        <p:spPr bwMode="auto">
          <a:xfrm rot="-5389308">
            <a:off x="4651320" y="2647950"/>
            <a:ext cx="702880" cy="7620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3825 h 21600"/>
              <a:gd name="T14" fmla="*/ 14553 w 21600"/>
              <a:gd name="T15" fmla="*/ 17775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688" y="0"/>
                </a:moveTo>
                <a:lnTo>
                  <a:pt x="10688" y="3825"/>
                </a:lnTo>
                <a:lnTo>
                  <a:pt x="3375" y="3825"/>
                </a:lnTo>
                <a:lnTo>
                  <a:pt x="3375" y="17775"/>
                </a:lnTo>
                <a:lnTo>
                  <a:pt x="10688" y="17775"/>
                </a:lnTo>
                <a:lnTo>
                  <a:pt x="10688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3825"/>
                </a:moveTo>
                <a:lnTo>
                  <a:pt x="1350" y="17775"/>
                </a:lnTo>
                <a:lnTo>
                  <a:pt x="2700" y="17775"/>
                </a:lnTo>
                <a:lnTo>
                  <a:pt x="2700" y="3825"/>
                </a:lnTo>
                <a:close/>
              </a:path>
              <a:path w="21600" h="21600">
                <a:moveTo>
                  <a:pt x="0" y="3825"/>
                </a:moveTo>
                <a:lnTo>
                  <a:pt x="0" y="17775"/>
                </a:lnTo>
                <a:lnTo>
                  <a:pt x="675" y="17775"/>
                </a:lnTo>
                <a:lnTo>
                  <a:pt x="675" y="3825"/>
                </a:lnTo>
                <a:close/>
              </a:path>
            </a:pathLst>
          </a:custGeom>
          <a:solidFill>
            <a:srgbClr val="C0C0C0"/>
          </a:solidFill>
          <a:ln w="9525">
            <a:noFill/>
            <a:miter lim="800000"/>
            <a:headEnd/>
            <a:tailEnd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defRPr/>
            </a:pPr>
            <a:endParaRPr lang="en-US" sz="500"/>
          </a:p>
        </p:txBody>
      </p:sp>
      <p:sp>
        <p:nvSpPr>
          <p:cNvPr id="481296" name="Text Box 16"/>
          <p:cNvSpPr txBox="1">
            <a:spLocks noChangeArrowheads="1"/>
          </p:cNvSpPr>
          <p:nvPr/>
        </p:nvSpPr>
        <p:spPr bwMode="auto">
          <a:xfrm>
            <a:off x="-20638" y="457200"/>
            <a:ext cx="9144001" cy="579438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SIKLUS PENJAMINAN MUTU</a:t>
            </a:r>
            <a:endParaRPr lang="en-GB" sz="3200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481297" name="AutoShape 17"/>
          <p:cNvSpPr>
            <a:spLocks noChangeArrowheads="1"/>
          </p:cNvSpPr>
          <p:nvPr/>
        </p:nvSpPr>
        <p:spPr bwMode="auto">
          <a:xfrm rot="2756585">
            <a:off x="6281306" y="1972469"/>
            <a:ext cx="1447162" cy="865188"/>
          </a:xfrm>
          <a:prstGeom prst="curvedDownArrow">
            <a:avLst>
              <a:gd name="adj1" fmla="val 36257"/>
              <a:gd name="adj2" fmla="val 72514"/>
              <a:gd name="adj3" fmla="val 33333"/>
            </a:avLst>
          </a:prstGeom>
          <a:solidFill>
            <a:srgbClr val="F65074"/>
          </a:solidFill>
          <a:ln w="12700">
            <a:solidFill>
              <a:srgbClr val="800000"/>
            </a:solidFill>
            <a:miter lim="800000"/>
            <a:headEnd type="none" w="sm" len="sm"/>
            <a:tailEnd type="none" w="sm" len="sm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/>
        </p:spPr>
        <p:txBody>
          <a:bodyPr wrap="none" anchor="ctr"/>
          <a:lstStyle/>
          <a:p>
            <a:pPr>
              <a:defRPr/>
            </a:pPr>
            <a:endParaRPr lang="en-US" sz="500"/>
          </a:p>
        </p:txBody>
      </p:sp>
      <p:sp>
        <p:nvSpPr>
          <p:cNvPr id="481298" name="AutoShape 18"/>
          <p:cNvSpPr>
            <a:spLocks noChangeArrowheads="1"/>
          </p:cNvSpPr>
          <p:nvPr/>
        </p:nvSpPr>
        <p:spPr bwMode="auto">
          <a:xfrm rot="-2708099">
            <a:off x="1417027" y="1701800"/>
            <a:ext cx="1417027" cy="966788"/>
          </a:xfrm>
          <a:prstGeom prst="curvedDownArrow">
            <a:avLst>
              <a:gd name="adj1" fmla="val 31757"/>
              <a:gd name="adj2" fmla="val 63514"/>
              <a:gd name="adj3" fmla="val 33333"/>
            </a:avLst>
          </a:prstGeom>
          <a:solidFill>
            <a:schemeClr val="accent2">
              <a:lumMod val="75000"/>
            </a:schemeClr>
          </a:solidFill>
          <a:ln w="12700">
            <a:solidFill>
              <a:srgbClr val="000066"/>
            </a:solidFill>
            <a:miter lim="800000"/>
            <a:headEnd type="none" w="sm" len="sm"/>
            <a:tailEnd type="none" w="sm" len="sm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/>
        </p:spPr>
        <p:txBody>
          <a:bodyPr wrap="none" anchor="ctr"/>
          <a:lstStyle/>
          <a:p>
            <a:pPr>
              <a:defRPr/>
            </a:pPr>
            <a:endParaRPr lang="en-US" sz="500"/>
          </a:p>
        </p:txBody>
      </p:sp>
      <p:sp>
        <p:nvSpPr>
          <p:cNvPr id="481299" name="AutoShape 19"/>
          <p:cNvSpPr>
            <a:spLocks noChangeArrowheads="1"/>
          </p:cNvSpPr>
          <p:nvPr/>
        </p:nvSpPr>
        <p:spPr bwMode="auto">
          <a:xfrm rot="2756585">
            <a:off x="6348536" y="1961356"/>
            <a:ext cx="1470778" cy="892175"/>
          </a:xfrm>
          <a:prstGeom prst="curvedDownArrow">
            <a:avLst>
              <a:gd name="adj1" fmla="val 35694"/>
              <a:gd name="adj2" fmla="val 71388"/>
              <a:gd name="adj3" fmla="val 33333"/>
            </a:avLst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rgbClr val="4D4D4D"/>
            </a:solidFill>
            <a:miter lim="800000"/>
            <a:headEnd type="none" w="sm" len="sm"/>
            <a:tailEnd type="none" w="sm" len="sm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/>
        </p:spPr>
        <p:txBody>
          <a:bodyPr wrap="none" anchor="ctr"/>
          <a:lstStyle/>
          <a:p>
            <a:pPr>
              <a:defRPr/>
            </a:pPr>
            <a:endParaRPr lang="en-US" sz="500"/>
          </a:p>
        </p:txBody>
      </p:sp>
      <p:sp>
        <p:nvSpPr>
          <p:cNvPr id="481300" name="AutoShape 20"/>
          <p:cNvSpPr>
            <a:spLocks noChangeArrowheads="1"/>
          </p:cNvSpPr>
          <p:nvPr/>
        </p:nvSpPr>
        <p:spPr bwMode="auto">
          <a:xfrm rot="-2708099">
            <a:off x="1371722" y="1724819"/>
            <a:ext cx="1418493" cy="973138"/>
          </a:xfrm>
          <a:prstGeom prst="curvedDownArrow">
            <a:avLst>
              <a:gd name="adj1" fmla="val 31582"/>
              <a:gd name="adj2" fmla="val 63165"/>
              <a:gd name="adj3" fmla="val 33333"/>
            </a:avLst>
          </a:prstGeom>
          <a:solidFill>
            <a:schemeClr val="accent2">
              <a:lumMod val="20000"/>
              <a:lumOff val="80000"/>
            </a:schemeClr>
          </a:solidFill>
          <a:ln w="12700">
            <a:solidFill>
              <a:srgbClr val="4D4D4D"/>
            </a:solidFill>
            <a:miter lim="800000"/>
            <a:headEnd type="none" w="sm" len="sm"/>
            <a:tailEnd type="none" w="sm" len="sm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/>
        </p:spPr>
        <p:txBody>
          <a:bodyPr wrap="none" anchor="ctr"/>
          <a:lstStyle/>
          <a:p>
            <a:pPr>
              <a:defRPr/>
            </a:pPr>
            <a:endParaRPr lang="en-US" sz="500"/>
          </a:p>
        </p:txBody>
      </p:sp>
      <p:sp>
        <p:nvSpPr>
          <p:cNvPr id="481301" name="Oval 21"/>
          <p:cNvSpPr>
            <a:spLocks noChangeArrowheads="1"/>
          </p:cNvSpPr>
          <p:nvPr/>
        </p:nvSpPr>
        <p:spPr bwMode="auto">
          <a:xfrm>
            <a:off x="2792549" y="1533525"/>
            <a:ext cx="3447288" cy="1143000"/>
          </a:xfrm>
          <a:prstGeom prst="ellipse">
            <a:avLst/>
          </a:prstGeom>
          <a:solidFill>
            <a:schemeClr val="bg1"/>
          </a:solidFill>
          <a:ln w="9525">
            <a:noFill/>
            <a:round/>
            <a:headEnd/>
            <a:tailEnd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none" anchor="ctr"/>
          <a:lstStyle/>
          <a:p>
            <a:pPr>
              <a:lnSpc>
                <a:spcPct val="90000"/>
              </a:lnSpc>
              <a:defRPr/>
            </a:pPr>
            <a:r>
              <a:rPr lang="en-US" sz="2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EVALUASI-DIRI</a:t>
            </a:r>
            <a:endParaRPr lang="en-GB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23" name="Date Placeholder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81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481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81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81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81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481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481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481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812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481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81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81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8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81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481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481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4812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5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4812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481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500"/>
                            </p:stCondLst>
                            <p:childTnLst>
                              <p:par>
                                <p:cTn id="9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481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290" grpId="0" autoUpdateAnimBg="0"/>
      <p:bldP spid="481291" grpId="0" animBg="1"/>
      <p:bldP spid="481296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b="1" smtClean="0"/>
              <a:t>21 Sept. 2011</a:t>
            </a:r>
            <a:endParaRPr lang="en-US" b="1"/>
          </a:p>
        </p:txBody>
      </p:sp>
      <p:sp>
        <p:nvSpPr>
          <p:cNvPr id="18442" name="Title 2"/>
          <p:cNvSpPr>
            <a:spLocks noGrp="1"/>
          </p:cNvSpPr>
          <p:nvPr>
            <p:ph type="title" idx="4294967295"/>
          </p:nvPr>
        </p:nvSpPr>
        <p:spPr>
          <a:xfrm>
            <a:off x="0" y="71438"/>
            <a:ext cx="8229600" cy="1143000"/>
          </a:xfrm>
        </p:spPr>
        <p:txBody>
          <a:bodyPr/>
          <a:lstStyle/>
          <a:p>
            <a:pPr algn="l" eaLnBrk="1" hangingPunct="1">
              <a:lnSpc>
                <a:spcPts val="4000"/>
              </a:lnSpc>
              <a:defRPr/>
            </a:pPr>
            <a:r>
              <a:rPr lang="id-ID" sz="40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Prosedur dalam Siklus </a:t>
            </a:r>
            <a:br>
              <a:rPr lang="id-ID" sz="40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</a:br>
            <a:r>
              <a:rPr lang="id-ID" sz="4000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Akreditasi</a:t>
            </a:r>
          </a:p>
        </p:txBody>
      </p:sp>
      <p:sp>
        <p:nvSpPr>
          <p:cNvPr id="4" name="Oval 3"/>
          <p:cNvSpPr/>
          <p:nvPr/>
        </p:nvSpPr>
        <p:spPr>
          <a:xfrm>
            <a:off x="381000" y="3886200"/>
            <a:ext cx="1924050" cy="21336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>
                <a:solidFill>
                  <a:srgbClr val="006600"/>
                </a:solidFill>
                <a:cs typeface="Arial" charset="0"/>
              </a:rPr>
              <a:t>Persiapan Dokumen (B</a:t>
            </a:r>
            <a:r>
              <a:rPr lang="en-US" b="1" dirty="0">
                <a:solidFill>
                  <a:srgbClr val="006600"/>
                </a:solidFill>
                <a:cs typeface="Arial" charset="0"/>
              </a:rPr>
              <a:t>o</a:t>
            </a:r>
            <a:r>
              <a:rPr lang="id-ID" b="1" dirty="0">
                <a:solidFill>
                  <a:srgbClr val="006600"/>
                </a:solidFill>
                <a:cs typeface="Arial" charset="0"/>
              </a:rPr>
              <a:t>r</a:t>
            </a:r>
            <a:r>
              <a:rPr lang="en-US" b="1" dirty="0" err="1">
                <a:solidFill>
                  <a:srgbClr val="006600"/>
                </a:solidFill>
                <a:cs typeface="Arial" charset="0"/>
              </a:rPr>
              <a:t>ang</a:t>
            </a:r>
            <a:r>
              <a:rPr lang="id-ID" b="1" dirty="0">
                <a:solidFill>
                  <a:srgbClr val="006600"/>
                </a:solidFill>
                <a:cs typeface="Arial" charset="0"/>
              </a:rPr>
              <a:t>,</a:t>
            </a:r>
            <a:endParaRPr lang="en-US" b="1" dirty="0">
              <a:solidFill>
                <a:srgbClr val="006600"/>
              </a:solidFill>
              <a:cs typeface="Arial" charset="0"/>
            </a:endParaRPr>
          </a:p>
          <a:p>
            <a:pPr algn="ctr">
              <a:defRPr/>
            </a:pPr>
            <a:r>
              <a:rPr lang="id-ID" b="1" dirty="0">
                <a:solidFill>
                  <a:srgbClr val="006600"/>
                </a:solidFill>
                <a:cs typeface="Arial" charset="0"/>
              </a:rPr>
              <a:t>E</a:t>
            </a:r>
            <a:r>
              <a:rPr lang="en-US" b="1" dirty="0">
                <a:solidFill>
                  <a:srgbClr val="006600"/>
                </a:solidFill>
                <a:cs typeface="Arial" charset="0"/>
              </a:rPr>
              <a:t>val. </a:t>
            </a:r>
            <a:r>
              <a:rPr lang="en-US" b="1" dirty="0" err="1">
                <a:solidFill>
                  <a:srgbClr val="006600"/>
                </a:solidFill>
                <a:cs typeface="Arial" charset="0"/>
              </a:rPr>
              <a:t>Diri</a:t>
            </a:r>
            <a:r>
              <a:rPr lang="en-US" b="1" dirty="0">
                <a:solidFill>
                  <a:srgbClr val="006600"/>
                </a:solidFill>
                <a:cs typeface="Arial" charset="0"/>
              </a:rPr>
              <a:t>, </a:t>
            </a:r>
            <a:r>
              <a:rPr lang="id-ID" b="1" dirty="0">
                <a:solidFill>
                  <a:srgbClr val="006600"/>
                </a:solidFill>
                <a:cs typeface="Arial" charset="0"/>
              </a:rPr>
              <a:t>P</a:t>
            </a:r>
            <a:r>
              <a:rPr lang="en-US" b="1" dirty="0" err="1">
                <a:solidFill>
                  <a:srgbClr val="006600"/>
                </a:solidFill>
                <a:cs typeface="Arial" charset="0"/>
              </a:rPr>
              <a:t>orto</a:t>
            </a:r>
            <a:r>
              <a:rPr lang="id-ID" b="1" dirty="0">
                <a:solidFill>
                  <a:srgbClr val="006600"/>
                </a:solidFill>
                <a:cs typeface="Arial" charset="0"/>
              </a:rPr>
              <a:t>f</a:t>
            </a:r>
            <a:r>
              <a:rPr lang="en-US" b="1" dirty="0">
                <a:solidFill>
                  <a:srgbClr val="006600"/>
                </a:solidFill>
                <a:cs typeface="Arial" charset="0"/>
              </a:rPr>
              <a:t>olio</a:t>
            </a:r>
            <a:r>
              <a:rPr lang="id-ID" b="1" dirty="0">
                <a:solidFill>
                  <a:srgbClr val="006600"/>
                </a:solidFill>
                <a:cs typeface="Arial" charset="0"/>
              </a:rPr>
              <a:t>)  </a:t>
            </a:r>
            <a:r>
              <a:rPr lang="en-US" b="1" dirty="0">
                <a:solidFill>
                  <a:srgbClr val="006600"/>
                </a:solidFill>
                <a:cs typeface="Arial" charset="0"/>
              </a:rPr>
              <a:t>AIPT </a:t>
            </a:r>
            <a:r>
              <a:rPr lang="en-US" b="1" dirty="0" err="1">
                <a:solidFill>
                  <a:srgbClr val="006600"/>
                </a:solidFill>
                <a:cs typeface="Arial" charset="0"/>
              </a:rPr>
              <a:t>dan</a:t>
            </a:r>
            <a:r>
              <a:rPr lang="en-US" b="1" dirty="0">
                <a:solidFill>
                  <a:srgbClr val="006600"/>
                </a:solidFill>
                <a:cs typeface="Arial" charset="0"/>
              </a:rPr>
              <a:t>/</a:t>
            </a:r>
            <a:r>
              <a:rPr lang="en-US" b="1" dirty="0" err="1">
                <a:solidFill>
                  <a:srgbClr val="006600"/>
                </a:solidFill>
                <a:cs typeface="Arial" charset="0"/>
              </a:rPr>
              <a:t>atau</a:t>
            </a:r>
            <a:r>
              <a:rPr lang="en-US" b="1" dirty="0">
                <a:solidFill>
                  <a:srgbClr val="006600"/>
                </a:solidFill>
                <a:cs typeface="Arial" charset="0"/>
              </a:rPr>
              <a:t> </a:t>
            </a:r>
            <a:r>
              <a:rPr lang="id-ID" b="1" dirty="0">
                <a:solidFill>
                  <a:srgbClr val="006600"/>
                </a:solidFill>
                <a:cs typeface="Arial" charset="0"/>
              </a:rPr>
              <a:t>Program Studi</a:t>
            </a:r>
          </a:p>
        </p:txBody>
      </p:sp>
      <p:sp>
        <p:nvSpPr>
          <p:cNvPr id="5" name="Right Arrow 4"/>
          <p:cNvSpPr/>
          <p:nvPr/>
        </p:nvSpPr>
        <p:spPr>
          <a:xfrm rot="19353452">
            <a:off x="1570038" y="4314825"/>
            <a:ext cx="2220912" cy="10683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>
                <a:solidFill>
                  <a:schemeClr val="tx1"/>
                </a:solidFill>
              </a:rPr>
              <a:t>Kirim  ke BANPT</a:t>
            </a:r>
          </a:p>
        </p:txBody>
      </p:sp>
      <p:sp>
        <p:nvSpPr>
          <p:cNvPr id="9" name="Oval 8"/>
          <p:cNvSpPr/>
          <p:nvPr/>
        </p:nvSpPr>
        <p:spPr>
          <a:xfrm>
            <a:off x="3429000" y="2133600"/>
            <a:ext cx="5286375" cy="31242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10" name="Oval 9"/>
          <p:cNvSpPr/>
          <p:nvPr/>
        </p:nvSpPr>
        <p:spPr>
          <a:xfrm>
            <a:off x="7143750" y="2357438"/>
            <a:ext cx="1928813" cy="178593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Asesmen Lapang</a:t>
            </a:r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</a:t>
            </a:r>
            <a:endParaRPr lang="id-ID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Oval 10"/>
          <p:cNvSpPr/>
          <p:nvPr/>
        </p:nvSpPr>
        <p:spPr>
          <a:xfrm>
            <a:off x="3714750" y="4429125"/>
            <a:ext cx="2214563" cy="2000250"/>
          </a:xfrm>
          <a:prstGeom prst="ellipse">
            <a:avLst/>
          </a:prstGeom>
          <a:solidFill>
            <a:schemeClr val="bg1"/>
          </a:solidFill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Asesmen Surveillance</a:t>
            </a:r>
          </a:p>
        </p:txBody>
      </p:sp>
      <p:sp>
        <p:nvSpPr>
          <p:cNvPr id="6" name="Oval 5"/>
          <p:cNvSpPr/>
          <p:nvPr/>
        </p:nvSpPr>
        <p:spPr>
          <a:xfrm>
            <a:off x="2928938" y="2143125"/>
            <a:ext cx="1928812" cy="178593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START Proses Akreditasi</a:t>
            </a:r>
          </a:p>
        </p:txBody>
      </p:sp>
      <p:sp>
        <p:nvSpPr>
          <p:cNvPr id="7" name="Oval 6"/>
          <p:cNvSpPr/>
          <p:nvPr/>
        </p:nvSpPr>
        <p:spPr>
          <a:xfrm>
            <a:off x="4857750" y="571500"/>
            <a:ext cx="2143125" cy="192881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id-ID" sz="2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Asesmen Kecukupan</a:t>
            </a:r>
          </a:p>
        </p:txBody>
      </p:sp>
      <p:sp>
        <p:nvSpPr>
          <p:cNvPr id="12" name="Oval 11"/>
          <p:cNvSpPr/>
          <p:nvPr/>
        </p:nvSpPr>
        <p:spPr>
          <a:xfrm>
            <a:off x="6500813" y="4643438"/>
            <a:ext cx="2000250" cy="178593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Validasi</a:t>
            </a:r>
            <a:endParaRPr 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id-ID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Keputusan </a:t>
            </a:r>
            <a:r>
              <a:rPr lang="en-US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Pengu-muman</a:t>
            </a:r>
            <a:endParaRPr lang="en-US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id-ID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Sertifikat</a:t>
            </a:r>
          </a:p>
        </p:txBody>
      </p:sp>
      <p:sp>
        <p:nvSpPr>
          <p:cNvPr id="14348" name="TextBox 13"/>
          <p:cNvSpPr txBox="1">
            <a:spLocks noChangeArrowheads="1"/>
          </p:cNvSpPr>
          <p:nvPr/>
        </p:nvSpPr>
        <p:spPr bwMode="auto">
          <a:xfrm>
            <a:off x="357188" y="2514600"/>
            <a:ext cx="135731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solidFill>
                  <a:srgbClr val="006600"/>
                </a:solidFill>
              </a:rPr>
              <a:t>Tingkat Perguruan Tinggi</a:t>
            </a:r>
          </a:p>
        </p:txBody>
      </p:sp>
      <p:sp>
        <p:nvSpPr>
          <p:cNvPr id="14349" name="Oval 14"/>
          <p:cNvSpPr>
            <a:spLocks noChangeArrowheads="1"/>
          </p:cNvSpPr>
          <p:nvPr/>
        </p:nvSpPr>
        <p:spPr bwMode="auto">
          <a:xfrm>
            <a:off x="5562600" y="3200400"/>
            <a:ext cx="914400" cy="914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TIDAK</a:t>
            </a:r>
          </a:p>
          <a:p>
            <a:pPr algn="ctr"/>
            <a:r>
              <a:rPr lang="en-US" b="1" dirty="0">
                <a:solidFill>
                  <a:srgbClr val="FF0000"/>
                </a:solidFill>
              </a:rPr>
              <a:t>TERAKREDITASI</a:t>
            </a:r>
          </a:p>
        </p:txBody>
      </p:sp>
      <p:sp>
        <p:nvSpPr>
          <p:cNvPr id="14350" name="Line 15"/>
          <p:cNvSpPr>
            <a:spLocks noChangeShapeType="1"/>
          </p:cNvSpPr>
          <p:nvPr/>
        </p:nvSpPr>
        <p:spPr bwMode="auto">
          <a:xfrm flipH="1">
            <a:off x="1981200" y="3276600"/>
            <a:ext cx="9906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4351" name="Line 16"/>
          <p:cNvSpPr>
            <a:spLocks noChangeShapeType="1"/>
          </p:cNvSpPr>
          <p:nvPr/>
        </p:nvSpPr>
        <p:spPr bwMode="auto">
          <a:xfrm>
            <a:off x="5943600" y="2514600"/>
            <a:ext cx="46038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4352" name="Line 17"/>
          <p:cNvSpPr>
            <a:spLocks noChangeShapeType="1"/>
          </p:cNvSpPr>
          <p:nvPr/>
        </p:nvSpPr>
        <p:spPr bwMode="auto">
          <a:xfrm flipH="1">
            <a:off x="6400800" y="3352800"/>
            <a:ext cx="6858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4353" name="Line 18"/>
          <p:cNvSpPr>
            <a:spLocks noChangeShapeType="1"/>
          </p:cNvSpPr>
          <p:nvPr/>
        </p:nvSpPr>
        <p:spPr bwMode="auto">
          <a:xfrm flipH="1" flipV="1">
            <a:off x="6248400" y="4038600"/>
            <a:ext cx="8382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4354" name="Line 19"/>
          <p:cNvSpPr>
            <a:spLocks noChangeShapeType="1"/>
          </p:cNvSpPr>
          <p:nvPr/>
        </p:nvSpPr>
        <p:spPr bwMode="auto">
          <a:xfrm flipV="1">
            <a:off x="5410200" y="4038600"/>
            <a:ext cx="4572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id-ID"/>
          </a:p>
        </p:txBody>
      </p:sp>
      <p:sp>
        <p:nvSpPr>
          <p:cNvPr id="14355" name="Rectangle 22"/>
          <p:cNvSpPr>
            <a:spLocks noChangeArrowheads="1"/>
          </p:cNvSpPr>
          <p:nvPr/>
        </p:nvSpPr>
        <p:spPr bwMode="auto">
          <a:xfrm>
            <a:off x="1524000" y="3200400"/>
            <a:ext cx="13477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>
                <a:solidFill>
                  <a:srgbClr val="FF0000"/>
                </a:solidFill>
              </a:rPr>
              <a:t>DIKEM-BALIKAN</a:t>
            </a:r>
            <a:endParaRPr lang="id-ID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1" grpId="0" animBg="1"/>
      <p:bldP spid="6" grpId="0" animBg="1"/>
      <p:bldP spid="7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57200"/>
            <a:ext cx="9144000" cy="573087"/>
          </a:xfrm>
          <a:solidFill>
            <a:srgbClr val="006600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“FRONTLINERS” BAN-PT: PARA ASESOR</a:t>
            </a:r>
          </a:p>
        </p:txBody>
      </p:sp>
      <p:sp>
        <p:nvSpPr>
          <p:cNvPr id="15364" name="Rectangle 3"/>
          <p:cNvSpPr>
            <a:spLocks noGrp="1" noChangeArrowheads="1"/>
          </p:cNvSpPr>
          <p:nvPr>
            <p:ph idx="1"/>
          </p:nvPr>
        </p:nvSpPr>
        <p:spPr>
          <a:xfrm>
            <a:off x="566738" y="1752600"/>
            <a:ext cx="8001000" cy="4495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sz="2000" b="1" smtClean="0">
              <a:solidFill>
                <a:srgbClr val="006600"/>
              </a:solidFill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sz="2800" b="1" smtClean="0">
              <a:solidFill>
                <a:schemeClr val="hlink"/>
              </a:solidFill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sz="2800" b="1" smtClean="0">
              <a:solidFill>
                <a:schemeClr val="hlink"/>
              </a:solidFill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sz="2800" b="1" smtClean="0">
              <a:solidFill>
                <a:schemeClr val="hlink"/>
              </a:solidFill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sz="2800" b="1" smtClean="0">
              <a:solidFill>
                <a:schemeClr val="hlink"/>
              </a:solidFill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sz="2800" b="1" smtClean="0">
              <a:solidFill>
                <a:schemeClr val="hlink"/>
              </a:solidFill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sz="28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800" b="1" smtClean="0">
              <a:solidFill>
                <a:schemeClr val="hlink"/>
              </a:solidFill>
            </a:endParaRPr>
          </a:p>
          <a:p>
            <a:pPr algn="r" eaLnBrk="1" hangingPunct="1">
              <a:lnSpc>
                <a:spcPct val="80000"/>
              </a:lnSpc>
              <a:buFontTx/>
              <a:buNone/>
            </a:pPr>
            <a:r>
              <a:rPr lang="en-US" sz="2800" b="1" smtClean="0">
                <a:solidFill>
                  <a:schemeClr val="hlink"/>
                </a:solidFill>
              </a:rPr>
              <a:t>ASESMEN:</a:t>
            </a:r>
          </a:p>
          <a:p>
            <a:pPr lvl="1" algn="r" eaLnBrk="1" hangingPunct="1">
              <a:lnSpc>
                <a:spcPct val="80000"/>
              </a:lnSpc>
            </a:pPr>
            <a:r>
              <a:rPr lang="en-US" sz="2000" b="1" smtClean="0">
                <a:solidFill>
                  <a:srgbClr val="3333FF"/>
                </a:solidFill>
              </a:rPr>
              <a:t>ASESMEN KECUKUPAN</a:t>
            </a:r>
          </a:p>
          <a:p>
            <a:pPr lvl="1" algn="r" eaLnBrk="1" hangingPunct="1">
              <a:lnSpc>
                <a:spcPct val="80000"/>
              </a:lnSpc>
            </a:pPr>
            <a:r>
              <a:rPr lang="en-US" sz="2000" b="1" smtClean="0">
                <a:solidFill>
                  <a:srgbClr val="3333FF"/>
                </a:solidFill>
              </a:rPr>
              <a:t>ASESMEN LAPANGAN</a:t>
            </a:r>
            <a:endParaRPr lang="en-US" sz="2400" b="1" smtClean="0">
              <a:solidFill>
                <a:srgbClr val="3333FF"/>
              </a:solidFill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sz="2800" b="1" smtClean="0">
              <a:solidFill>
                <a:srgbClr val="3333FF"/>
              </a:solidFill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sz="2800" b="1" smtClean="0">
              <a:solidFill>
                <a:schemeClr val="hlink"/>
              </a:solidFill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sz="2800" b="1" smtClean="0">
              <a:solidFill>
                <a:schemeClr val="hlink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8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8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8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8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8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8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800" smtClean="0"/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800" smtClean="0"/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sz="2000" smtClean="0"/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sz="2000" b="1" smtClean="0">
              <a:solidFill>
                <a:schemeClr val="accent2"/>
              </a:solidFill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en-US" sz="2800" smtClean="0"/>
          </a:p>
        </p:txBody>
      </p:sp>
      <p:sp>
        <p:nvSpPr>
          <p:cNvPr id="2765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b="1" smtClean="0"/>
              <a:t>21 Sept. 2011</a:t>
            </a:r>
            <a:endParaRPr lang="en-US" b="1" dirty="0"/>
          </a:p>
        </p:txBody>
      </p:sp>
      <p:pic>
        <p:nvPicPr>
          <p:cNvPr id="15365" name="Picture 4" descr="DSC_237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647825"/>
            <a:ext cx="4854575" cy="322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0" y="228600"/>
            <a:ext cx="4489450" cy="4878388"/>
            <a:chOff x="358" y="778"/>
            <a:chExt cx="2778" cy="1074"/>
          </a:xfrm>
          <a:solidFill>
            <a:schemeClr val="bg1"/>
          </a:solidFill>
        </p:grpSpPr>
        <p:grpSp>
          <p:nvGrpSpPr>
            <p:cNvPr id="20499" name="Group 4"/>
            <p:cNvGrpSpPr>
              <a:grpSpLocks/>
            </p:cNvGrpSpPr>
            <p:nvPr/>
          </p:nvGrpSpPr>
          <p:grpSpPr bwMode="auto">
            <a:xfrm>
              <a:off x="732" y="778"/>
              <a:ext cx="2390" cy="356"/>
              <a:chOff x="672" y="778"/>
              <a:chExt cx="2371" cy="356"/>
            </a:xfrm>
            <a:grpFill/>
          </p:grpSpPr>
          <p:sp>
            <p:nvSpPr>
              <p:cNvPr id="20509" name="AutoShape 5"/>
              <p:cNvSpPr>
                <a:spLocks noChangeArrowheads="1"/>
              </p:cNvSpPr>
              <p:nvPr/>
            </p:nvSpPr>
            <p:spPr bwMode="auto">
              <a:xfrm>
                <a:off x="672" y="778"/>
                <a:ext cx="2371" cy="356"/>
              </a:xfrm>
              <a:prstGeom prst="homePlate">
                <a:avLst>
                  <a:gd name="adj" fmla="val 52818"/>
                </a:avLst>
              </a:prstGeom>
              <a:grpFill/>
              <a:ln w="12700">
                <a:solidFill>
                  <a:srgbClr val="FFFF00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id-ID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0510" name="Text Box 6"/>
              <p:cNvSpPr txBox="1">
                <a:spLocks noChangeArrowheads="1"/>
              </p:cNvSpPr>
              <p:nvPr/>
            </p:nvSpPr>
            <p:spPr bwMode="auto">
              <a:xfrm>
                <a:off x="731" y="828"/>
                <a:ext cx="2105" cy="24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r>
                  <a:rPr lang="en-US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Rounded MT Bold" pitchFamily="34" charset="0"/>
                  </a:rPr>
                  <a:t>V</a:t>
                </a:r>
                <a:r>
                  <a:rPr lang="id-ID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Rounded MT Bold" pitchFamily="34" charset="0"/>
                  </a:rPr>
                  <a:t>ISI, MISI, TUJUAN DANSASARNA, SERTA STRATEGI </a:t>
                </a:r>
                <a:r>
                  <a:rPr lang="id-ID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Rounded MT Bold" pitchFamily="34" charset="0"/>
                  </a:rPr>
                  <a:t>PENCAPA</a:t>
                </a:r>
                <a:r>
                  <a:rPr lang="en-US" dirty="0" smtClean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Rounded MT Bold" pitchFamily="34" charset="0"/>
                  </a:rPr>
                  <a:t>IAN</a:t>
                </a:r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ucida Sans Unicode" pitchFamily="34" charset="0"/>
                </a:endParaRPr>
              </a:p>
            </p:txBody>
          </p:sp>
        </p:grpSp>
        <p:grpSp>
          <p:nvGrpSpPr>
            <p:cNvPr id="20500" name="Group 7"/>
            <p:cNvGrpSpPr>
              <a:grpSpLocks/>
            </p:cNvGrpSpPr>
            <p:nvPr/>
          </p:nvGrpSpPr>
          <p:grpSpPr bwMode="auto">
            <a:xfrm>
              <a:off x="732" y="1154"/>
              <a:ext cx="2404" cy="356"/>
              <a:chOff x="689" y="1154"/>
              <a:chExt cx="2371" cy="356"/>
            </a:xfrm>
            <a:grpFill/>
          </p:grpSpPr>
          <p:sp>
            <p:nvSpPr>
              <p:cNvPr id="20507" name="AutoShape 8"/>
              <p:cNvSpPr>
                <a:spLocks noChangeArrowheads="1"/>
              </p:cNvSpPr>
              <p:nvPr/>
            </p:nvSpPr>
            <p:spPr bwMode="auto">
              <a:xfrm>
                <a:off x="689" y="1154"/>
                <a:ext cx="2371" cy="356"/>
              </a:xfrm>
              <a:prstGeom prst="homePlate">
                <a:avLst>
                  <a:gd name="adj" fmla="val 52818"/>
                </a:avLst>
              </a:prstGeom>
              <a:grpFill/>
              <a:ln w="12700">
                <a:solidFill>
                  <a:srgbClr val="FFFF00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id-ID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0508" name="Text Box 9"/>
              <p:cNvSpPr txBox="1">
                <a:spLocks noChangeArrowheads="1"/>
              </p:cNvSpPr>
              <p:nvPr/>
            </p:nvSpPr>
            <p:spPr bwMode="auto">
              <a:xfrm>
                <a:off x="704" y="1187"/>
                <a:ext cx="2136" cy="269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82550" indent="-82550" algn="ctr">
                  <a:buClr>
                    <a:srgbClr val="BBFFBB"/>
                  </a:buClr>
                </a:pPr>
                <a:r>
                  <a:rPr lang="en-US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TATA PAMONG, KEPEMIMPINAN, SISTEM PENGELOLAAN, </a:t>
                </a:r>
                <a:r>
                  <a:rPr lang="id-ID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DAN</a:t>
                </a:r>
                <a:r>
                  <a:rPr lang="en-US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 PENJAMINAN MUTU</a:t>
                </a:r>
              </a:p>
            </p:txBody>
          </p:sp>
        </p:grpSp>
        <p:grpSp>
          <p:nvGrpSpPr>
            <p:cNvPr id="20501" name="Group 10"/>
            <p:cNvGrpSpPr>
              <a:grpSpLocks/>
            </p:cNvGrpSpPr>
            <p:nvPr/>
          </p:nvGrpSpPr>
          <p:grpSpPr bwMode="auto">
            <a:xfrm>
              <a:off x="732" y="1538"/>
              <a:ext cx="2394" cy="280"/>
              <a:chOff x="684" y="1538"/>
              <a:chExt cx="2371" cy="280"/>
            </a:xfrm>
            <a:grpFill/>
          </p:grpSpPr>
          <p:sp>
            <p:nvSpPr>
              <p:cNvPr id="20505" name="AutoShape 11"/>
              <p:cNvSpPr>
                <a:spLocks noChangeArrowheads="1"/>
              </p:cNvSpPr>
              <p:nvPr/>
            </p:nvSpPr>
            <p:spPr bwMode="auto">
              <a:xfrm>
                <a:off x="684" y="1538"/>
                <a:ext cx="2371" cy="280"/>
              </a:xfrm>
              <a:prstGeom prst="homePlate">
                <a:avLst>
                  <a:gd name="adj" fmla="val 52806"/>
                </a:avLst>
              </a:prstGeom>
              <a:grpFill/>
              <a:ln w="12700">
                <a:solidFill>
                  <a:srgbClr val="FFFF00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id-ID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0506" name="Text Box 12"/>
              <p:cNvSpPr txBox="1">
                <a:spLocks noChangeArrowheads="1"/>
              </p:cNvSpPr>
              <p:nvPr/>
            </p:nvSpPr>
            <p:spPr bwMode="auto">
              <a:xfrm>
                <a:off x="914" y="1571"/>
                <a:ext cx="1902" cy="197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r>
                  <a:rPr lang="id-ID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Lucida Sans Unicode" pitchFamily="34" charset="0"/>
                  </a:rPr>
                  <a:t>MAHASISWA DAN LULUSAN</a:t>
                </a:r>
                <a:endParaRPr lang="en-US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ucida Sans Unicode" pitchFamily="34" charset="0"/>
                </a:endParaRPr>
              </a:p>
            </p:txBody>
          </p:sp>
        </p:grpSp>
        <p:sp>
          <p:nvSpPr>
            <p:cNvPr id="20502" name="Rectangle 28"/>
            <p:cNvSpPr>
              <a:spLocks noChangeArrowheads="1"/>
            </p:cNvSpPr>
            <p:nvPr/>
          </p:nvSpPr>
          <p:spPr bwMode="auto">
            <a:xfrm>
              <a:off x="358" y="836"/>
              <a:ext cx="270" cy="258"/>
            </a:xfrm>
            <a:prstGeom prst="rect">
              <a:avLst/>
            </a:prstGeom>
            <a:grpFill/>
            <a:ln w="12700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 eaLnBrk="0" hangingPunct="0"/>
              <a:r>
                <a:rPr 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ucida Sans Unicode" pitchFamily="34" charset="0"/>
                </a:rPr>
                <a:t>1</a:t>
              </a:r>
            </a:p>
          </p:txBody>
        </p:sp>
        <p:sp>
          <p:nvSpPr>
            <p:cNvPr id="20503" name="Rectangle 29"/>
            <p:cNvSpPr>
              <a:spLocks noChangeArrowheads="1"/>
            </p:cNvSpPr>
            <p:nvPr/>
          </p:nvSpPr>
          <p:spPr bwMode="auto">
            <a:xfrm>
              <a:off x="358" y="1210"/>
              <a:ext cx="270" cy="258"/>
            </a:xfrm>
            <a:prstGeom prst="rect">
              <a:avLst/>
            </a:prstGeom>
            <a:grpFill/>
            <a:ln w="12700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 eaLnBrk="0" hangingPunct="0"/>
              <a:r>
                <a:rPr lang="en-US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ucida Sans Unicode" pitchFamily="34" charset="0"/>
                </a:rPr>
                <a:t>2</a:t>
              </a:r>
            </a:p>
          </p:txBody>
        </p:sp>
        <p:sp>
          <p:nvSpPr>
            <p:cNvPr id="20504" name="Rectangle 30"/>
            <p:cNvSpPr>
              <a:spLocks noChangeArrowheads="1"/>
            </p:cNvSpPr>
            <p:nvPr/>
          </p:nvSpPr>
          <p:spPr bwMode="auto">
            <a:xfrm>
              <a:off x="358" y="1594"/>
              <a:ext cx="270" cy="258"/>
            </a:xfrm>
            <a:prstGeom prst="rect">
              <a:avLst/>
            </a:prstGeom>
            <a:grpFill/>
            <a:ln w="12700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 eaLnBrk="0" hangingPunct="0"/>
              <a:r>
                <a:rPr lang="en-US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ucida Sans Unicode" pitchFamily="34" charset="0"/>
                </a:rPr>
                <a:t>3</a:t>
              </a:r>
            </a:p>
          </p:txBody>
        </p:sp>
      </p:grpSp>
      <p:grpSp>
        <p:nvGrpSpPr>
          <p:cNvPr id="6" name="Group 36"/>
          <p:cNvGrpSpPr>
            <a:grpSpLocks/>
          </p:cNvGrpSpPr>
          <p:nvPr/>
        </p:nvGrpSpPr>
        <p:grpSpPr bwMode="auto">
          <a:xfrm>
            <a:off x="4578350" y="192088"/>
            <a:ext cx="4021138" cy="4949825"/>
            <a:chOff x="3124" y="818"/>
            <a:chExt cx="2744" cy="1032"/>
          </a:xfrm>
        </p:grpSpPr>
        <p:grpSp>
          <p:nvGrpSpPr>
            <p:cNvPr id="20487" name="Group 37"/>
            <p:cNvGrpSpPr>
              <a:grpSpLocks/>
            </p:cNvGrpSpPr>
            <p:nvPr/>
          </p:nvGrpSpPr>
          <p:grpSpPr bwMode="auto">
            <a:xfrm>
              <a:off x="3124" y="842"/>
              <a:ext cx="2371" cy="292"/>
              <a:chOff x="3120" y="832"/>
              <a:chExt cx="2371" cy="292"/>
            </a:xfrm>
          </p:grpSpPr>
          <p:sp>
            <p:nvSpPr>
              <p:cNvPr id="20497" name="AutoShape 38"/>
              <p:cNvSpPr>
                <a:spLocks noChangeArrowheads="1"/>
              </p:cNvSpPr>
              <p:nvPr/>
            </p:nvSpPr>
            <p:spPr bwMode="auto">
              <a:xfrm flipH="1">
                <a:off x="3120" y="832"/>
                <a:ext cx="2371" cy="292"/>
              </a:xfrm>
              <a:prstGeom prst="homePlate">
                <a:avLst>
                  <a:gd name="adj" fmla="val 52817"/>
                </a:avLst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20498" name="Text Box 39"/>
              <p:cNvSpPr txBox="1">
                <a:spLocks noChangeArrowheads="1"/>
              </p:cNvSpPr>
              <p:nvPr/>
            </p:nvSpPr>
            <p:spPr bwMode="auto">
              <a:xfrm flipH="1">
                <a:off x="3399" y="847"/>
                <a:ext cx="1826" cy="207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r>
                  <a:rPr lang="id-ID" sz="2000" b="1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Lucida Sans Unicode" pitchFamily="34" charset="0"/>
                  </a:rPr>
                  <a:t>SUMBERDAYA MANUSIA</a:t>
                </a:r>
                <a:endParaRPr lang="en-US" sz="2000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ucida Sans Unicode" pitchFamily="34" charset="0"/>
                </a:endParaRPr>
              </a:p>
            </p:txBody>
          </p:sp>
        </p:grpSp>
        <p:grpSp>
          <p:nvGrpSpPr>
            <p:cNvPr id="20488" name="Group 40"/>
            <p:cNvGrpSpPr>
              <a:grpSpLocks/>
            </p:cNvGrpSpPr>
            <p:nvPr/>
          </p:nvGrpSpPr>
          <p:grpSpPr bwMode="auto">
            <a:xfrm>
              <a:off x="3126" y="1152"/>
              <a:ext cx="2371" cy="356"/>
              <a:chOff x="3110" y="1152"/>
              <a:chExt cx="2371" cy="356"/>
            </a:xfrm>
          </p:grpSpPr>
          <p:sp>
            <p:nvSpPr>
              <p:cNvPr id="20495" name="AutoShape 41"/>
              <p:cNvSpPr>
                <a:spLocks noChangeArrowheads="1"/>
              </p:cNvSpPr>
              <p:nvPr/>
            </p:nvSpPr>
            <p:spPr bwMode="auto">
              <a:xfrm flipH="1">
                <a:off x="3110" y="1152"/>
                <a:ext cx="2371" cy="356"/>
              </a:xfrm>
              <a:prstGeom prst="homePlate">
                <a:avLst>
                  <a:gd name="adj" fmla="val 52818"/>
                </a:avLst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id-ID" sz="2000"/>
              </a:p>
            </p:txBody>
          </p:sp>
          <p:sp>
            <p:nvSpPr>
              <p:cNvPr id="20496" name="Text Box 42"/>
              <p:cNvSpPr txBox="1">
                <a:spLocks noChangeArrowheads="1"/>
              </p:cNvSpPr>
              <p:nvPr/>
            </p:nvSpPr>
            <p:spPr bwMode="auto">
              <a:xfrm flipH="1">
                <a:off x="3370" y="1185"/>
                <a:ext cx="1884" cy="276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r>
                  <a:rPr lang="id-ID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Arial Rounded MT Bold" pitchFamily="34" charset="0"/>
                  </a:rPr>
                  <a:t>KURIKULUM, PEMBELAJARAN, DAN </a:t>
                </a:r>
                <a:r>
                  <a:rPr lang="en-US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Lucida Sans Unicode" pitchFamily="34" charset="0"/>
                  </a:rPr>
                  <a:t>SUASANA AKADEMIK</a:t>
                </a:r>
              </a:p>
            </p:txBody>
          </p:sp>
        </p:grpSp>
        <p:grpSp>
          <p:nvGrpSpPr>
            <p:cNvPr id="20489" name="Group 43"/>
            <p:cNvGrpSpPr>
              <a:grpSpLocks/>
            </p:cNvGrpSpPr>
            <p:nvPr/>
          </p:nvGrpSpPr>
          <p:grpSpPr bwMode="auto">
            <a:xfrm>
              <a:off x="3132" y="1536"/>
              <a:ext cx="2371" cy="290"/>
              <a:chOff x="3110" y="1536"/>
              <a:chExt cx="2371" cy="290"/>
            </a:xfrm>
          </p:grpSpPr>
          <p:sp>
            <p:nvSpPr>
              <p:cNvPr id="20493" name="AutoShape 44"/>
              <p:cNvSpPr>
                <a:spLocks noChangeArrowheads="1"/>
              </p:cNvSpPr>
              <p:nvPr/>
            </p:nvSpPr>
            <p:spPr bwMode="auto">
              <a:xfrm flipH="1">
                <a:off x="3110" y="1536"/>
                <a:ext cx="2371" cy="290"/>
              </a:xfrm>
              <a:prstGeom prst="homePlate">
                <a:avLst>
                  <a:gd name="adj" fmla="val 52802"/>
                </a:avLst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20494" name="Text Box 45"/>
              <p:cNvSpPr txBox="1">
                <a:spLocks noChangeArrowheads="1"/>
              </p:cNvSpPr>
              <p:nvPr/>
            </p:nvSpPr>
            <p:spPr bwMode="auto">
              <a:xfrm>
                <a:off x="3457" y="1559"/>
                <a:ext cx="1710" cy="252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r>
                  <a:rPr lang="id-ID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Lucida Sans Unicode" pitchFamily="34" charset="0"/>
                  </a:rPr>
                  <a:t>PENDANAAN, SARANA DAN PRASARANA, SERTA </a:t>
                </a:r>
                <a:r>
                  <a:rPr lang="en-US" dirty="0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Lucida Sans Unicode" pitchFamily="34" charset="0"/>
                  </a:rPr>
                  <a:t>SISTEM INFORMASI</a:t>
                </a:r>
              </a:p>
            </p:txBody>
          </p:sp>
        </p:grpSp>
        <p:sp>
          <p:nvSpPr>
            <p:cNvPr id="20490" name="Rectangle 58"/>
            <p:cNvSpPr>
              <a:spLocks noChangeArrowheads="1"/>
            </p:cNvSpPr>
            <p:nvPr/>
          </p:nvSpPr>
          <p:spPr bwMode="auto">
            <a:xfrm>
              <a:off x="5592" y="818"/>
              <a:ext cx="270" cy="25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 eaLnBrk="0" hangingPunct="0"/>
              <a:r>
                <a:rPr lang="id-ID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ucida Sans Unicode" pitchFamily="34" charset="0"/>
                </a:rPr>
                <a:t>4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 Unicode" pitchFamily="34" charset="0"/>
              </a:endParaRPr>
            </a:p>
          </p:txBody>
        </p:sp>
        <p:sp>
          <p:nvSpPr>
            <p:cNvPr id="20491" name="Rectangle 59"/>
            <p:cNvSpPr>
              <a:spLocks noChangeArrowheads="1"/>
            </p:cNvSpPr>
            <p:nvPr/>
          </p:nvSpPr>
          <p:spPr bwMode="auto">
            <a:xfrm>
              <a:off x="5598" y="1200"/>
              <a:ext cx="270" cy="25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 eaLnBrk="0" hangingPunct="0"/>
              <a:r>
                <a:rPr lang="id-ID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ucida Sans Unicode" pitchFamily="34" charset="0"/>
                </a:rPr>
                <a:t>5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 Unicode" pitchFamily="34" charset="0"/>
              </a:endParaRPr>
            </a:p>
          </p:txBody>
        </p:sp>
        <p:sp>
          <p:nvSpPr>
            <p:cNvPr id="20492" name="Rectangle 60"/>
            <p:cNvSpPr>
              <a:spLocks noChangeArrowheads="1"/>
            </p:cNvSpPr>
            <p:nvPr/>
          </p:nvSpPr>
          <p:spPr bwMode="auto">
            <a:xfrm>
              <a:off x="5598" y="1592"/>
              <a:ext cx="270" cy="25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rgbClr val="000000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pPr algn="ctr" eaLnBrk="0" hangingPunct="0"/>
              <a:r>
                <a:rPr lang="id-ID" b="1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ucida Sans Unicode" pitchFamily="34" charset="0"/>
                </a:rPr>
                <a:t>6</a:t>
              </a:r>
              <a:endPara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 Unicode" pitchFamily="34" charset="0"/>
              </a:endParaRPr>
            </a:p>
          </p:txBody>
        </p:sp>
      </p:grpSp>
      <p:sp>
        <p:nvSpPr>
          <p:cNvPr id="57349" name="Rectangle 32"/>
          <p:cNvSpPr>
            <a:spLocks noChangeArrowheads="1"/>
          </p:cNvSpPr>
          <p:nvPr/>
        </p:nvSpPr>
        <p:spPr bwMode="auto">
          <a:xfrm>
            <a:off x="2016125" y="5105400"/>
            <a:ext cx="5199063" cy="990600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id-ID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PENELITIAN, PELAYANAN/PENGABDIAN</a:t>
            </a:r>
          </a:p>
          <a:p>
            <a:pPr algn="ctr" eaLnBrk="0" hangingPunct="0"/>
            <a:r>
              <a:rPr lang="id-ID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KEPADA MASYARAKAT, </a:t>
            </a:r>
          </a:p>
          <a:p>
            <a:pPr algn="ctr" eaLnBrk="0" hangingPunct="0"/>
            <a:r>
              <a:rPr lang="id-ID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 pitchFamily="34" charset="0"/>
              </a:rPr>
              <a:t>DAN KERJASAMA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 Unicode" pitchFamily="34" charset="0"/>
            </a:endParaRPr>
          </a:p>
        </p:txBody>
      </p:sp>
      <p:sp>
        <p:nvSpPr>
          <p:cNvPr id="57350" name="Rectangle 30"/>
          <p:cNvSpPr>
            <a:spLocks noChangeArrowheads="1"/>
          </p:cNvSpPr>
          <p:nvPr/>
        </p:nvSpPr>
        <p:spPr bwMode="auto">
          <a:xfrm>
            <a:off x="1349375" y="5181600"/>
            <a:ext cx="436563" cy="762000"/>
          </a:xfrm>
          <a:prstGeom prst="rect">
            <a:avLst/>
          </a:prstGeom>
          <a:solidFill>
            <a:schemeClr val="bg1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id-ID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 Unicode" pitchFamily="34" charset="0"/>
              </a:rPr>
              <a:t>7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ucida Sans Unicode" pitchFamily="34" charset="0"/>
            </a:endParaRPr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57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500"/>
                                        <p:tgtEl>
                                          <p:spTgt spid="57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 animBg="1"/>
      <p:bldP spid="5735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Group 2"/>
          <p:cNvGraphicFramePr>
            <a:graphicFrameLocks noGrp="1"/>
          </p:cNvGraphicFramePr>
          <p:nvPr>
            <p:ph sz="half" idx="1"/>
          </p:nvPr>
        </p:nvGraphicFramePr>
        <p:xfrm>
          <a:off x="500063" y="990600"/>
          <a:ext cx="2819400" cy="4939346"/>
        </p:xfrm>
        <a:graphic>
          <a:graphicData uri="http://schemas.openxmlformats.org/drawingml/2006/table">
            <a:tbl>
              <a:tblPr/>
              <a:tblGrid>
                <a:gridCol w="2819400"/>
              </a:tblGrid>
              <a:tr h="465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S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tandar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isi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78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S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tandar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proses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S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tandar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kompetensi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lulusan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S</a:t>
                      </a:r>
                      <a:r>
                        <a:rPr kumimoji="0" lang="es-ES_tradnl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tandar</a:t>
                      </a:r>
                      <a:r>
                        <a:rPr kumimoji="0" lang="es-ES_tradnl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 </a:t>
                      </a:r>
                      <a:r>
                        <a:rPr kumimoji="0" lang="es-ES_tradnl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pendidik</a:t>
                      </a:r>
                      <a:r>
                        <a:rPr kumimoji="0" lang="es-ES_tradnl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 dan </a:t>
                      </a:r>
                      <a:r>
                        <a:rPr kumimoji="0" lang="es-ES_tradnl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tenaga</a:t>
                      </a:r>
                      <a:r>
                        <a:rPr kumimoji="0" lang="es-ES_tradnl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 </a:t>
                      </a:r>
                      <a:r>
                        <a:rPr kumimoji="0" lang="es-ES_tradnl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kependidikan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S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tandar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sarana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dan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prasarana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 </a:t>
                      </a: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36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S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tandar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pengelolaan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5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S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tandar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pembiayaan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9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d-ID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S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tandar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penilaian</a:t>
                      </a:r>
                      <a:r>
                        <a:rPr kumimoji="0" lang="en-US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 </a:t>
                      </a:r>
                      <a:r>
                        <a:rPr kumimoji="0" lang="en-US" sz="2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00"/>
                          </a:solidFill>
                          <a:effectLst/>
                          <a:latin typeface="+mj-lt"/>
                          <a:cs typeface="Arial" charset="0"/>
                        </a:rPr>
                        <a:t>pendidikan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6168" name="Group 24"/>
          <p:cNvGraphicFramePr>
            <a:graphicFrameLocks noGrp="1"/>
          </p:cNvGraphicFramePr>
          <p:nvPr>
            <p:ph sz="quarter" idx="2"/>
          </p:nvPr>
        </p:nvGraphicFramePr>
        <p:xfrm>
          <a:off x="5334000" y="990600"/>
          <a:ext cx="3809999" cy="5181601"/>
        </p:xfrm>
        <a:graphic>
          <a:graphicData uri="http://schemas.openxmlformats.org/drawingml/2006/table">
            <a:tbl>
              <a:tblPr/>
              <a:tblGrid>
                <a:gridCol w="3809999"/>
              </a:tblGrid>
              <a:tr h="66484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kern="1200" dirty="0" err="1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Visi</a:t>
                      </a: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id-ID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m</a:t>
                      </a:r>
                      <a:r>
                        <a:rPr lang="en-US" sz="1800" kern="1200" dirty="0" err="1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isi</a:t>
                      </a: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id-ID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1800" kern="1200" dirty="0" err="1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ujuan</a:t>
                      </a: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id-ID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s</a:t>
                      </a:r>
                      <a:r>
                        <a:rPr lang="en-US" sz="1800" kern="1200" dirty="0" err="1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asaran</a:t>
                      </a: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serta</a:t>
                      </a: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strategi</a:t>
                      </a: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id-ID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pencapaian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 Rounded MT Bold" pitchFamily="34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497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Tata </a:t>
                      </a:r>
                      <a:r>
                        <a:rPr lang="id-ID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p</a:t>
                      </a: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among, </a:t>
                      </a:r>
                      <a:r>
                        <a:rPr lang="id-ID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kepemimpinan</a:t>
                      </a: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id-ID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s</a:t>
                      </a:r>
                      <a:r>
                        <a:rPr lang="en-US" sz="1800" kern="1200" dirty="0" err="1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istem</a:t>
                      </a: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id-ID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p</a:t>
                      </a:r>
                      <a:r>
                        <a:rPr lang="en-US" sz="1800" kern="1200" dirty="0" err="1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engelolaan</a:t>
                      </a: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penjaminan</a:t>
                      </a: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mutu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 Rounded MT Bold" pitchFamily="34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47852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id-ID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M</a:t>
                      </a:r>
                      <a:r>
                        <a:rPr lang="en-US" sz="1800" kern="1200" dirty="0" err="1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ahasiswa</a:t>
                      </a: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id-ID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l</a:t>
                      </a:r>
                      <a:r>
                        <a:rPr lang="en-US" sz="1800" kern="1200" dirty="0" err="1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ulusan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 Rounded MT Bold" pitchFamily="34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</a:tr>
              <a:tr h="4452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kern="1200" dirty="0" err="1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Sumber</a:t>
                      </a: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id-ID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d</a:t>
                      </a:r>
                      <a:r>
                        <a:rPr lang="en-US" sz="1800" kern="1200" dirty="0" err="1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aya</a:t>
                      </a: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id-ID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m</a:t>
                      </a:r>
                      <a:r>
                        <a:rPr lang="en-US" sz="1800" kern="1200" dirty="0" err="1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anusia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 Rounded MT Bold" pitchFamily="34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366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kern="1200" dirty="0" err="1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Kurikulum</a:t>
                      </a: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id-ID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p</a:t>
                      </a:r>
                      <a:r>
                        <a:rPr lang="en-US" sz="1800" kern="1200" dirty="0" err="1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embelajaran</a:t>
                      </a: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1800" kern="1200" dirty="0" err="1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id-ID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s</a:t>
                      </a:r>
                      <a:r>
                        <a:rPr lang="en-US" sz="1800" kern="1200" dirty="0" err="1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uasana</a:t>
                      </a: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id-ID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a</a:t>
                      </a:r>
                      <a:r>
                        <a:rPr lang="en-US" sz="1800" kern="1200" dirty="0" err="1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kademik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 Rounded MT Bold" pitchFamily="34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97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P</a:t>
                      </a:r>
                      <a:r>
                        <a:rPr lang="id-ID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embiayaan</a:t>
                      </a: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id-ID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s</a:t>
                      </a:r>
                      <a:r>
                        <a:rPr lang="en-US" sz="1800" kern="1200" dirty="0" err="1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arana</a:t>
                      </a: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dan</a:t>
                      </a: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id-ID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s</a:t>
                      </a:r>
                      <a:r>
                        <a:rPr lang="en-US" sz="1800" kern="1200" dirty="0" err="1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rasarana</a:t>
                      </a: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id-ID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serta</a:t>
                      </a: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sistem</a:t>
                      </a: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800" kern="1200" dirty="0" err="1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informasi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 Rounded MT Bold" pitchFamily="34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4978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en-US" sz="1800" kern="1200" dirty="0" err="1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Penelitian</a:t>
                      </a: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id-ID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pelayanan</a:t>
                      </a: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/</a:t>
                      </a:r>
                      <a:r>
                        <a:rPr lang="id-ID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p</a:t>
                      </a:r>
                      <a:r>
                        <a:rPr lang="en-US" sz="1800" kern="1200" dirty="0" err="1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engabdian</a:t>
                      </a: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id-ID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k</a:t>
                      </a:r>
                      <a:r>
                        <a:rPr lang="en-US" sz="1800" kern="1200" dirty="0" err="1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epada</a:t>
                      </a: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id-ID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m</a:t>
                      </a:r>
                      <a:r>
                        <a:rPr lang="en-US" sz="1800" kern="1200" dirty="0" err="1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asyarakat</a:t>
                      </a:r>
                      <a:r>
                        <a:rPr lang="en-US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id-ID" sz="1800" kern="1200" dirty="0" smtClean="0">
                          <a:solidFill>
                            <a:srgbClr val="006600"/>
                          </a:solidFill>
                          <a:latin typeface="Arial Rounded MT Bold" pitchFamily="34" charset="0"/>
                          <a:ea typeface="+mn-ea"/>
                          <a:cs typeface="+mn-cs"/>
                        </a:rPr>
                        <a:t>dan kerjasama</a:t>
                      </a: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00"/>
                        </a:solidFill>
                        <a:effectLst/>
                        <a:latin typeface="Arial Rounded MT Bold" pitchFamily="34" charset="0"/>
                        <a:cs typeface="Arial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/>
                    </a:solidFill>
                  </a:tcPr>
                </a:tc>
              </a:tr>
            </a:tbl>
          </a:graphicData>
        </a:graphic>
      </p:graphicFrame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  <p:sp>
        <p:nvSpPr>
          <p:cNvPr id="6218" name="Text Box 74"/>
          <p:cNvSpPr txBox="1">
            <a:spLocks noChangeArrowheads="1"/>
          </p:cNvSpPr>
          <p:nvPr/>
        </p:nvSpPr>
        <p:spPr bwMode="auto">
          <a:xfrm>
            <a:off x="468313" y="142875"/>
            <a:ext cx="2808287" cy="650875"/>
          </a:xfrm>
          <a:prstGeom prst="rect">
            <a:avLst/>
          </a:prstGeom>
          <a:solidFill>
            <a:srgbClr val="006600"/>
          </a:solidFill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STANDAR NASIO</a:t>
            </a:r>
            <a:r>
              <a:rPr lang="id-ID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 PENDIDIKAN</a:t>
            </a:r>
          </a:p>
        </p:txBody>
      </p:sp>
      <p:sp>
        <p:nvSpPr>
          <p:cNvPr id="6219" name="Text Box 75"/>
          <p:cNvSpPr txBox="1">
            <a:spLocks noChangeArrowheads="1"/>
          </p:cNvSpPr>
          <p:nvPr/>
        </p:nvSpPr>
        <p:spPr bwMode="auto">
          <a:xfrm>
            <a:off x="5580063" y="142875"/>
            <a:ext cx="3024187" cy="646113"/>
          </a:xfrm>
          <a:prstGeom prst="rect">
            <a:avLst/>
          </a:prstGeom>
          <a:solidFill>
            <a:srgbClr val="006600"/>
          </a:solidFill>
          <a:ln w="57150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STANDAR AKREDITASI </a:t>
            </a:r>
            <a:r>
              <a:rPr lang="id-ID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PROGRAM STUDI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Down Arrow 17"/>
          <p:cNvSpPr/>
          <p:nvPr/>
        </p:nvSpPr>
        <p:spPr>
          <a:xfrm>
            <a:off x="1643063" y="746125"/>
            <a:ext cx="428625" cy="500063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19" name="Down Arrow 18"/>
          <p:cNvSpPr/>
          <p:nvPr/>
        </p:nvSpPr>
        <p:spPr>
          <a:xfrm>
            <a:off x="6858000" y="741363"/>
            <a:ext cx="428625" cy="500062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21" name="Down Arrow 20"/>
          <p:cNvSpPr/>
          <p:nvPr/>
        </p:nvSpPr>
        <p:spPr>
          <a:xfrm rot="16200000">
            <a:off x="2170113" y="2732087"/>
            <a:ext cx="4643438" cy="1751013"/>
          </a:xfrm>
          <a:prstGeom prst="downArrow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6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0"/>
                                        <p:tgtEl>
                                          <p:spTgt spid="6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18" grpId="0" animBg="1"/>
      <p:bldP spid="6219" grpId="0" animBg="1"/>
      <p:bldP spid="18" grpId="0" animBg="1"/>
      <p:bldP spid="19" grpId="0" animBg="1"/>
      <p:bldP spid="21" grpId="0" animBg="1"/>
      <p:bldP spid="21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703263" y="381000"/>
            <a:ext cx="7154862" cy="1119188"/>
            <a:chOff x="690" y="335"/>
            <a:chExt cx="2405" cy="388"/>
          </a:xfrm>
        </p:grpSpPr>
        <p:pic>
          <p:nvPicPr>
            <p:cNvPr id="22533" name="Pentagon 7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flipH="1">
              <a:off x="690" y="335"/>
              <a:ext cx="2405" cy="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34" name="Text Box 4"/>
            <p:cNvSpPr txBox="1">
              <a:spLocks noChangeArrowheads="1"/>
            </p:cNvSpPr>
            <p:nvPr/>
          </p:nvSpPr>
          <p:spPr bwMode="auto">
            <a:xfrm>
              <a:off x="766" y="352"/>
              <a:ext cx="2276" cy="33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r>
                <a:rPr lang="en-US" sz="4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ucida Sans Unicode" pitchFamily="34" charset="0"/>
                </a:rPr>
                <a:t>ELEMEN</a:t>
              </a:r>
              <a:r>
                <a:rPr lang="id-ID" sz="4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Lucida Sans Unicode" pitchFamily="34" charset="0"/>
                </a:rPr>
                <a:t> dan DESKRIPTOR</a:t>
              </a:r>
              <a:endPara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Lucida Sans Unicode" pitchFamily="34" charset="0"/>
              </a:endParaRPr>
            </a:p>
          </p:txBody>
        </p:sp>
      </p:grp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428625" y="1858963"/>
            <a:ext cx="8429625" cy="397033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0850" indent="-450850">
              <a:buFont typeface="Wingdings" pitchFamily="2" charset="2"/>
              <a:buChar char="q"/>
            </a:pPr>
            <a:r>
              <a:rPr lang="en-US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Setiap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standar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akreditasi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d-ID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 studi </a:t>
            </a:r>
            <a:r>
              <a:rPr lang="en-US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dirinci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menjadi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elemen-elemen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en-US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aspek-aspek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penilaian</a:t>
            </a:r>
            <a:endParaRPr lang="id-ID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0850" indent="-450850">
              <a:buFont typeface="Wingdings" pitchFamily="2" charset="2"/>
              <a:buChar char="q"/>
            </a:pPr>
            <a:r>
              <a:rPr lang="id-ID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Setiap elemen dioperasional ke dalam deskriptor yang berfungsi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d-ID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sebagai dasar penyusunan butir instrumen dan penilaian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4"/>
          <p:cNvSpPr>
            <a:spLocks noGrp="1"/>
          </p:cNvSpPr>
          <p:nvPr>
            <p:ph type="ctrTitle"/>
          </p:nvPr>
        </p:nvSpPr>
        <p:spPr>
          <a:xfrm>
            <a:off x="0" y="228600"/>
            <a:ext cx="9144000" cy="609600"/>
          </a:xfrm>
          <a:solidFill>
            <a:srgbClr val="008000"/>
          </a:solidFill>
        </p:spPr>
        <p:txBody>
          <a:bodyPr>
            <a:normAutofit fontScale="90000"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HUBUNGAN MENDIKNAS, </a:t>
            </a:r>
            <a:b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DITJEN DIKTI, MENTERI LAIN, BAN-PT DAN LAM-PT</a:t>
            </a:r>
            <a:endParaRPr lang="id-ID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99" name="Subtitle 5"/>
          <p:cNvSpPr>
            <a:spLocks noGrp="1"/>
          </p:cNvSpPr>
          <p:nvPr>
            <p:ph type="subTitle" idx="1"/>
          </p:nvPr>
        </p:nvSpPr>
        <p:spPr>
          <a:xfrm>
            <a:off x="228600" y="914400"/>
            <a:ext cx="8686800" cy="5181600"/>
          </a:xfr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endParaRPr lang="en-US" sz="2400" dirty="0" smtClean="0"/>
          </a:p>
          <a:p>
            <a:pPr algn="l"/>
            <a:r>
              <a:rPr lang="en-US" sz="1600" dirty="0" smtClean="0"/>
              <a:t>                                                                                         </a:t>
            </a:r>
          </a:p>
          <a:p>
            <a:pPr algn="l"/>
            <a:r>
              <a:rPr lang="en-US" sz="1600" dirty="0" smtClean="0"/>
              <a:t>                            </a:t>
            </a:r>
            <a:r>
              <a:rPr lang="en-US" sz="1600" b="1" dirty="0" smtClean="0"/>
              <a:t> </a:t>
            </a:r>
            <a:r>
              <a:rPr lang="en-US" sz="1600" b="1" dirty="0" err="1" smtClean="0">
                <a:solidFill>
                  <a:srgbClr val="FF0000"/>
                </a:solidFill>
              </a:rPr>
              <a:t>Struktural</a:t>
            </a:r>
            <a:r>
              <a:rPr lang="en-US" sz="1600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smtClean="0"/>
              <a:t>                                                        </a:t>
            </a:r>
          </a:p>
          <a:p>
            <a:pPr algn="l"/>
            <a:r>
              <a:rPr lang="en-US" sz="1600" b="1" dirty="0" smtClean="0">
                <a:solidFill>
                  <a:srgbClr val="FF0000"/>
                </a:solidFill>
              </a:rPr>
              <a:t>                                                                             </a:t>
            </a:r>
            <a:r>
              <a:rPr lang="en-US" sz="1600" b="1" dirty="0" err="1" smtClean="0">
                <a:solidFill>
                  <a:srgbClr val="FF0000"/>
                </a:solidFill>
              </a:rPr>
              <a:t>Badan</a:t>
            </a:r>
            <a:r>
              <a:rPr lang="en-US" sz="1600" b="1" dirty="0" smtClean="0">
                <a:solidFill>
                  <a:srgbClr val="FF0000"/>
                </a:solidFill>
              </a:rPr>
              <a:t> </a:t>
            </a:r>
            <a:r>
              <a:rPr lang="en-US" sz="1600" b="1" dirty="0" err="1" smtClean="0">
                <a:solidFill>
                  <a:srgbClr val="FF0000"/>
                </a:solidFill>
              </a:rPr>
              <a:t>nonstruktural</a:t>
            </a:r>
            <a:r>
              <a:rPr lang="en-US" sz="1600" b="1" dirty="0" smtClean="0">
                <a:solidFill>
                  <a:srgbClr val="FF0000"/>
                </a:solidFill>
              </a:rPr>
              <a:t>               </a:t>
            </a:r>
            <a:r>
              <a:rPr lang="en-US" sz="1600" b="1" dirty="0" err="1" smtClean="0">
                <a:solidFill>
                  <a:srgbClr val="FF0000"/>
                </a:solidFill>
              </a:rPr>
              <a:t>Mandiri</a:t>
            </a:r>
            <a:r>
              <a:rPr lang="en-US" sz="1600" b="1" dirty="0" smtClean="0">
                <a:solidFill>
                  <a:srgbClr val="FF0000"/>
                </a:solidFill>
              </a:rPr>
              <a:t>,</a:t>
            </a:r>
          </a:p>
          <a:p>
            <a:pPr algn="l"/>
            <a:r>
              <a:rPr lang="en-US" sz="1600" b="1" dirty="0" smtClean="0">
                <a:solidFill>
                  <a:srgbClr val="FF0000"/>
                </a:solidFill>
              </a:rPr>
              <a:t>                                                                             </a:t>
            </a:r>
            <a:r>
              <a:rPr lang="en-US" sz="1600" b="1" dirty="0" err="1" smtClean="0">
                <a:solidFill>
                  <a:srgbClr val="FF0000"/>
                </a:solidFill>
              </a:rPr>
              <a:t>nirlaba</a:t>
            </a:r>
            <a:r>
              <a:rPr lang="en-US" sz="1600" b="1" dirty="0" smtClean="0">
                <a:solidFill>
                  <a:srgbClr val="FF0000"/>
                </a:solidFill>
              </a:rPr>
              <a:t>, </a:t>
            </a:r>
            <a:r>
              <a:rPr lang="en-US" sz="1600" b="1" dirty="0" err="1" smtClean="0">
                <a:solidFill>
                  <a:srgbClr val="FF0000"/>
                </a:solidFill>
              </a:rPr>
              <a:t>mandiri</a:t>
            </a:r>
            <a:r>
              <a:rPr lang="en-US" sz="1600" b="1" dirty="0" smtClean="0">
                <a:solidFill>
                  <a:srgbClr val="FF0000"/>
                </a:solidFill>
              </a:rPr>
              <a:t>                       </a:t>
            </a:r>
            <a:r>
              <a:rPr lang="en-US" sz="1600" b="1" dirty="0" err="1" smtClean="0">
                <a:solidFill>
                  <a:srgbClr val="FF0000"/>
                </a:solidFill>
              </a:rPr>
              <a:t>nirlaba</a:t>
            </a:r>
            <a:endParaRPr lang="en-US" sz="1600" b="1" dirty="0" smtClean="0">
              <a:solidFill>
                <a:srgbClr val="FF0000"/>
              </a:solidFill>
            </a:endParaRPr>
          </a:p>
          <a:p>
            <a:pPr algn="r"/>
            <a:r>
              <a:rPr lang="en-US" sz="1600" dirty="0" smtClean="0"/>
              <a:t> </a:t>
            </a:r>
          </a:p>
          <a:p>
            <a:pPr algn="r"/>
            <a:endParaRPr lang="en-US" sz="1600" dirty="0" smtClean="0"/>
          </a:p>
          <a:p>
            <a:pPr algn="r"/>
            <a:endParaRPr lang="en-US" sz="1600" dirty="0" smtClean="0"/>
          </a:p>
          <a:p>
            <a:pPr algn="l"/>
            <a:r>
              <a:rPr lang="en-US" sz="1600" dirty="0" smtClean="0"/>
              <a:t>                             </a:t>
            </a:r>
          </a:p>
          <a:p>
            <a:pPr algn="l"/>
            <a:endParaRPr lang="en-US" sz="1600" dirty="0" smtClean="0"/>
          </a:p>
          <a:p>
            <a:pPr algn="l"/>
            <a:endParaRPr lang="en-US" sz="1600" dirty="0" smtClean="0"/>
          </a:p>
          <a:p>
            <a:pPr lvl="1" algn="l"/>
            <a:r>
              <a:rPr lang="en-US" sz="1600" dirty="0" smtClean="0"/>
              <a:t>                                         </a:t>
            </a:r>
            <a:r>
              <a:rPr lang="en-US" sz="1800" b="1" dirty="0" smtClean="0"/>
              <a:t>UU </a:t>
            </a:r>
            <a:r>
              <a:rPr lang="en-US" sz="1800" b="1" dirty="0" err="1" smtClean="0"/>
              <a:t>Sisdiknas</a:t>
            </a:r>
            <a:r>
              <a:rPr lang="en-US" sz="1800" b="1" dirty="0" smtClean="0"/>
              <a:t> 2003</a:t>
            </a:r>
            <a:endParaRPr lang="en-US" sz="1600" b="1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en-US" sz="2000" dirty="0" smtClean="0"/>
          </a:p>
          <a:p>
            <a:endParaRPr lang="id-ID" sz="2000" dirty="0" smtClean="0"/>
          </a:p>
        </p:txBody>
      </p:sp>
      <p:sp>
        <p:nvSpPr>
          <p:cNvPr id="1434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b="1" smtClean="0"/>
              <a:t>21 Sept. 2011</a:t>
            </a:r>
            <a:endParaRPr lang="en-US" b="1"/>
          </a:p>
        </p:txBody>
      </p:sp>
      <p:sp>
        <p:nvSpPr>
          <p:cNvPr id="7" name="Rectangle 6"/>
          <p:cNvSpPr/>
          <p:nvPr/>
        </p:nvSpPr>
        <p:spPr>
          <a:xfrm>
            <a:off x="3048000" y="990600"/>
            <a:ext cx="5867400" cy="990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MENTERI</a:t>
            </a:r>
          </a:p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PENDIDIKAN</a:t>
            </a:r>
          </a:p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NASIONAL</a:t>
            </a:r>
            <a:endParaRPr lang="id-ID" sz="1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143000" y="1905000"/>
            <a:ext cx="3429000" cy="8382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KEMENTERIAN  PENDIDIKAN  NASIONAL </a:t>
            </a:r>
            <a:endParaRPr lang="id-ID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4800600" y="2743200"/>
            <a:ext cx="1981200" cy="9906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BADAN AKREDITASI</a:t>
            </a:r>
          </a:p>
          <a:p>
            <a:pPr algn="ctr">
              <a:defRPr/>
            </a:pPr>
            <a:r>
              <a:rPr lang="en-US" sz="1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NASIONAL</a:t>
            </a:r>
          </a:p>
          <a:p>
            <a:pPr algn="ctr">
              <a:defRPr/>
            </a:pPr>
            <a:r>
              <a:rPr lang="en-US" sz="1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PERGURUAN TINGGI</a:t>
            </a:r>
            <a:endParaRPr lang="id-ID" sz="1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43000" y="2743200"/>
            <a:ext cx="3429000" cy="10668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DIREKTORAT</a:t>
            </a:r>
          </a:p>
          <a:p>
            <a:pPr algn="ctr">
              <a:defRPr/>
            </a:pPr>
            <a:r>
              <a:rPr lang="en-US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JENDERAL</a:t>
            </a:r>
          </a:p>
          <a:p>
            <a:pPr algn="ctr">
              <a:defRPr/>
            </a:pPr>
            <a:r>
              <a:rPr lang="en-US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PENDIDIKAN</a:t>
            </a:r>
          </a:p>
          <a:p>
            <a:pPr algn="ctr">
              <a:defRPr/>
            </a:pPr>
            <a:r>
              <a:rPr lang="en-US" b="1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TiNGGI</a:t>
            </a:r>
            <a:endParaRPr lang="id-ID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 rot="10800000" flipV="1">
            <a:off x="2971800" y="2514600"/>
            <a:ext cx="1066800" cy="3048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5257800" y="3886200"/>
            <a:ext cx="3352800" cy="1219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AKREDITASI</a:t>
            </a:r>
          </a:p>
          <a:p>
            <a:pPr algn="ctr">
              <a:defRPr/>
            </a:pPr>
            <a:r>
              <a:rPr lang="en-US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(WAJIB)</a:t>
            </a:r>
            <a:endParaRPr lang="id-ID" sz="1600" dirty="0">
              <a:solidFill>
                <a:srgbClr val="C00000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533400" y="4114800"/>
            <a:ext cx="2057400" cy="19812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IZIN </a:t>
            </a:r>
          </a:p>
          <a:p>
            <a:pPr algn="ctr">
              <a:defRPr/>
            </a:pPr>
            <a:r>
              <a:rPr lang="en-US" sz="1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(WAJIB)</a:t>
            </a:r>
          </a:p>
          <a:p>
            <a:pPr algn="ctr">
              <a:defRPr/>
            </a:pP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defRPr/>
            </a:pPr>
            <a:endParaRPr lang="en-US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n-US" sz="16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C00000"/>
                </a:solidFill>
              </a:rPr>
              <a:t>PEMBINAAN</a:t>
            </a:r>
            <a:endParaRPr lang="id-ID" sz="16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C0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2971800" y="5181600"/>
            <a:ext cx="32766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PERGURUAN TINGGI/</a:t>
            </a:r>
          </a:p>
          <a:p>
            <a:pPr algn="ctr">
              <a:defRPr/>
            </a:pPr>
            <a:r>
              <a:rPr lang="en-US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PROGRAM STUDI</a:t>
            </a:r>
            <a:endParaRPr lang="id-ID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2438400" y="5230813"/>
            <a:ext cx="977900" cy="484187"/>
          </a:xfrm>
          <a:prstGeom prst="right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19" name="Down Arrow 18"/>
          <p:cNvSpPr/>
          <p:nvPr/>
        </p:nvSpPr>
        <p:spPr>
          <a:xfrm>
            <a:off x="6629400" y="2057400"/>
            <a:ext cx="484188" cy="83820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22" name="Down Arrow 21"/>
          <p:cNvSpPr/>
          <p:nvPr/>
        </p:nvSpPr>
        <p:spPr>
          <a:xfrm>
            <a:off x="1325798" y="2811319"/>
            <a:ext cx="484188" cy="168696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23" name="Down Arrow 22"/>
          <p:cNvSpPr/>
          <p:nvPr/>
        </p:nvSpPr>
        <p:spPr>
          <a:xfrm>
            <a:off x="5715000" y="4572000"/>
            <a:ext cx="484188" cy="977900"/>
          </a:xfrm>
          <a:prstGeom prst="downArrow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/>
          </a:p>
        </p:txBody>
      </p:sp>
      <p:sp>
        <p:nvSpPr>
          <p:cNvPr id="20" name="Rectangle 19"/>
          <p:cNvSpPr/>
          <p:nvPr/>
        </p:nvSpPr>
        <p:spPr>
          <a:xfrm>
            <a:off x="7010400" y="2743200"/>
            <a:ext cx="1828800" cy="9144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1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LEMBAGA AKREDITASI MANDIRI PERGURUAN TINGGI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28600" y="990600"/>
            <a:ext cx="1524000" cy="762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MENTERI LAIN</a:t>
            </a:r>
            <a:endParaRPr lang="en-US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24" name="Down Arrow 23"/>
          <p:cNvSpPr/>
          <p:nvPr/>
        </p:nvSpPr>
        <p:spPr>
          <a:xfrm>
            <a:off x="533400" y="1981200"/>
            <a:ext cx="609600" cy="2667000"/>
          </a:xfrm>
          <a:prstGeom prst="downArrow">
            <a:avLst>
              <a:gd name="adj1" fmla="val 19069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Left-Right Arrow 24"/>
          <p:cNvSpPr/>
          <p:nvPr/>
        </p:nvSpPr>
        <p:spPr>
          <a:xfrm>
            <a:off x="1752600" y="1115568"/>
            <a:ext cx="1371600" cy="4846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Down Arrow 25"/>
          <p:cNvSpPr/>
          <p:nvPr/>
        </p:nvSpPr>
        <p:spPr>
          <a:xfrm>
            <a:off x="5638800" y="3657600"/>
            <a:ext cx="484632" cy="762000"/>
          </a:xfrm>
          <a:prstGeom prst="downArrow">
            <a:avLst>
              <a:gd name="adj1" fmla="val 37628"/>
              <a:gd name="adj2" fmla="val 500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Down Arrow 26"/>
          <p:cNvSpPr/>
          <p:nvPr/>
        </p:nvSpPr>
        <p:spPr>
          <a:xfrm>
            <a:off x="7924800" y="3581400"/>
            <a:ext cx="484632" cy="6858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04800"/>
            <a:ext cx="9144000" cy="1143000"/>
          </a:xfrm>
          <a:solidFill>
            <a:srgbClr val="006600"/>
          </a:solidFill>
        </p:spPr>
        <p:txBody>
          <a:bodyPr/>
          <a:lstStyle/>
          <a:p>
            <a:pPr>
              <a:defRPr/>
            </a:pPr>
            <a:r>
              <a:rPr lang="en-US" sz="2800" b="1" dirty="0" smtClean="0">
                <a:solidFill>
                  <a:schemeClr val="bg1"/>
                </a:solidFill>
              </a:rPr>
              <a:t>INSTRUMEN AKREDITASI PROGRAM STUDI</a:t>
            </a:r>
            <a:endParaRPr lang="en-US" sz="2800" b="1" dirty="0">
              <a:solidFill>
                <a:schemeClr val="bg1"/>
              </a:solidFill>
            </a:endParaRPr>
          </a:p>
        </p:txBody>
      </p:sp>
      <p:sp>
        <p:nvSpPr>
          <p:cNvPr id="24579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609600" indent="-609600" eaLnBrk="1" hangingPunct="1">
              <a:buFontTx/>
              <a:buAutoNum type="arabicPeriod"/>
            </a:pP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Buku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	: </a:t>
            </a:r>
            <a:r>
              <a:rPr lang="id-ID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Naskah Akademik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Buku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II     : </a:t>
            </a:r>
            <a:r>
              <a:rPr lang="id-ID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Standar dan Prosedur Akreditasi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Buku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IIIA :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Borang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d-ID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 Studi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Buku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IIIB : </a:t>
            </a:r>
            <a:r>
              <a:rPr lang="id-ID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Borang Fakultas/Sekolah Tinggi</a:t>
            </a:r>
            <a:endParaRPr lang="en-U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09600" indent="-609600" eaLnBrk="1" hangingPunct="1">
              <a:buFontTx/>
              <a:buAutoNum type="arabicPeriod"/>
            </a:pP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Buku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IV   :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Panduan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pen</a:t>
            </a:r>
            <a:r>
              <a:rPr lang="id-ID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gisian Borang</a:t>
            </a:r>
            <a:endParaRPr lang="en-U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09600" indent="-609600" eaLnBrk="1" hangingPunct="1">
              <a:buFontTx/>
              <a:buAutoNum type="arabicPeriod"/>
            </a:pP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Buku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    :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Pedoman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Pen</a:t>
            </a:r>
            <a:r>
              <a:rPr lang="id-ID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ilaia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endParaRPr lang="id-ID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09600" indent="-609600" eaLnBrk="1" hangingPunct="1">
              <a:buFontTx/>
              <a:buAutoNum type="arabicPeriod"/>
            </a:pP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Buku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VI   : </a:t>
            </a:r>
            <a:r>
              <a:rPr lang="id-ID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Matrik P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eni</a:t>
            </a:r>
            <a:r>
              <a:rPr lang="id-ID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ian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609600" indent="-609600" eaLnBrk="1" hangingPunct="1">
              <a:buFontTx/>
              <a:buAutoNum type="arabicPeriod"/>
            </a:pP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Buku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VII  :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Pedoman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d-ID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Asesmen Lapang</a:t>
            </a:r>
            <a:endParaRPr lang="en-U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09600" indent="-609600" eaLnBrk="1" hangingPunct="1">
              <a:buFontTx/>
              <a:buAutoNum type="arabicPeriod"/>
            </a:pP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Buku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ED  : </a:t>
            </a:r>
            <a:r>
              <a:rPr lang="en-US" sz="2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Pedoman</a:t>
            </a: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id-ID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Evaluasi Diri</a:t>
            </a:r>
            <a:endParaRPr lang="en-US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Text Box 2"/>
          <p:cNvSpPr txBox="1">
            <a:spLocks noChangeArrowheads="1"/>
          </p:cNvSpPr>
          <p:nvPr/>
        </p:nvSpPr>
        <p:spPr bwMode="auto">
          <a:xfrm>
            <a:off x="2362200" y="5181600"/>
            <a:ext cx="65532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sz="2800" b="1" dirty="0">
                <a:solidFill>
                  <a:srgbClr val="C00000"/>
                </a:solidFill>
                <a:latin typeface="Arial" charset="0"/>
                <a:cs typeface="+mn-cs"/>
              </a:rPr>
              <a:t>ELIGIBILITAS</a:t>
            </a:r>
            <a:r>
              <a:rPr lang="id-ID" sz="2800" b="1" dirty="0">
                <a:solidFill>
                  <a:srgbClr val="C00000"/>
                </a:solidFill>
                <a:latin typeface="Arial" charset="0"/>
                <a:cs typeface="+mn-cs"/>
              </a:rPr>
              <a:t> PENGAJUAN</a:t>
            </a:r>
          </a:p>
          <a:p>
            <a:pPr algn="r">
              <a:defRPr/>
            </a:pPr>
            <a:r>
              <a:rPr lang="id-ID" sz="2800" b="1" dirty="0">
                <a:solidFill>
                  <a:srgbClr val="C00000"/>
                </a:solidFill>
                <a:latin typeface="Arial" charset="0"/>
                <a:cs typeface="+mn-cs"/>
              </a:rPr>
              <a:t>AKREDITASI PS</a:t>
            </a:r>
            <a:endParaRPr lang="en-US" sz="2800" b="1" dirty="0">
              <a:solidFill>
                <a:srgbClr val="C00000"/>
              </a:solidFill>
              <a:latin typeface="Arial" charset="0"/>
              <a:cs typeface="+mn-cs"/>
            </a:endParaRP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747713" y="668338"/>
            <a:ext cx="7610475" cy="2209800"/>
            <a:chOff x="471" y="480"/>
            <a:chExt cx="4794" cy="1392"/>
          </a:xfrm>
        </p:grpSpPr>
        <p:sp>
          <p:nvSpPr>
            <p:cNvPr id="41988" name="AutoShape 4"/>
            <p:cNvSpPr>
              <a:spLocks noChangeArrowheads="1"/>
            </p:cNvSpPr>
            <p:nvPr/>
          </p:nvSpPr>
          <p:spPr bwMode="auto">
            <a:xfrm>
              <a:off x="1258" y="486"/>
              <a:ext cx="4007" cy="819"/>
            </a:xfrm>
            <a:prstGeom prst="roundRect">
              <a:avLst>
                <a:gd name="adj" fmla="val 16481"/>
              </a:avLst>
            </a:prstGeom>
            <a:solidFill>
              <a:schemeClr val="bg1"/>
            </a:solidFill>
            <a:ln>
              <a:headEnd/>
              <a:tailEnd/>
            </a:ln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buFont typeface="Wingdings" pitchFamily="2" charset="2"/>
                <a:buChar char="q"/>
                <a:defRPr/>
              </a:pPr>
              <a:r>
                <a:rPr lang="en-US" sz="2200" b="1" dirty="0">
                  <a:solidFill>
                    <a:schemeClr val="tx1"/>
                  </a:solidFill>
                </a:rPr>
                <a:t> </a:t>
              </a:r>
              <a:r>
                <a:rPr lang="en-US" sz="22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Ijin</a:t>
              </a:r>
              <a:r>
                <a:rPr lang="en-US" sz="22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n-US" sz="2200" b="1" dirty="0" err="1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Penyelenggaraan</a:t>
              </a:r>
              <a:r>
                <a:rPr lang="id-ID" sz="22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PROGRAM STUDI</a:t>
              </a:r>
              <a:endParaRPr lang="en-US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989" name="AutoShape 5"/>
            <p:cNvSpPr>
              <a:spLocks noChangeArrowheads="1"/>
            </p:cNvSpPr>
            <p:nvPr/>
          </p:nvSpPr>
          <p:spPr bwMode="auto">
            <a:xfrm rot="5400000" flipV="1">
              <a:off x="210" y="741"/>
              <a:ext cx="1392" cy="869"/>
            </a:xfrm>
            <a:prstGeom prst="chevron">
              <a:avLst>
                <a:gd name="adj" fmla="val 64964"/>
              </a:avLst>
            </a:prstGeom>
            <a:gradFill rotWithShape="1">
              <a:gsLst>
                <a:gs pos="0">
                  <a:srgbClr val="DCEBF5"/>
                </a:gs>
                <a:gs pos="8000">
                  <a:srgbClr val="83A7C3"/>
                </a:gs>
                <a:gs pos="13000">
                  <a:srgbClr val="768FB9"/>
                </a:gs>
                <a:gs pos="21001">
                  <a:srgbClr val="83A7C3"/>
                </a:gs>
                <a:gs pos="52000">
                  <a:srgbClr val="FFFFFF"/>
                </a:gs>
                <a:gs pos="56000">
                  <a:srgbClr val="9C6563"/>
                </a:gs>
                <a:gs pos="58000">
                  <a:srgbClr val="80302D"/>
                </a:gs>
                <a:gs pos="71001">
                  <a:srgbClr val="C0524E"/>
                </a:gs>
                <a:gs pos="94000">
                  <a:srgbClr val="EBDAD4"/>
                </a:gs>
                <a:gs pos="100000">
                  <a:srgbClr val="55261C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dist="45791" dir="8778596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Arial" charset="0"/>
                <a:cs typeface="+mn-cs"/>
              </a:endParaRPr>
            </a:p>
          </p:txBody>
        </p:sp>
      </p:grpSp>
      <p:grpSp>
        <p:nvGrpSpPr>
          <p:cNvPr id="3" name="Group 6"/>
          <p:cNvGrpSpPr>
            <a:grpSpLocks/>
          </p:cNvGrpSpPr>
          <p:nvPr/>
        </p:nvGrpSpPr>
        <p:grpSpPr bwMode="auto">
          <a:xfrm>
            <a:off x="747713" y="2209800"/>
            <a:ext cx="7610475" cy="2209800"/>
            <a:chOff x="471" y="1392"/>
            <a:chExt cx="4794" cy="1392"/>
          </a:xfrm>
        </p:grpSpPr>
        <p:sp>
          <p:nvSpPr>
            <p:cNvPr id="41991" name="AutoShape 7"/>
            <p:cNvSpPr>
              <a:spLocks noChangeArrowheads="1"/>
            </p:cNvSpPr>
            <p:nvPr/>
          </p:nvSpPr>
          <p:spPr bwMode="auto">
            <a:xfrm>
              <a:off x="1258" y="1398"/>
              <a:ext cx="4007" cy="81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headEnd/>
              <a:tailEnd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buFont typeface="Wingdings" pitchFamily="2" charset="2"/>
                <a:buChar char="q"/>
                <a:tabLst>
                  <a:tab pos="4298950" algn="l"/>
                </a:tabLst>
                <a:defRPr/>
              </a:pPr>
              <a:r>
                <a:rPr lang="en-US" sz="22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id-ID" sz="22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Ijin operasional PROGRAM STUDI </a:t>
              </a:r>
            </a:p>
            <a:p>
              <a:pPr>
                <a:tabLst>
                  <a:tab pos="4298950" algn="l"/>
                </a:tabLst>
                <a:defRPr/>
              </a:pPr>
              <a:r>
                <a:rPr lang="id-ID" sz="22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  yang masih berlaku dari pejabat yang </a:t>
              </a:r>
            </a:p>
            <a:p>
              <a:pPr>
                <a:tabLst>
                  <a:tab pos="4298950" algn="l"/>
                </a:tabLst>
                <a:defRPr/>
              </a:pPr>
              <a:r>
                <a:rPr lang="id-ID" sz="22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   berwenang</a:t>
              </a:r>
              <a:endParaRPr lang="en-US" sz="2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992" name="AutoShape 8"/>
            <p:cNvSpPr>
              <a:spLocks noChangeArrowheads="1"/>
            </p:cNvSpPr>
            <p:nvPr/>
          </p:nvSpPr>
          <p:spPr bwMode="auto">
            <a:xfrm rot="5400000" flipV="1">
              <a:off x="210" y="1653"/>
              <a:ext cx="1392" cy="869"/>
            </a:xfrm>
            <a:prstGeom prst="chevron">
              <a:avLst>
                <a:gd name="adj" fmla="val 64964"/>
              </a:avLst>
            </a:prstGeom>
            <a:gradFill rotWithShape="1">
              <a:gsLst>
                <a:gs pos="0">
                  <a:srgbClr val="DCEBF5"/>
                </a:gs>
                <a:gs pos="8000">
                  <a:srgbClr val="83A7C3"/>
                </a:gs>
                <a:gs pos="13000">
                  <a:srgbClr val="768FB9"/>
                </a:gs>
                <a:gs pos="21001">
                  <a:srgbClr val="83A7C3"/>
                </a:gs>
                <a:gs pos="52000">
                  <a:srgbClr val="FFFFFF"/>
                </a:gs>
                <a:gs pos="56000">
                  <a:srgbClr val="9C6563"/>
                </a:gs>
                <a:gs pos="58000">
                  <a:srgbClr val="80302D"/>
                </a:gs>
                <a:gs pos="71001">
                  <a:srgbClr val="C0524E"/>
                </a:gs>
                <a:gs pos="94000">
                  <a:srgbClr val="EBDAD4"/>
                </a:gs>
                <a:gs pos="100000">
                  <a:srgbClr val="55261C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dist="45791" dir="8778596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Arial" charset="0"/>
                <a:cs typeface="+mn-cs"/>
              </a:endParaRPr>
            </a:p>
          </p:txBody>
        </p:sp>
      </p:grpSp>
      <p:grpSp>
        <p:nvGrpSpPr>
          <p:cNvPr id="4" name="Group 9"/>
          <p:cNvGrpSpPr>
            <a:grpSpLocks/>
          </p:cNvGrpSpPr>
          <p:nvPr/>
        </p:nvGrpSpPr>
        <p:grpSpPr bwMode="auto">
          <a:xfrm>
            <a:off x="738188" y="3716338"/>
            <a:ext cx="7610475" cy="2209800"/>
            <a:chOff x="465" y="2324"/>
            <a:chExt cx="4794" cy="1392"/>
          </a:xfrm>
        </p:grpSpPr>
        <p:sp>
          <p:nvSpPr>
            <p:cNvPr id="41994" name="AutoShape 10"/>
            <p:cNvSpPr>
              <a:spLocks noChangeArrowheads="1"/>
            </p:cNvSpPr>
            <p:nvPr/>
          </p:nvSpPr>
          <p:spPr bwMode="auto">
            <a:xfrm>
              <a:off x="1252" y="2330"/>
              <a:ext cx="4007" cy="819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>
              <a:headEnd/>
              <a:tailEnd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wrap="none"/>
            <a:lstStyle/>
            <a:p>
              <a:pPr marL="355600" indent="-355600">
                <a:buFont typeface="Wingdings" pitchFamily="2" charset="2"/>
                <a:buChar char="q"/>
                <a:defRPr/>
              </a:pPr>
              <a:r>
                <a:rPr lang="id-ID" sz="24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PROGRA STUDI memiliki dosen tetap  </a:t>
              </a:r>
            </a:p>
            <a:p>
              <a:pPr marL="609600" indent="-609600">
                <a:tabLst>
                  <a:tab pos="355600" algn="l"/>
                </a:tabLst>
                <a:defRPr/>
              </a:pPr>
              <a:r>
                <a:rPr lang="id-ID" sz="24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    dengan jumlah dan kualifikasi minimal</a:t>
              </a:r>
            </a:p>
            <a:p>
              <a:pPr marL="609600" indent="-609600">
                <a:defRPr/>
              </a:pPr>
              <a:r>
                <a:rPr lang="id-ID" sz="2400" b="1" dirty="0">
                  <a:solidFill>
                    <a:schemeClr val="tx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    sesuai dengan ketentuan yang berlaku</a:t>
              </a:r>
              <a:endParaRPr lang="en-US" sz="24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  <p:sp>
          <p:nvSpPr>
            <p:cNvPr id="41995" name="AutoShape 11"/>
            <p:cNvSpPr>
              <a:spLocks noChangeArrowheads="1"/>
            </p:cNvSpPr>
            <p:nvPr/>
          </p:nvSpPr>
          <p:spPr bwMode="auto">
            <a:xfrm rot="5400000" flipV="1">
              <a:off x="204" y="2585"/>
              <a:ext cx="1392" cy="869"/>
            </a:xfrm>
            <a:prstGeom prst="chevron">
              <a:avLst>
                <a:gd name="adj" fmla="val 64964"/>
              </a:avLst>
            </a:prstGeom>
            <a:gradFill rotWithShape="1">
              <a:gsLst>
                <a:gs pos="0">
                  <a:srgbClr val="DCEBF5"/>
                </a:gs>
                <a:gs pos="8000">
                  <a:srgbClr val="83A7C3"/>
                </a:gs>
                <a:gs pos="13000">
                  <a:srgbClr val="768FB9"/>
                </a:gs>
                <a:gs pos="21001">
                  <a:srgbClr val="83A7C3"/>
                </a:gs>
                <a:gs pos="52000">
                  <a:srgbClr val="FFFFFF"/>
                </a:gs>
                <a:gs pos="56000">
                  <a:srgbClr val="9C6563"/>
                </a:gs>
                <a:gs pos="58000">
                  <a:srgbClr val="80302D"/>
                </a:gs>
                <a:gs pos="71001">
                  <a:srgbClr val="C0524E"/>
                </a:gs>
                <a:gs pos="94000">
                  <a:srgbClr val="EBDAD4"/>
                </a:gs>
                <a:gs pos="100000">
                  <a:srgbClr val="55261C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>
              <a:outerShdw dist="45791" dir="8778596" algn="ctr" rotWithShape="0">
                <a:schemeClr val="bg2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id-ID">
                <a:solidFill>
                  <a:prstClr val="black"/>
                </a:solidFill>
                <a:latin typeface="Arial" charset="0"/>
                <a:cs typeface="+mn-cs"/>
              </a:endParaRPr>
            </a:p>
          </p:txBody>
        </p:sp>
      </p:grp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274638"/>
            <a:ext cx="8642350" cy="1143000"/>
          </a:xfrm>
          <a:solidFill>
            <a:srgbClr val="008000"/>
          </a:solidFill>
        </p:spPr>
        <p:txBody>
          <a:bodyPr/>
          <a:lstStyle/>
          <a:p>
            <a:pPr marL="365125" indent="-365125" eaLnBrk="1" hangingPunct="1">
              <a:defRPr/>
            </a:pPr>
            <a:r>
              <a:rPr lang="id-ID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DOKUMEN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YANG HARUS DISERAHKAN</a:t>
            </a:r>
            <a:r>
              <a:rPr lang="id-ID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KE BAN-PT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 </a:t>
            </a:r>
            <a:r>
              <a:rPr lang="en-US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dari</a:t>
            </a:r>
            <a:r>
              <a: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2)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idx="1"/>
          </p:nvPr>
        </p:nvSpPr>
        <p:spPr>
          <a:xfrm>
            <a:off x="428625" y="1700213"/>
            <a:ext cx="8267700" cy="3943350"/>
          </a:xfrm>
          <a:solidFill>
            <a:schemeClr val="bg1"/>
          </a:solidFill>
          <a:ln w="76200" cmpd="tri">
            <a:solidFill>
              <a:schemeClr val="tx2"/>
            </a:solidFill>
          </a:ln>
        </p:spPr>
        <p:txBody>
          <a:bodyPr/>
          <a:lstStyle/>
          <a:p>
            <a:pPr>
              <a:buFontTx/>
              <a:buNone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1.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Borang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Program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Studi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(BUKU III A) :3 Set</a:t>
            </a:r>
          </a:p>
          <a:p>
            <a:pPr>
              <a:buFontTx/>
              <a:buNone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2.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Lampiran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Borang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Akreditasi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: 3 Set</a:t>
            </a:r>
          </a:p>
          <a:p>
            <a:pPr>
              <a:buFontTx/>
              <a:buNone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3.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BorangUnit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Pengelola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Program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Studi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(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Buku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III B) : 3 set</a:t>
            </a:r>
          </a:p>
          <a:p>
            <a:pPr>
              <a:buFontTx/>
              <a:buNone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Lampiran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Borang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Unit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Pengelola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PS : 3 Set</a:t>
            </a:r>
          </a:p>
          <a:p>
            <a:pPr>
              <a:buFontTx/>
              <a:buNone/>
            </a:pP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5.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Evaluasi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Diri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Program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Studi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Buku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E.D) : 3 set</a:t>
            </a:r>
          </a:p>
        </p:txBody>
      </p:sp>
      <p:sp>
        <p:nvSpPr>
          <p:cNvPr id="4608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35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5" grpId="0" build="p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3999" cy="1143000"/>
          </a:xfrm>
          <a:solidFill>
            <a:srgbClr val="006600"/>
          </a:solidFill>
        </p:spPr>
        <p:txBody>
          <a:bodyPr/>
          <a:lstStyle/>
          <a:p>
            <a:pPr marL="365125" indent="-365125" eaLnBrk="1" hangingPunct="1">
              <a:defRPr/>
            </a:pPr>
            <a:r>
              <a:rPr lang="id-ID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DOKUMEN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YANG HARUS DISERAHKAN</a:t>
            </a:r>
            <a:r>
              <a:rPr lang="id-ID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KE BAN-PT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(2 </a:t>
            </a:r>
            <a:r>
              <a:rPr lang="en-US" sz="16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dari</a:t>
            </a:r>
            <a:r>
              <a:rPr lang="en-US" sz="1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2)</a:t>
            </a:r>
          </a:p>
        </p:txBody>
      </p:sp>
      <p:sp>
        <p:nvSpPr>
          <p:cNvPr id="100355" name="Rectangle 3"/>
          <p:cNvSpPr>
            <a:spLocks noGrp="1" noChangeArrowheads="1"/>
          </p:cNvSpPr>
          <p:nvPr>
            <p:ph idx="1"/>
          </p:nvPr>
        </p:nvSpPr>
        <p:spPr>
          <a:xfrm>
            <a:off x="0" y="1447800"/>
            <a:ext cx="8991600" cy="4648200"/>
          </a:xfrm>
          <a:solidFill>
            <a:schemeClr val="bg1"/>
          </a:solidFill>
          <a:ln w="76200" cmpd="tri">
            <a:solidFill>
              <a:schemeClr val="tx2"/>
            </a:solidFill>
          </a:ln>
        </p:spPr>
        <p:txBody>
          <a:bodyPr/>
          <a:lstStyle/>
          <a:p>
            <a:pPr>
              <a:buFontTx/>
              <a:buNone/>
            </a:pPr>
            <a:r>
              <a:rPr lang="en-US" sz="2200" dirty="0" smtClean="0"/>
              <a:t>6. 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CD Per-Program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Studi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: 1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buah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berisi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:</a:t>
            </a:r>
          </a:p>
          <a:p>
            <a:pPr>
              <a:buFontTx/>
              <a:buNone/>
            </a:pP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-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Borang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Program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studi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Buku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III A),</a:t>
            </a:r>
          </a:p>
          <a:p>
            <a:pPr>
              <a:buFontTx/>
              <a:buNone/>
            </a:pP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-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Borang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Unit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Pengelola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Program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Studi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Buku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III B)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-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Evaluasi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Diri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Program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Studi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(E.D)</a:t>
            </a:r>
          </a:p>
          <a:p>
            <a:pPr>
              <a:buFontTx/>
              <a:buNone/>
            </a:pP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7.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Surat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Pengantar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dari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Perguruan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Tinggi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: 1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lembar</a:t>
            </a:r>
            <a:endParaRPr lang="en-US" sz="2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None/>
            </a:pP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8.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Surat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Pernyataan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Perguruan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Tinggi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: 1 Per Program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Studi</a:t>
            </a:r>
            <a:endParaRPr lang="en-US" sz="2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None/>
            </a:pP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-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Pakai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Kop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Surat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Perguruan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Tinggi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>
              <a:buFontTx/>
              <a:buNone/>
            </a:pP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-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Materai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Rp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6000</a:t>
            </a:r>
          </a:p>
          <a:p>
            <a:pPr>
              <a:buFontTx/>
              <a:buNone/>
            </a:pP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-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Tanda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Tangan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Rektor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Ketua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Direktur</a:t>
            </a:r>
            <a:endParaRPr lang="en-US" sz="2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None/>
            </a:pP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9. SK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Operasional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PS yang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masih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berlaku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: Per-Program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Studi</a:t>
            </a:r>
            <a:endParaRPr lang="en-US" sz="2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None/>
            </a:pP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 SK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akreditasi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lama (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apabila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sudah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pernah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2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terakreditasi</a:t>
            </a: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</p:txBody>
      </p:sp>
      <p:sp>
        <p:nvSpPr>
          <p:cNvPr id="4608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35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03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003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03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1003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003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1003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0035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10035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2" dur="2000"/>
                                        <p:tgtEl>
                                          <p:spTgt spid="10035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7" dur="2000"/>
                                        <p:tgtEl>
                                          <p:spTgt spid="10035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5" grpId="0" build="p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28600"/>
            <a:ext cx="8229600" cy="685800"/>
          </a:xfrm>
          <a:solidFill>
            <a:srgbClr val="006600"/>
          </a:solidFill>
        </p:spPr>
        <p:txBody>
          <a:bodyPr/>
          <a:lstStyle/>
          <a:p>
            <a:pPr eaLnBrk="1" hangingPunct="1"/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KEGIATAN BAN-PT 2011 </a:t>
            </a:r>
            <a:r>
              <a:rPr lang="en-US" sz="3200" b="1" dirty="0" smtClean="0">
                <a:solidFill>
                  <a:schemeClr val="bg1"/>
                </a:solidFill>
              </a:rPr>
              <a:t>(1)</a:t>
            </a:r>
          </a:p>
        </p:txBody>
      </p:sp>
      <p:sp>
        <p:nvSpPr>
          <p:cNvPr id="30724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68313" y="990600"/>
            <a:ext cx="8370887" cy="5105400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AKREDITASI DAN SURVEILLANCE </a:t>
            </a:r>
            <a:r>
              <a:rPr lang="en-US" sz="2000" b="1" dirty="0" smtClean="0">
                <a:solidFill>
                  <a:srgbClr val="3333FF"/>
                </a:solidFill>
              </a:rPr>
              <a:t>: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 Diploma                                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Sarjana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(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konvensional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maupun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PTJJ)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 Magister                                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Doktor</a:t>
            </a:r>
            <a:endParaRPr lang="en-US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</a:pP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Profesi</a:t>
            </a:r>
            <a:endParaRPr lang="en-US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</a:pP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Institusi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Perguruan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Tinggi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(2007, 2008, 2011)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18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PENGEMBANGAN KAPASITAS ASESOR </a:t>
            </a:r>
            <a:r>
              <a:rPr lang="en-US" sz="2000" b="1" dirty="0" smtClean="0">
                <a:solidFill>
                  <a:srgbClr val="3333FF"/>
                </a:solidFill>
              </a:rPr>
              <a:t>: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Rekrutmen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asesor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baru</a:t>
            </a:r>
            <a:endParaRPr lang="en-US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</a:pP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pelatihan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1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training of trainers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pengembangan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kapasitas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asesor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lama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baru</a:t>
            </a:r>
            <a:endParaRPr lang="en-US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</a:pP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Pertemuan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Tahunan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Asesor</a:t>
            </a:r>
            <a:endParaRPr lang="en-US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1800" b="1" dirty="0" smtClean="0">
              <a:solidFill>
                <a:srgbClr val="3333FF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PENGEMBANGAN INSTRUMEN AKREDITASI PENDIDIKAN PROFESI </a:t>
            </a:r>
            <a:r>
              <a:rPr lang="en-US" sz="2000" b="1" dirty="0" smtClean="0">
                <a:solidFill>
                  <a:srgbClr val="3333FF"/>
                </a:solidFill>
              </a:rPr>
              <a:t>:</a:t>
            </a:r>
          </a:p>
          <a:p>
            <a:pPr algn="ctr" eaLnBrk="1" hangingPunct="1">
              <a:lnSpc>
                <a:spcPct val="80000"/>
              </a:lnSpc>
              <a:buNone/>
            </a:pP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Kedokteran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Akuntansi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Kedokteran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gigi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Farmasi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Kebidanan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Psikologi</a:t>
            </a:r>
            <a:endParaRPr lang="en-US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Keperawatan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Guru</a:t>
            </a:r>
          </a:p>
          <a:p>
            <a:pPr eaLnBrk="1" hangingPunct="1">
              <a:lnSpc>
                <a:spcPct val="80000"/>
              </a:lnSpc>
              <a:buNone/>
            </a:pPr>
            <a:endParaRPr lang="en-US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25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572000" y="1066800"/>
            <a:ext cx="4343400" cy="5029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1400" b="1" dirty="0" smtClean="0">
                <a:solidFill>
                  <a:srgbClr val="3333FF"/>
                </a:solidFill>
              </a:rPr>
              <a:t> </a:t>
            </a:r>
            <a:endParaRPr lang="en-US" sz="1400" b="1" dirty="0" smtClean="0"/>
          </a:p>
        </p:txBody>
      </p:sp>
      <p:sp>
        <p:nvSpPr>
          <p:cNvPr id="30722" name="Date Placeholder 4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b="1" smtClean="0"/>
              <a:t>21 Sept. 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Date Placeholder 4"/>
          <p:cNvSpPr txBox="1">
            <a:spLocks noGrp="1"/>
          </p:cNvSpPr>
          <p:nvPr/>
        </p:nvSpPr>
        <p:spPr bwMode="auto">
          <a:xfrm>
            <a:off x="179388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b="1">
                <a:solidFill>
                  <a:schemeClr val="bg1"/>
                </a:solidFill>
              </a:rPr>
              <a:t>2 JUNI 2010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04800"/>
            <a:ext cx="9144000" cy="685800"/>
          </a:xfrm>
          <a:solidFill>
            <a:srgbClr val="008000"/>
          </a:solidFill>
        </p:spPr>
        <p:txBody>
          <a:bodyPr/>
          <a:lstStyle/>
          <a:p>
            <a:pPr eaLnBrk="1" hangingPunct="1"/>
            <a:r>
              <a:rPr lang="en-US" sz="3200" b="1" dirty="0" smtClean="0">
                <a:solidFill>
                  <a:schemeClr val="bg1"/>
                </a:solidFill>
              </a:rPr>
              <a:t>KEGIATAN BAN-PT 2011 (2)</a:t>
            </a:r>
          </a:p>
        </p:txBody>
      </p:sp>
      <p:sp>
        <p:nvSpPr>
          <p:cNvPr id="3174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295400"/>
            <a:ext cx="4038600" cy="45815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800" b="1" dirty="0" smtClean="0">
                <a:solidFill>
                  <a:srgbClr val="3333FF"/>
                </a:solidFill>
              </a:rPr>
              <a:t> </a:t>
            </a:r>
            <a:endParaRPr lang="en-US" dirty="0" smtClean="0"/>
          </a:p>
        </p:txBody>
      </p:sp>
      <p:sp>
        <p:nvSpPr>
          <p:cNvPr id="31749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28600" y="914400"/>
            <a:ext cx="8915400" cy="54102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sz="1600" b="1" dirty="0" smtClean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REVISI INSTRUMEN AKREDITASI</a:t>
            </a:r>
            <a:r>
              <a:rPr lang="en-US" sz="2400" b="1" dirty="0" smtClean="0">
                <a:solidFill>
                  <a:srgbClr val="0033CC"/>
                </a:solidFill>
              </a:rPr>
              <a:t>: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Revisi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instrumen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dari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generik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spesifik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melalui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suplemen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Ujicoba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instrumen</a:t>
            </a:r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</a:pP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Sosialisasi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instrumen</a:t>
            </a:r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SOSIALISASI </a:t>
            </a:r>
            <a:r>
              <a:rPr lang="en-US" sz="2400" b="1" dirty="0" smtClean="0">
                <a:solidFill>
                  <a:srgbClr val="0033CC"/>
                </a:solidFill>
              </a:rPr>
              <a:t>:</a:t>
            </a:r>
            <a:endParaRPr lang="en-US" sz="2400" dirty="0" smtClean="0">
              <a:solidFill>
                <a:srgbClr val="0033CC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Sosialisasi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kebijakan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BAN-PT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hadapan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pemangku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kepentingan</a:t>
            </a:r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</a:pP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Bimbingan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Teknis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Instrumen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Akreditasi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kepada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Program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Studi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PTN, PTS, PTA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400" b="1" dirty="0" smtClean="0">
              <a:solidFill>
                <a:srgbClr val="3333FF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ALIANSI STRATEGIS: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b="1" dirty="0" err="1" smtClean="0">
                <a:solidFill>
                  <a:srgbClr val="3333FF"/>
                </a:solidFill>
              </a:rPr>
              <a:t>Nasional</a:t>
            </a:r>
            <a:r>
              <a:rPr lang="en-US" sz="2000" dirty="0" smtClean="0">
                <a:solidFill>
                  <a:srgbClr val="3333FF"/>
                </a:solidFill>
              </a:rPr>
              <a:t>: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dengan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Instansi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Pemerintah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PTN, PTS, PTAN, PTAS,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pemangku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kepentingan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lain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melalui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forum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sosialisasi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kebijakan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wilayah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KOPERTIS,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Ikatan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Profesi</a:t>
            </a:r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</a:pPr>
            <a:r>
              <a:rPr lang="en-US" sz="2000" b="1" dirty="0" smtClean="0">
                <a:solidFill>
                  <a:srgbClr val="3333FF"/>
                </a:solidFill>
              </a:rPr>
              <a:t>Regional, </a:t>
            </a:r>
            <a:r>
              <a:rPr lang="en-US" sz="2000" b="1" dirty="0" err="1" smtClean="0">
                <a:solidFill>
                  <a:srgbClr val="3333FF"/>
                </a:solidFill>
              </a:rPr>
              <a:t>Internasional</a:t>
            </a:r>
            <a:r>
              <a:rPr lang="en-US" sz="2000" dirty="0" smtClean="0">
                <a:solidFill>
                  <a:srgbClr val="3333FF"/>
                </a:solidFill>
              </a:rPr>
              <a:t>: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kerjasama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dengan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INQAAHE, APQN, AQAN, MQA, AUQA, AQAAIW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000" b="1" dirty="0" smtClean="0"/>
          </a:p>
          <a:p>
            <a:pPr eaLnBrk="1" hangingPunct="1">
              <a:lnSpc>
                <a:spcPct val="80000"/>
              </a:lnSpc>
              <a:buNone/>
            </a:pPr>
            <a:r>
              <a:rPr lang="en-US" sz="2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PENATAAN SEKRETARIAT  </a:t>
            </a:r>
            <a:r>
              <a:rPr lang="en-US" sz="2000" b="1" dirty="0" smtClean="0">
                <a:solidFill>
                  <a:srgbClr val="0033CC"/>
                </a:solidFill>
              </a:rPr>
              <a:t>: 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ISO,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pembinaan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staf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Reformasi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Birokrasi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Kemdiknas</a:t>
            </a:r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685800"/>
          </a:xfrm>
          <a:solidFill>
            <a:srgbClr val="006600"/>
          </a:solidFill>
        </p:spPr>
        <p:txBody>
          <a:bodyPr/>
          <a:lstStyle/>
          <a:p>
            <a:pPr eaLnBrk="1" hangingPunct="1"/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KEGIATAN BAN-PT 2012 </a:t>
            </a:r>
            <a:r>
              <a:rPr lang="en-US" sz="3200" b="1" dirty="0" smtClean="0">
                <a:solidFill>
                  <a:schemeClr val="bg1"/>
                </a:solidFill>
              </a:rPr>
              <a:t>(1)</a:t>
            </a:r>
          </a:p>
        </p:txBody>
      </p:sp>
      <p:sp>
        <p:nvSpPr>
          <p:cNvPr id="30724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68313" y="990600"/>
            <a:ext cx="8370887" cy="51054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AKREDITASI DAN SURVEILLANCE </a:t>
            </a:r>
            <a:r>
              <a:rPr lang="en-US" sz="2400" b="1" dirty="0" smtClean="0">
                <a:solidFill>
                  <a:srgbClr val="3333FF"/>
                </a:solidFill>
              </a:rPr>
              <a:t>: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 Diploma                                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Sarjana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(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konvensional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maupun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PTJJ)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 Magister                                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Doktor</a:t>
            </a:r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Program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Profesi</a:t>
            </a:r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</a:pP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Institusi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Perguruan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Tinggi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eaLnBrk="1" hangingPunct="1">
              <a:lnSpc>
                <a:spcPct val="80000"/>
              </a:lnSpc>
              <a:buNone/>
            </a:pPr>
            <a:endParaRPr lang="en-US" sz="2000" dirty="0" smtClean="0"/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PENGEMBANGAN KAPASITAS ASESOR </a:t>
            </a:r>
            <a:r>
              <a:rPr lang="en-US" sz="2400" b="1" dirty="0" smtClean="0">
                <a:solidFill>
                  <a:srgbClr val="3333FF"/>
                </a:solidFill>
              </a:rPr>
              <a:t>:</a:t>
            </a:r>
          </a:p>
          <a:p>
            <a:pPr eaLnBrk="1" hangingPunct="1">
              <a:lnSpc>
                <a:spcPct val="80000"/>
              </a:lnSpc>
            </a:pP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Rekrutmen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asesor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baru</a:t>
            </a:r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</a:pP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pelatihan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training of trainers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pengembangan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kapasitas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asesor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lama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baru</a:t>
            </a:r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</a:pP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Pertemuan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Tahunan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Asesor</a:t>
            </a:r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000" b="1" dirty="0" smtClean="0">
              <a:solidFill>
                <a:srgbClr val="3333FF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4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PENGEMBANGAN INSTRUMEN AKREDITASI PENDIDIKAN PROFESI </a:t>
            </a:r>
            <a:endParaRPr lang="en-US" sz="2400" b="1" dirty="0" smtClean="0">
              <a:solidFill>
                <a:srgbClr val="3333FF"/>
              </a:solidFill>
            </a:endParaRPr>
          </a:p>
          <a:p>
            <a:pPr algn="ctr" eaLnBrk="1" hangingPunct="1">
              <a:lnSpc>
                <a:spcPct val="80000"/>
              </a:lnSpc>
              <a:buNone/>
            </a:pPr>
            <a:r>
              <a:rPr lang="en-US" sz="2000" dirty="0" smtClean="0"/>
              <a:t> </a:t>
            </a:r>
          </a:p>
          <a:p>
            <a:pPr eaLnBrk="1" hangingPunct="1">
              <a:lnSpc>
                <a:spcPct val="80000"/>
              </a:lnSpc>
              <a:buNone/>
            </a:pPr>
            <a:endParaRPr lang="en-US" sz="1600" dirty="0" smtClean="0"/>
          </a:p>
        </p:txBody>
      </p:sp>
      <p:sp>
        <p:nvSpPr>
          <p:cNvPr id="30725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572000" y="1066800"/>
            <a:ext cx="4343400" cy="50292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1400" b="1" dirty="0" smtClean="0">
                <a:solidFill>
                  <a:srgbClr val="3333FF"/>
                </a:solidFill>
              </a:rPr>
              <a:t> </a:t>
            </a:r>
            <a:endParaRPr lang="en-US" sz="1400" b="1" dirty="0" smtClean="0"/>
          </a:p>
        </p:txBody>
      </p:sp>
      <p:sp>
        <p:nvSpPr>
          <p:cNvPr id="30722" name="Date Placeholder 4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b="1" smtClean="0"/>
              <a:t>21 Sept. 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Date Placeholder 4"/>
          <p:cNvSpPr txBox="1">
            <a:spLocks noGrp="1"/>
          </p:cNvSpPr>
          <p:nvPr/>
        </p:nvSpPr>
        <p:spPr bwMode="auto">
          <a:xfrm>
            <a:off x="179388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b="1">
                <a:solidFill>
                  <a:schemeClr val="bg1"/>
                </a:solidFill>
              </a:rPr>
              <a:t>2 JUNI 2010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"/>
            <a:ext cx="9144000" cy="685800"/>
          </a:xfrm>
          <a:solidFill>
            <a:srgbClr val="008000"/>
          </a:solidFill>
        </p:spPr>
        <p:txBody>
          <a:bodyPr/>
          <a:lstStyle/>
          <a:p>
            <a:pPr eaLnBrk="1" hangingPunct="1"/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KEGIATAN BAN-PT 2012 </a:t>
            </a:r>
            <a:r>
              <a:rPr lang="en-US" sz="3200" b="1" dirty="0" smtClean="0">
                <a:solidFill>
                  <a:schemeClr val="bg1"/>
                </a:solidFill>
              </a:rPr>
              <a:t>(2)</a:t>
            </a:r>
          </a:p>
        </p:txBody>
      </p:sp>
      <p:sp>
        <p:nvSpPr>
          <p:cNvPr id="31748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1295400"/>
            <a:ext cx="4038600" cy="4581525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sz="2800" b="1" smtClean="0">
                <a:solidFill>
                  <a:srgbClr val="3333FF"/>
                </a:solidFill>
              </a:rPr>
              <a:t> </a:t>
            </a:r>
            <a:endParaRPr lang="en-US" smtClean="0"/>
          </a:p>
        </p:txBody>
      </p:sp>
      <p:sp>
        <p:nvSpPr>
          <p:cNvPr id="31749" name="Rectangle 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228600" y="914400"/>
            <a:ext cx="8915400" cy="5029200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sz="1600" b="1" dirty="0" smtClean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REVISI INSTRUMEN AKREDITASI</a:t>
            </a:r>
            <a:r>
              <a:rPr lang="en-US" sz="2000" b="1" dirty="0" smtClean="0">
                <a:solidFill>
                  <a:srgbClr val="0033CC"/>
                </a:solidFill>
              </a:rPr>
              <a:t>: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Revisi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instrumen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dari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generik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spesifik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melalui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suplemen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Ujicoba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instrumen</a:t>
            </a:r>
            <a:endParaRPr lang="en-US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</a:pP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Sosialisasi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instrumen</a:t>
            </a:r>
            <a:endParaRPr lang="en-US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SOSIALISASI </a:t>
            </a:r>
            <a:r>
              <a:rPr lang="en-US" sz="2000" b="1" dirty="0" smtClean="0">
                <a:solidFill>
                  <a:srgbClr val="0033CC"/>
                </a:solidFill>
              </a:rPr>
              <a:t>:</a:t>
            </a:r>
            <a:endParaRPr lang="en-US" sz="2000" dirty="0" smtClean="0">
              <a:solidFill>
                <a:srgbClr val="0033CC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Sosialisasi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kebijakan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BAN-PT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hadapan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pemangku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kepentingan</a:t>
            </a:r>
            <a:endParaRPr lang="en-US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</a:pP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Bimbingan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Teknis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Instrumen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Akreditasi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kepada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Program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Studi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PTN, PTS, PTA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2000" b="1" dirty="0" smtClean="0">
              <a:solidFill>
                <a:srgbClr val="3333FF"/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en-US" sz="20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ALIANSI STRATEGIS: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b="1" dirty="0" err="1" smtClean="0">
                <a:solidFill>
                  <a:srgbClr val="3333FF"/>
                </a:solidFill>
              </a:rPr>
              <a:t>Nasional</a:t>
            </a:r>
            <a:r>
              <a:rPr lang="en-US" sz="1800" dirty="0" smtClean="0">
                <a:solidFill>
                  <a:srgbClr val="3333FF"/>
                </a:solidFill>
              </a:rPr>
              <a:t>: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dengan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Instansi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Pemerintah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PTN, PTS, PTAN, PTAS,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pemangku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kepentingan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lain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melalui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forum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sosialisasi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kebijakan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wilayah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KOPERTIS,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Ikatan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Profesi</a:t>
            </a:r>
            <a:endParaRPr lang="en-US" sz="1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</a:pPr>
            <a:r>
              <a:rPr lang="en-US" sz="1800" b="1" dirty="0" smtClean="0">
                <a:solidFill>
                  <a:srgbClr val="3333FF"/>
                </a:solidFill>
              </a:rPr>
              <a:t>Regional, </a:t>
            </a:r>
            <a:r>
              <a:rPr lang="en-US" sz="1800" b="1" dirty="0" err="1" smtClean="0">
                <a:solidFill>
                  <a:srgbClr val="3333FF"/>
                </a:solidFill>
              </a:rPr>
              <a:t>Internasional</a:t>
            </a:r>
            <a:r>
              <a:rPr lang="en-US" sz="1800" dirty="0" smtClean="0">
                <a:solidFill>
                  <a:srgbClr val="3333FF"/>
                </a:solidFill>
              </a:rPr>
              <a:t>: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kerjasama</a:t>
            </a: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dengan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INQAAHE, APQN, AQAN, MQA, AUQA, AQAAIW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en-US" sz="1800" b="1" dirty="0" smtClean="0"/>
          </a:p>
          <a:p>
            <a:pPr eaLnBrk="1" hangingPunct="1">
              <a:lnSpc>
                <a:spcPct val="80000"/>
              </a:lnSpc>
              <a:buNone/>
            </a:pPr>
            <a:r>
              <a:rPr lang="en-US" sz="1800" b="1" dirty="0" smtClean="0">
                <a:solidFill>
                  <a:srgbClr val="00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PENGEMBANGAN SEKRETARIAT : 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Pendidikan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pelatihan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teknis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</a:p>
          <a:p>
            <a:pPr eaLnBrk="1" hangingPunct="1">
              <a:lnSpc>
                <a:spcPct val="80000"/>
              </a:lnSpc>
            </a:pP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pengembangan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sistem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informasi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publikasi</a:t>
            </a:r>
            <a:r>
              <a:rPr lang="en-US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p</a:t>
            </a:r>
            <a:endParaRPr lang="en-US" sz="1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</a:pPr>
            <a:r>
              <a:rPr lang="en-US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engembangan</a:t>
            </a:r>
            <a:r>
              <a:rPr lang="en-US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kelembagaan</a:t>
            </a:r>
            <a:endParaRPr lang="en-US" sz="16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006600"/>
          </a:solidFill>
        </p:spPr>
        <p:txBody>
          <a:bodyPr/>
          <a:lstStyle/>
          <a:p>
            <a:r>
              <a:rPr lang="en-US" sz="2400" b="1" dirty="0" smtClean="0">
                <a:solidFill>
                  <a:schemeClr val="bg1"/>
                </a:solidFill>
              </a:rPr>
              <a:t>PERKEMBANGAN DALAM KEBIJAKAN PEMERINTAH YANG AKAN BERDAMPAK PADA AKREDITASI</a:t>
            </a:r>
            <a:endParaRPr lang="id-ID" sz="2400" b="1" dirty="0" smtClean="0">
              <a:solidFill>
                <a:schemeClr val="bg1"/>
              </a:solidFill>
            </a:endParaRPr>
          </a:p>
        </p:txBody>
      </p:sp>
      <p:graphicFrame>
        <p:nvGraphicFramePr>
          <p:cNvPr id="5" name="Table Placeholder 4"/>
          <p:cNvGraphicFramePr>
            <a:graphicFrameLocks noGrp="1"/>
          </p:cNvGraphicFramePr>
          <p:nvPr>
            <p:ph type="tbl" idx="1"/>
          </p:nvPr>
        </p:nvGraphicFramePr>
        <p:xfrm>
          <a:off x="0" y="1371600"/>
          <a:ext cx="9144000" cy="4754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44000"/>
              </a:tblGrid>
              <a:tr h="4260850">
                <a:tc>
                  <a:txBody>
                    <a:bodyPr/>
                    <a:lstStyle/>
                    <a:p>
                      <a:pPr marL="457200" marR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  <a:defRPr/>
                      </a:pPr>
                      <a:r>
                        <a:rPr lang="en-US" sz="2000" b="1" baseline="0" dirty="0" err="1" smtClean="0">
                          <a:solidFill>
                            <a:srgbClr val="0000FF"/>
                          </a:solidFill>
                        </a:rPr>
                        <a:t>Reformasi</a:t>
                      </a:r>
                      <a:r>
                        <a:rPr lang="en-US" sz="2000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rgbClr val="0000FF"/>
                          </a:solidFill>
                        </a:rPr>
                        <a:t>Birokrasi</a:t>
                      </a:r>
                      <a:r>
                        <a:rPr lang="en-US" sz="2000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rgbClr val="0000FF"/>
                          </a:solidFill>
                        </a:rPr>
                        <a:t>di</a:t>
                      </a:r>
                      <a:r>
                        <a:rPr lang="en-US" sz="2000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rgbClr val="0000FF"/>
                          </a:solidFill>
                        </a:rPr>
                        <a:t>Kemdiknas</a:t>
                      </a:r>
                      <a:r>
                        <a:rPr lang="en-US" sz="2000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rgbClr val="0000FF"/>
                          </a:solidFill>
                        </a:rPr>
                        <a:t>dan</a:t>
                      </a:r>
                      <a:r>
                        <a:rPr lang="en-US" sz="2000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rgbClr val="0000FF"/>
                          </a:solidFill>
                        </a:rPr>
                        <a:t>kebijakan</a:t>
                      </a:r>
                      <a:r>
                        <a:rPr lang="en-US" sz="2000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rgbClr val="0000FF"/>
                          </a:solidFill>
                        </a:rPr>
                        <a:t>baru</a:t>
                      </a:r>
                      <a:endParaRPr lang="en-US" sz="2000" b="1" baseline="0" dirty="0" smtClean="0">
                        <a:solidFill>
                          <a:srgbClr val="0000FF"/>
                        </a:solidFill>
                      </a:endParaRP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Penetapan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Renstra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Kemdiknas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2010-2014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Penetapan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Renstra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Ditjen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Dikti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2010-2014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Penetapan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Permendiknas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tentang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Standar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Nasional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Pendidikan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di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bidang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Perguruan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Tinggi</a:t>
                      </a:r>
                      <a:endParaRPr lang="en-US" sz="2000" b="0" baseline="0" dirty="0" smtClean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Pendirian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Lembaga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Akreditasi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Mandiri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di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bidang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kesehatan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  <a:defRPr/>
                      </a:pPr>
                      <a:r>
                        <a:rPr lang="en-US" sz="2000" b="1" baseline="0" dirty="0" err="1" smtClean="0">
                          <a:solidFill>
                            <a:srgbClr val="0000FF"/>
                          </a:solidFill>
                        </a:rPr>
                        <a:t>Reformasi</a:t>
                      </a:r>
                      <a:r>
                        <a:rPr lang="en-US" sz="2000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rgbClr val="0000FF"/>
                          </a:solidFill>
                        </a:rPr>
                        <a:t>birokrasi</a:t>
                      </a:r>
                      <a:r>
                        <a:rPr lang="en-US" sz="2000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rgbClr val="0000FF"/>
                          </a:solidFill>
                        </a:rPr>
                        <a:t>di</a:t>
                      </a:r>
                      <a:r>
                        <a:rPr lang="en-US" sz="2000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rgbClr val="0000FF"/>
                          </a:solidFill>
                        </a:rPr>
                        <a:t>Kemkes</a:t>
                      </a:r>
                      <a:r>
                        <a:rPr lang="en-US" sz="2000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rgbClr val="0000FF"/>
                          </a:solidFill>
                        </a:rPr>
                        <a:t>dan</a:t>
                      </a:r>
                      <a:r>
                        <a:rPr lang="en-US" sz="2000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rgbClr val="0000FF"/>
                          </a:solidFill>
                        </a:rPr>
                        <a:t>kebijakan</a:t>
                      </a:r>
                      <a:r>
                        <a:rPr lang="en-US" sz="2000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rgbClr val="0000FF"/>
                          </a:solidFill>
                        </a:rPr>
                        <a:t>baru</a:t>
                      </a:r>
                      <a:endParaRPr lang="en-US" sz="2000" b="1" baseline="0" dirty="0" smtClean="0">
                        <a:solidFill>
                          <a:srgbClr val="0000FF"/>
                        </a:solidFill>
                      </a:endParaRPr>
                    </a:p>
                    <a:p>
                      <a:pPr marL="9144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Rancangan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Surat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Keputusan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Bersama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Mendiknas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dan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en-US" sz="2000" b="0" baseline="0" dirty="0" err="1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Menkes</a:t>
                      </a:r>
                      <a:r>
                        <a:rPr lang="en-US" sz="2000" b="0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</a:p>
                    <a:p>
                      <a:pPr marL="45720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sz="2000" b="0" baseline="0" dirty="0" smtClean="0">
                        <a:solidFill>
                          <a:srgbClr val="0000FF"/>
                        </a:solidFill>
                      </a:endParaRPr>
                    </a:p>
                    <a:p>
                      <a:pPr marL="457200" marR="0" lvl="0" indent="-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q"/>
                        <a:tabLst/>
                        <a:defRPr/>
                      </a:pPr>
                      <a:r>
                        <a:rPr lang="en-US" sz="2000" b="1" baseline="0" dirty="0" err="1" smtClean="0">
                          <a:solidFill>
                            <a:srgbClr val="0000FF"/>
                          </a:solidFill>
                        </a:rPr>
                        <a:t>Berakhirnya</a:t>
                      </a:r>
                      <a:r>
                        <a:rPr lang="en-US" sz="2000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rgbClr val="0000FF"/>
                          </a:solidFill>
                        </a:rPr>
                        <a:t>masa</a:t>
                      </a:r>
                      <a:r>
                        <a:rPr lang="en-US" sz="2000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rgbClr val="0000FF"/>
                          </a:solidFill>
                        </a:rPr>
                        <a:t>transisi</a:t>
                      </a:r>
                      <a:r>
                        <a:rPr lang="en-US" sz="2000" b="1" baseline="0" dirty="0" smtClean="0">
                          <a:solidFill>
                            <a:srgbClr val="0000FF"/>
                          </a:solidFill>
                        </a:rPr>
                        <a:t> PP 19/2005 </a:t>
                      </a:r>
                      <a:r>
                        <a:rPr lang="en-US" sz="2000" b="1" baseline="0" dirty="0" err="1" smtClean="0">
                          <a:solidFill>
                            <a:srgbClr val="0000FF"/>
                          </a:solidFill>
                        </a:rPr>
                        <a:t>pada</a:t>
                      </a:r>
                      <a:r>
                        <a:rPr lang="en-US" sz="2000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rgbClr val="0000FF"/>
                          </a:solidFill>
                        </a:rPr>
                        <a:t>tanggal</a:t>
                      </a:r>
                      <a:r>
                        <a:rPr lang="en-US" sz="2000" b="1" baseline="0" dirty="0" smtClean="0">
                          <a:solidFill>
                            <a:srgbClr val="0000FF"/>
                          </a:solidFill>
                        </a:rPr>
                        <a:t> 16 Mei 2011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en-US" sz="2000" b="0" baseline="0" dirty="0" smtClean="0">
                        <a:solidFill>
                          <a:srgbClr val="0000FF"/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en-US" sz="2000" b="1" baseline="0" dirty="0" err="1" smtClean="0">
                          <a:solidFill>
                            <a:srgbClr val="0000FF"/>
                          </a:solidFill>
                        </a:rPr>
                        <a:t>Penetapan</a:t>
                      </a:r>
                      <a:r>
                        <a:rPr lang="en-US" sz="2000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rgbClr val="0000FF"/>
                          </a:solidFill>
                        </a:rPr>
                        <a:t>Keppres</a:t>
                      </a:r>
                      <a:r>
                        <a:rPr lang="en-US" sz="2000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rgbClr val="0000FF"/>
                          </a:solidFill>
                        </a:rPr>
                        <a:t>tentang</a:t>
                      </a:r>
                      <a:r>
                        <a:rPr lang="en-US" sz="2000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rgbClr val="0000FF"/>
                          </a:solidFill>
                        </a:rPr>
                        <a:t>Kerangka</a:t>
                      </a:r>
                      <a:r>
                        <a:rPr lang="en-US" sz="2000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rgbClr val="0000FF"/>
                          </a:solidFill>
                        </a:rPr>
                        <a:t>Kualifikasi</a:t>
                      </a:r>
                      <a:r>
                        <a:rPr lang="en-US" sz="2000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rgbClr val="0000FF"/>
                          </a:solidFill>
                        </a:rPr>
                        <a:t>Nasional</a:t>
                      </a:r>
                      <a:r>
                        <a:rPr lang="en-US" sz="2000" b="1" baseline="0" dirty="0" smtClean="0">
                          <a:solidFill>
                            <a:srgbClr val="0000FF"/>
                          </a:solidFill>
                        </a:rPr>
                        <a:t> Indonesia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endParaRPr lang="en-US" sz="2000" b="0" baseline="0" dirty="0" smtClean="0">
                        <a:solidFill>
                          <a:srgbClr val="0000FF"/>
                        </a:solidFill>
                      </a:endParaRPr>
                    </a:p>
                    <a:p>
                      <a:pPr>
                        <a:buFont typeface="Wingdings" pitchFamily="2" charset="2"/>
                        <a:buChar char="q"/>
                      </a:pPr>
                      <a:r>
                        <a:rPr lang="en-US" sz="2000" b="1" baseline="0" dirty="0" err="1" smtClean="0">
                          <a:solidFill>
                            <a:srgbClr val="0000FF"/>
                          </a:solidFill>
                        </a:rPr>
                        <a:t>Penetapan</a:t>
                      </a:r>
                      <a:r>
                        <a:rPr lang="en-US" sz="2000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rgbClr val="0000FF"/>
                          </a:solidFill>
                        </a:rPr>
                        <a:t>Undang-Undang</a:t>
                      </a:r>
                      <a:r>
                        <a:rPr lang="en-US" sz="2000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rgbClr val="0000FF"/>
                          </a:solidFill>
                        </a:rPr>
                        <a:t>tentang</a:t>
                      </a:r>
                      <a:r>
                        <a:rPr lang="en-US" sz="2000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rgbClr val="0000FF"/>
                          </a:solidFill>
                        </a:rPr>
                        <a:t>Perguruan</a:t>
                      </a:r>
                      <a:r>
                        <a:rPr lang="en-US" sz="2000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  <a:r>
                        <a:rPr lang="en-US" sz="2000" b="1" baseline="0" dirty="0" err="1" smtClean="0">
                          <a:solidFill>
                            <a:srgbClr val="0000FF"/>
                          </a:solidFill>
                        </a:rPr>
                        <a:t>Tinggi</a:t>
                      </a:r>
                      <a:r>
                        <a:rPr lang="en-US" sz="2000" b="1" baseline="0" dirty="0" smtClean="0">
                          <a:solidFill>
                            <a:srgbClr val="0000FF"/>
                          </a:solidFill>
                        </a:rPr>
                        <a:t> 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387350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None/>
                      </a:pPr>
                      <a:endParaRPr lang="id-ID" sz="2000" b="0" dirty="0">
                        <a:solidFill>
                          <a:srgbClr val="0000FF"/>
                        </a:solidFill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eaLnBrk="1" hangingPunct="1"/>
            <a:r>
              <a:rPr lang="en-US" sz="1800" b="1" dirty="0" smtClean="0">
                <a:solidFill>
                  <a:schemeClr val="accent6"/>
                </a:solidFill>
                <a:latin typeface="Verdana" pitchFamily="34" charset="0"/>
              </a:rPr>
              <a:t>BADAN AKREDITASI NASIONAL </a:t>
            </a:r>
            <a:br>
              <a:rPr lang="en-US" sz="1800" b="1" dirty="0" smtClean="0">
                <a:solidFill>
                  <a:schemeClr val="accent6"/>
                </a:solidFill>
                <a:latin typeface="Verdana" pitchFamily="34" charset="0"/>
              </a:rPr>
            </a:br>
            <a:r>
              <a:rPr lang="en-US" sz="1800" b="1" dirty="0" smtClean="0">
                <a:solidFill>
                  <a:schemeClr val="accent6"/>
                </a:solidFill>
                <a:latin typeface="Verdana" pitchFamily="34" charset="0"/>
              </a:rPr>
              <a:t>PERGURUAN TINGGI</a:t>
            </a:r>
          </a:p>
        </p:txBody>
      </p:sp>
      <p:sp>
        <p:nvSpPr>
          <p:cNvPr id="4710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eaLnBrk="1" hangingPunct="1">
              <a:lnSpc>
                <a:spcPct val="80000"/>
              </a:lnSpc>
            </a:pP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Alamat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</a:p>
          <a:p>
            <a:pPr algn="r" eaLnBrk="1" hangingPunct="1">
              <a:lnSpc>
                <a:spcPct val="80000"/>
              </a:lnSpc>
            </a:pP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Kompleks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Mandikdasmen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r" eaLnBrk="1" hangingPunct="1">
              <a:lnSpc>
                <a:spcPct val="80000"/>
              </a:lnSpc>
            </a:pP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Kemdiknas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r" eaLnBrk="1" hangingPunct="1">
              <a:lnSpc>
                <a:spcPct val="80000"/>
              </a:lnSpc>
            </a:pP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Gedung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Lantai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</a:t>
            </a:r>
          </a:p>
          <a:p>
            <a:pPr algn="r" eaLnBrk="1" hangingPunct="1">
              <a:lnSpc>
                <a:spcPct val="80000"/>
              </a:lnSpc>
            </a:pP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Jalan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R.S.Fatmawati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Cipete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</a:p>
          <a:p>
            <a:pPr algn="r" eaLnBrk="1" hangingPunct="1">
              <a:lnSpc>
                <a:spcPct val="80000"/>
              </a:lnSpc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Jakarta Selatan 12410</a:t>
            </a:r>
          </a:p>
          <a:p>
            <a:pPr algn="r" eaLnBrk="1" hangingPunct="1">
              <a:lnSpc>
                <a:spcPct val="80000"/>
              </a:lnSpc>
            </a:pPr>
            <a:endParaRPr lang="en-US" sz="2000" b="1" dirty="0" smtClean="0"/>
          </a:p>
          <a:p>
            <a:pPr algn="r" eaLnBrk="1" hangingPunct="1">
              <a:lnSpc>
                <a:spcPct val="80000"/>
              </a:lnSpc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URL/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Situs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Web</a:t>
            </a:r>
            <a:r>
              <a:rPr lang="en-US" sz="2000" b="1" dirty="0" smtClean="0"/>
              <a:t>:</a:t>
            </a:r>
            <a:r>
              <a:rPr lang="en-US" sz="2000" b="1" dirty="0" smtClean="0">
                <a:solidFill>
                  <a:srgbClr val="3333FF"/>
                </a:solidFill>
              </a:rPr>
              <a:t>               </a:t>
            </a:r>
          </a:p>
          <a:p>
            <a:pPr algn="r" eaLnBrk="1" hangingPunct="1">
              <a:lnSpc>
                <a:spcPct val="80000"/>
              </a:lnSpc>
            </a:pPr>
            <a:r>
              <a:rPr lang="en-US" sz="2000" b="1" dirty="0" smtClean="0">
                <a:hlinkClick r:id="rId2"/>
              </a:rPr>
              <a:t>http://www.ban-pt.kemdiknas.or.id</a:t>
            </a:r>
            <a:endParaRPr lang="en-US" sz="2000" b="1" dirty="0" smtClean="0"/>
          </a:p>
          <a:p>
            <a:pPr algn="r" eaLnBrk="1" hangingPunct="1">
              <a:lnSpc>
                <a:spcPct val="80000"/>
              </a:lnSpc>
            </a:pPr>
            <a:endParaRPr lang="en-US" sz="2000" b="1" dirty="0" smtClean="0"/>
          </a:p>
          <a:p>
            <a:pPr algn="r" eaLnBrk="1" hangingPunct="1">
              <a:lnSpc>
                <a:spcPct val="80000"/>
              </a:lnSpc>
            </a:pP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Surat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elektronik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              </a:t>
            </a:r>
          </a:p>
          <a:p>
            <a:pPr algn="r" eaLnBrk="1" hangingPunct="1">
              <a:lnSpc>
                <a:spcPct val="80000"/>
              </a:lnSpc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sekretariat.banpt@gmail.com</a:t>
            </a:r>
          </a:p>
          <a:p>
            <a:pPr algn="r" eaLnBrk="1" hangingPunct="1">
              <a:lnSpc>
                <a:spcPct val="80000"/>
              </a:lnSpc>
            </a:pPr>
            <a:r>
              <a:rPr lang="pt-BR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Telepon/Faksimili (Sekretariat):               (+62-21)  7668690</a:t>
            </a:r>
            <a:endPara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 eaLnBrk="1" hangingPunct="1">
              <a:lnSpc>
                <a:spcPct val="80000"/>
              </a:lnSpc>
            </a:pPr>
            <a:endParaRPr lang="en-US" sz="2000" b="1" dirty="0" smtClean="0">
              <a:solidFill>
                <a:srgbClr val="3333FF"/>
              </a:solidFill>
            </a:endParaRPr>
          </a:p>
        </p:txBody>
      </p:sp>
      <p:sp>
        <p:nvSpPr>
          <p:cNvPr id="3379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b="1" smtClean="0"/>
              <a:t>21 Sept. 2011</a:t>
            </a:r>
            <a:endParaRPr lang="en-US" b="1"/>
          </a:p>
        </p:txBody>
      </p:sp>
      <p:grpSp>
        <p:nvGrpSpPr>
          <p:cNvPr id="2" name="Group 4"/>
          <p:cNvGrpSpPr>
            <a:grpSpLocks noChangeAspect="1"/>
          </p:cNvGrpSpPr>
          <p:nvPr/>
        </p:nvGrpSpPr>
        <p:grpSpPr bwMode="auto">
          <a:xfrm>
            <a:off x="1112838" y="533400"/>
            <a:ext cx="1325562" cy="957263"/>
            <a:chOff x="1837" y="1298"/>
            <a:chExt cx="2132" cy="1540"/>
          </a:xfrm>
        </p:grpSpPr>
        <p:sp>
          <p:nvSpPr>
            <p:cNvPr id="47111" name="Text Box 5"/>
            <p:cNvSpPr txBox="1">
              <a:spLocks noChangeAspect="1" noChangeArrowheads="1"/>
            </p:cNvSpPr>
            <p:nvPr/>
          </p:nvSpPr>
          <p:spPr bwMode="auto">
            <a:xfrm>
              <a:off x="2246" y="2297"/>
              <a:ext cx="1391" cy="5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1600">
                  <a:solidFill>
                    <a:srgbClr val="0066FF"/>
                  </a:solidFill>
                  <a:latin typeface="Bauhaus 93" pitchFamily="82" charset="0"/>
                </a:rPr>
                <a:t>BAN-PT</a:t>
              </a:r>
            </a:p>
          </p:txBody>
        </p:sp>
        <p:grpSp>
          <p:nvGrpSpPr>
            <p:cNvPr id="47112" name="Group 6"/>
            <p:cNvGrpSpPr>
              <a:grpSpLocks noChangeAspect="1"/>
            </p:cNvGrpSpPr>
            <p:nvPr/>
          </p:nvGrpSpPr>
          <p:grpSpPr bwMode="auto">
            <a:xfrm>
              <a:off x="1837" y="1298"/>
              <a:ext cx="2132" cy="1024"/>
              <a:chOff x="1882" y="1570"/>
              <a:chExt cx="2132" cy="1024"/>
            </a:xfrm>
          </p:grpSpPr>
          <p:sp>
            <p:nvSpPr>
              <p:cNvPr id="47113" name="Oval 7"/>
              <p:cNvSpPr>
                <a:spLocks noChangeAspect="1" noChangeArrowheads="1"/>
              </p:cNvSpPr>
              <p:nvPr/>
            </p:nvSpPr>
            <p:spPr bwMode="auto">
              <a:xfrm>
                <a:off x="1882" y="1643"/>
                <a:ext cx="2132" cy="907"/>
              </a:xfrm>
              <a:prstGeom prst="ellipse">
                <a:avLst/>
              </a:prstGeom>
              <a:solidFill>
                <a:srgbClr val="0000C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id-ID"/>
              </a:p>
            </p:txBody>
          </p:sp>
          <p:sp>
            <p:nvSpPr>
              <p:cNvPr id="47114" name="Freeform 8"/>
              <p:cNvSpPr>
                <a:spLocks noChangeAspect="1"/>
              </p:cNvSpPr>
              <p:nvPr/>
            </p:nvSpPr>
            <p:spPr bwMode="auto">
              <a:xfrm>
                <a:off x="1927" y="1679"/>
                <a:ext cx="2028" cy="830"/>
              </a:xfrm>
              <a:custGeom>
                <a:avLst/>
                <a:gdLst>
                  <a:gd name="T0" fmla="*/ 1119 w 2028"/>
                  <a:gd name="T1" fmla="*/ 1 h 2355"/>
                  <a:gd name="T2" fmla="*/ 1268 w 2028"/>
                  <a:gd name="T3" fmla="*/ 1 h 2355"/>
                  <a:gd name="T4" fmla="*/ 1409 w 2028"/>
                  <a:gd name="T5" fmla="*/ 0 h 2355"/>
                  <a:gd name="T6" fmla="*/ 1540 w 2028"/>
                  <a:gd name="T7" fmla="*/ 0 h 2355"/>
                  <a:gd name="T8" fmla="*/ 1659 w 2028"/>
                  <a:gd name="T9" fmla="*/ 0 h 2355"/>
                  <a:gd name="T10" fmla="*/ 1765 w 2028"/>
                  <a:gd name="T11" fmla="*/ 0 h 2355"/>
                  <a:gd name="T12" fmla="*/ 1854 w 2028"/>
                  <a:gd name="T13" fmla="*/ 0 h 2355"/>
                  <a:gd name="T14" fmla="*/ 1928 w 2028"/>
                  <a:gd name="T15" fmla="*/ 0 h 2355"/>
                  <a:gd name="T16" fmla="*/ 1982 w 2028"/>
                  <a:gd name="T17" fmla="*/ 0 h 2355"/>
                  <a:gd name="T18" fmla="*/ 2017 w 2028"/>
                  <a:gd name="T19" fmla="*/ 0 h 2355"/>
                  <a:gd name="T20" fmla="*/ 2028 w 2028"/>
                  <a:gd name="T21" fmla="*/ 0 h 2355"/>
                  <a:gd name="T22" fmla="*/ 2017 w 2028"/>
                  <a:gd name="T23" fmla="*/ 0 h 2355"/>
                  <a:gd name="T24" fmla="*/ 1982 w 2028"/>
                  <a:gd name="T25" fmla="*/ 0 h 2355"/>
                  <a:gd name="T26" fmla="*/ 1928 w 2028"/>
                  <a:gd name="T27" fmla="*/ 0 h 2355"/>
                  <a:gd name="T28" fmla="*/ 1854 w 2028"/>
                  <a:gd name="T29" fmla="*/ 0 h 2355"/>
                  <a:gd name="T30" fmla="*/ 1765 w 2028"/>
                  <a:gd name="T31" fmla="*/ 0 h 2355"/>
                  <a:gd name="T32" fmla="*/ 1659 w 2028"/>
                  <a:gd name="T33" fmla="*/ 0 h 2355"/>
                  <a:gd name="T34" fmla="*/ 1540 w 2028"/>
                  <a:gd name="T35" fmla="*/ 0 h 2355"/>
                  <a:gd name="T36" fmla="*/ 1409 w 2028"/>
                  <a:gd name="T37" fmla="*/ 0 h 2355"/>
                  <a:gd name="T38" fmla="*/ 1268 w 2028"/>
                  <a:gd name="T39" fmla="*/ 0 h 2355"/>
                  <a:gd name="T40" fmla="*/ 1119 w 2028"/>
                  <a:gd name="T41" fmla="*/ 0 h 2355"/>
                  <a:gd name="T42" fmla="*/ 963 w 2028"/>
                  <a:gd name="T43" fmla="*/ 0 h 2355"/>
                  <a:gd name="T44" fmla="*/ 810 w 2028"/>
                  <a:gd name="T45" fmla="*/ 0 h 2355"/>
                  <a:gd name="T46" fmla="*/ 666 w 2028"/>
                  <a:gd name="T47" fmla="*/ 0 h 2355"/>
                  <a:gd name="T48" fmla="*/ 531 w 2028"/>
                  <a:gd name="T49" fmla="*/ 0 h 2355"/>
                  <a:gd name="T50" fmla="*/ 408 w 2028"/>
                  <a:gd name="T51" fmla="*/ 0 h 2355"/>
                  <a:gd name="T52" fmla="*/ 298 w 2028"/>
                  <a:gd name="T53" fmla="*/ 0 h 2355"/>
                  <a:gd name="T54" fmla="*/ 202 w 2028"/>
                  <a:gd name="T55" fmla="*/ 0 h 2355"/>
                  <a:gd name="T56" fmla="*/ 122 w 2028"/>
                  <a:gd name="T57" fmla="*/ 0 h 2355"/>
                  <a:gd name="T58" fmla="*/ 62 w 2028"/>
                  <a:gd name="T59" fmla="*/ 0 h 2355"/>
                  <a:gd name="T60" fmla="*/ 21 w 2028"/>
                  <a:gd name="T61" fmla="*/ 0 h 2355"/>
                  <a:gd name="T62" fmla="*/ 1 w 2028"/>
                  <a:gd name="T63" fmla="*/ 0 h 2355"/>
                  <a:gd name="T64" fmla="*/ 5 w 2028"/>
                  <a:gd name="T65" fmla="*/ 0 h 2355"/>
                  <a:gd name="T66" fmla="*/ 32 w 2028"/>
                  <a:gd name="T67" fmla="*/ 0 h 2355"/>
                  <a:gd name="T68" fmla="*/ 79 w 2028"/>
                  <a:gd name="T69" fmla="*/ 0 h 2355"/>
                  <a:gd name="T70" fmla="*/ 147 w 2028"/>
                  <a:gd name="T71" fmla="*/ 0 h 2355"/>
                  <a:gd name="T72" fmla="*/ 232 w 2028"/>
                  <a:gd name="T73" fmla="*/ 0 h 2355"/>
                  <a:gd name="T74" fmla="*/ 332 w 2028"/>
                  <a:gd name="T75" fmla="*/ 0 h 2355"/>
                  <a:gd name="T76" fmla="*/ 447 w 2028"/>
                  <a:gd name="T77" fmla="*/ 0 h 2355"/>
                  <a:gd name="T78" fmla="*/ 575 w 2028"/>
                  <a:gd name="T79" fmla="*/ 0 h 2355"/>
                  <a:gd name="T80" fmla="*/ 713 w 2028"/>
                  <a:gd name="T81" fmla="*/ 1 h 2355"/>
                  <a:gd name="T82" fmla="*/ 860 w 2028"/>
                  <a:gd name="T83" fmla="*/ 1 h 2355"/>
                  <a:gd name="T84" fmla="*/ 1015 w 2028"/>
                  <a:gd name="T85" fmla="*/ 1 h 2355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w 2028"/>
                  <a:gd name="T130" fmla="*/ 0 h 2355"/>
                  <a:gd name="T131" fmla="*/ 2028 w 2028"/>
                  <a:gd name="T132" fmla="*/ 2355 h 2355"/>
                </a:gdLst>
                <a:ahLst/>
                <a:cxnLst>
                  <a:cxn ang="T86">
                    <a:pos x="T0" y="T1"/>
                  </a:cxn>
                  <a:cxn ang="T87">
                    <a:pos x="T2" y="T3"/>
                  </a:cxn>
                  <a:cxn ang="T88">
                    <a:pos x="T4" y="T5"/>
                  </a:cxn>
                  <a:cxn ang="T89">
                    <a:pos x="T6" y="T7"/>
                  </a:cxn>
                  <a:cxn ang="T90">
                    <a:pos x="T8" y="T9"/>
                  </a:cxn>
                  <a:cxn ang="T91">
                    <a:pos x="T10" y="T11"/>
                  </a:cxn>
                  <a:cxn ang="T92">
                    <a:pos x="T12" y="T13"/>
                  </a:cxn>
                  <a:cxn ang="T93">
                    <a:pos x="T14" y="T15"/>
                  </a:cxn>
                  <a:cxn ang="T94">
                    <a:pos x="T16" y="T17"/>
                  </a:cxn>
                  <a:cxn ang="T95">
                    <a:pos x="T18" y="T19"/>
                  </a:cxn>
                  <a:cxn ang="T96">
                    <a:pos x="T20" y="T21"/>
                  </a:cxn>
                  <a:cxn ang="T97">
                    <a:pos x="T22" y="T23"/>
                  </a:cxn>
                  <a:cxn ang="T98">
                    <a:pos x="T24" y="T25"/>
                  </a:cxn>
                  <a:cxn ang="T99">
                    <a:pos x="T26" y="T27"/>
                  </a:cxn>
                  <a:cxn ang="T100">
                    <a:pos x="T28" y="T29"/>
                  </a:cxn>
                  <a:cxn ang="T101">
                    <a:pos x="T30" y="T31"/>
                  </a:cxn>
                  <a:cxn ang="T102">
                    <a:pos x="T32" y="T33"/>
                  </a:cxn>
                  <a:cxn ang="T103">
                    <a:pos x="T34" y="T35"/>
                  </a:cxn>
                  <a:cxn ang="T104">
                    <a:pos x="T36" y="T37"/>
                  </a:cxn>
                  <a:cxn ang="T105">
                    <a:pos x="T38" y="T39"/>
                  </a:cxn>
                  <a:cxn ang="T106">
                    <a:pos x="T40" y="T41"/>
                  </a:cxn>
                  <a:cxn ang="T107">
                    <a:pos x="T42" y="T43"/>
                  </a:cxn>
                  <a:cxn ang="T108">
                    <a:pos x="T44" y="T45"/>
                  </a:cxn>
                  <a:cxn ang="T109">
                    <a:pos x="T46" y="T47"/>
                  </a:cxn>
                  <a:cxn ang="T110">
                    <a:pos x="T48" y="T49"/>
                  </a:cxn>
                  <a:cxn ang="T111">
                    <a:pos x="T50" y="T51"/>
                  </a:cxn>
                  <a:cxn ang="T112">
                    <a:pos x="T52" y="T53"/>
                  </a:cxn>
                  <a:cxn ang="T113">
                    <a:pos x="T54" y="T55"/>
                  </a:cxn>
                  <a:cxn ang="T114">
                    <a:pos x="T56" y="T57"/>
                  </a:cxn>
                  <a:cxn ang="T115">
                    <a:pos x="T58" y="T59"/>
                  </a:cxn>
                  <a:cxn ang="T116">
                    <a:pos x="T60" y="T61"/>
                  </a:cxn>
                  <a:cxn ang="T117">
                    <a:pos x="T62" y="T63"/>
                  </a:cxn>
                  <a:cxn ang="T118">
                    <a:pos x="T64" y="T65"/>
                  </a:cxn>
                  <a:cxn ang="T119">
                    <a:pos x="T66" y="T67"/>
                  </a:cxn>
                  <a:cxn ang="T120">
                    <a:pos x="T68" y="T69"/>
                  </a:cxn>
                  <a:cxn ang="T121">
                    <a:pos x="T70" y="T71"/>
                  </a:cxn>
                  <a:cxn ang="T122">
                    <a:pos x="T72" y="T73"/>
                  </a:cxn>
                  <a:cxn ang="T123">
                    <a:pos x="T74" y="T75"/>
                  </a:cxn>
                  <a:cxn ang="T124">
                    <a:pos x="T76" y="T77"/>
                  </a:cxn>
                  <a:cxn ang="T125">
                    <a:pos x="T78" y="T79"/>
                  </a:cxn>
                  <a:cxn ang="T126">
                    <a:pos x="T80" y="T81"/>
                  </a:cxn>
                  <a:cxn ang="T127">
                    <a:pos x="T82" y="T83"/>
                  </a:cxn>
                  <a:cxn ang="T128">
                    <a:pos x="T84" y="T85"/>
                  </a:cxn>
                </a:cxnLst>
                <a:rect l="T129" t="T130" r="T131" b="T132"/>
                <a:pathLst>
                  <a:path w="2028" h="2355">
                    <a:moveTo>
                      <a:pt x="1015" y="2355"/>
                    </a:moveTo>
                    <a:lnTo>
                      <a:pt x="1067" y="2354"/>
                    </a:lnTo>
                    <a:lnTo>
                      <a:pt x="1119" y="2349"/>
                    </a:lnTo>
                    <a:lnTo>
                      <a:pt x="1170" y="2342"/>
                    </a:lnTo>
                    <a:lnTo>
                      <a:pt x="1219" y="2331"/>
                    </a:lnTo>
                    <a:lnTo>
                      <a:pt x="1268" y="2317"/>
                    </a:lnTo>
                    <a:lnTo>
                      <a:pt x="1316" y="2302"/>
                    </a:lnTo>
                    <a:lnTo>
                      <a:pt x="1363" y="2283"/>
                    </a:lnTo>
                    <a:lnTo>
                      <a:pt x="1409" y="2263"/>
                    </a:lnTo>
                    <a:lnTo>
                      <a:pt x="1454" y="2238"/>
                    </a:lnTo>
                    <a:lnTo>
                      <a:pt x="1498" y="2213"/>
                    </a:lnTo>
                    <a:lnTo>
                      <a:pt x="1540" y="2185"/>
                    </a:lnTo>
                    <a:lnTo>
                      <a:pt x="1582" y="2153"/>
                    </a:lnTo>
                    <a:lnTo>
                      <a:pt x="1621" y="2121"/>
                    </a:lnTo>
                    <a:lnTo>
                      <a:pt x="1659" y="2087"/>
                    </a:lnTo>
                    <a:lnTo>
                      <a:pt x="1696" y="2049"/>
                    </a:lnTo>
                    <a:lnTo>
                      <a:pt x="1731" y="2010"/>
                    </a:lnTo>
                    <a:lnTo>
                      <a:pt x="1765" y="1969"/>
                    </a:lnTo>
                    <a:lnTo>
                      <a:pt x="1797" y="1926"/>
                    </a:lnTo>
                    <a:lnTo>
                      <a:pt x="1826" y="1883"/>
                    </a:lnTo>
                    <a:lnTo>
                      <a:pt x="1854" y="1837"/>
                    </a:lnTo>
                    <a:lnTo>
                      <a:pt x="1882" y="1788"/>
                    </a:lnTo>
                    <a:lnTo>
                      <a:pt x="1906" y="1740"/>
                    </a:lnTo>
                    <a:lnTo>
                      <a:pt x="1928" y="1689"/>
                    </a:lnTo>
                    <a:lnTo>
                      <a:pt x="1949" y="1636"/>
                    </a:lnTo>
                    <a:lnTo>
                      <a:pt x="1966" y="1583"/>
                    </a:lnTo>
                    <a:lnTo>
                      <a:pt x="1982" y="1528"/>
                    </a:lnTo>
                    <a:lnTo>
                      <a:pt x="1996" y="1472"/>
                    </a:lnTo>
                    <a:lnTo>
                      <a:pt x="2007" y="1415"/>
                    </a:lnTo>
                    <a:lnTo>
                      <a:pt x="2017" y="1358"/>
                    </a:lnTo>
                    <a:lnTo>
                      <a:pt x="2023" y="1299"/>
                    </a:lnTo>
                    <a:lnTo>
                      <a:pt x="2027" y="1239"/>
                    </a:lnTo>
                    <a:lnTo>
                      <a:pt x="2028" y="1179"/>
                    </a:lnTo>
                    <a:lnTo>
                      <a:pt x="2027" y="1118"/>
                    </a:lnTo>
                    <a:lnTo>
                      <a:pt x="2023" y="1059"/>
                    </a:lnTo>
                    <a:lnTo>
                      <a:pt x="2017" y="999"/>
                    </a:lnTo>
                    <a:lnTo>
                      <a:pt x="2007" y="941"/>
                    </a:lnTo>
                    <a:lnTo>
                      <a:pt x="1996" y="884"/>
                    </a:lnTo>
                    <a:lnTo>
                      <a:pt x="1982" y="828"/>
                    </a:lnTo>
                    <a:lnTo>
                      <a:pt x="1966" y="773"/>
                    </a:lnTo>
                    <a:lnTo>
                      <a:pt x="1949" y="720"/>
                    </a:lnTo>
                    <a:lnTo>
                      <a:pt x="1928" y="668"/>
                    </a:lnTo>
                    <a:lnTo>
                      <a:pt x="1906" y="617"/>
                    </a:lnTo>
                    <a:lnTo>
                      <a:pt x="1882" y="568"/>
                    </a:lnTo>
                    <a:lnTo>
                      <a:pt x="1854" y="520"/>
                    </a:lnTo>
                    <a:lnTo>
                      <a:pt x="1826" y="473"/>
                    </a:lnTo>
                    <a:lnTo>
                      <a:pt x="1797" y="429"/>
                    </a:lnTo>
                    <a:lnTo>
                      <a:pt x="1765" y="386"/>
                    </a:lnTo>
                    <a:lnTo>
                      <a:pt x="1731" y="345"/>
                    </a:lnTo>
                    <a:lnTo>
                      <a:pt x="1696" y="306"/>
                    </a:lnTo>
                    <a:lnTo>
                      <a:pt x="1659" y="269"/>
                    </a:lnTo>
                    <a:lnTo>
                      <a:pt x="1621" y="234"/>
                    </a:lnTo>
                    <a:lnTo>
                      <a:pt x="1582" y="202"/>
                    </a:lnTo>
                    <a:lnTo>
                      <a:pt x="1540" y="171"/>
                    </a:lnTo>
                    <a:lnTo>
                      <a:pt x="1498" y="142"/>
                    </a:lnTo>
                    <a:lnTo>
                      <a:pt x="1454" y="117"/>
                    </a:lnTo>
                    <a:lnTo>
                      <a:pt x="1409" y="92"/>
                    </a:lnTo>
                    <a:lnTo>
                      <a:pt x="1363" y="72"/>
                    </a:lnTo>
                    <a:lnTo>
                      <a:pt x="1316" y="53"/>
                    </a:lnTo>
                    <a:lnTo>
                      <a:pt x="1268" y="38"/>
                    </a:lnTo>
                    <a:lnTo>
                      <a:pt x="1219" y="24"/>
                    </a:lnTo>
                    <a:lnTo>
                      <a:pt x="1170" y="13"/>
                    </a:lnTo>
                    <a:lnTo>
                      <a:pt x="1119" y="6"/>
                    </a:lnTo>
                    <a:lnTo>
                      <a:pt x="1067" y="1"/>
                    </a:lnTo>
                    <a:lnTo>
                      <a:pt x="1015" y="0"/>
                    </a:lnTo>
                    <a:lnTo>
                      <a:pt x="963" y="1"/>
                    </a:lnTo>
                    <a:lnTo>
                      <a:pt x="912" y="6"/>
                    </a:lnTo>
                    <a:lnTo>
                      <a:pt x="860" y="13"/>
                    </a:lnTo>
                    <a:lnTo>
                      <a:pt x="810" y="24"/>
                    </a:lnTo>
                    <a:lnTo>
                      <a:pt x="761" y="38"/>
                    </a:lnTo>
                    <a:lnTo>
                      <a:pt x="713" y="53"/>
                    </a:lnTo>
                    <a:lnTo>
                      <a:pt x="666" y="72"/>
                    </a:lnTo>
                    <a:lnTo>
                      <a:pt x="620" y="92"/>
                    </a:lnTo>
                    <a:lnTo>
                      <a:pt x="575" y="117"/>
                    </a:lnTo>
                    <a:lnTo>
                      <a:pt x="531" y="142"/>
                    </a:lnTo>
                    <a:lnTo>
                      <a:pt x="489" y="171"/>
                    </a:lnTo>
                    <a:lnTo>
                      <a:pt x="447" y="202"/>
                    </a:lnTo>
                    <a:lnTo>
                      <a:pt x="408" y="234"/>
                    </a:lnTo>
                    <a:lnTo>
                      <a:pt x="369" y="269"/>
                    </a:lnTo>
                    <a:lnTo>
                      <a:pt x="332" y="306"/>
                    </a:lnTo>
                    <a:lnTo>
                      <a:pt x="298" y="345"/>
                    </a:lnTo>
                    <a:lnTo>
                      <a:pt x="263" y="386"/>
                    </a:lnTo>
                    <a:lnTo>
                      <a:pt x="232" y="429"/>
                    </a:lnTo>
                    <a:lnTo>
                      <a:pt x="202" y="473"/>
                    </a:lnTo>
                    <a:lnTo>
                      <a:pt x="174" y="520"/>
                    </a:lnTo>
                    <a:lnTo>
                      <a:pt x="147" y="568"/>
                    </a:lnTo>
                    <a:lnTo>
                      <a:pt x="122" y="617"/>
                    </a:lnTo>
                    <a:lnTo>
                      <a:pt x="100" y="668"/>
                    </a:lnTo>
                    <a:lnTo>
                      <a:pt x="79" y="720"/>
                    </a:lnTo>
                    <a:lnTo>
                      <a:pt x="62" y="773"/>
                    </a:lnTo>
                    <a:lnTo>
                      <a:pt x="46" y="828"/>
                    </a:lnTo>
                    <a:lnTo>
                      <a:pt x="32" y="884"/>
                    </a:lnTo>
                    <a:lnTo>
                      <a:pt x="21" y="941"/>
                    </a:lnTo>
                    <a:lnTo>
                      <a:pt x="11" y="999"/>
                    </a:lnTo>
                    <a:lnTo>
                      <a:pt x="5" y="1059"/>
                    </a:lnTo>
                    <a:lnTo>
                      <a:pt x="1" y="1118"/>
                    </a:lnTo>
                    <a:lnTo>
                      <a:pt x="0" y="1179"/>
                    </a:lnTo>
                    <a:lnTo>
                      <a:pt x="1" y="1239"/>
                    </a:lnTo>
                    <a:lnTo>
                      <a:pt x="5" y="1299"/>
                    </a:lnTo>
                    <a:lnTo>
                      <a:pt x="11" y="1358"/>
                    </a:lnTo>
                    <a:lnTo>
                      <a:pt x="21" y="1415"/>
                    </a:lnTo>
                    <a:lnTo>
                      <a:pt x="32" y="1472"/>
                    </a:lnTo>
                    <a:lnTo>
                      <a:pt x="46" y="1528"/>
                    </a:lnTo>
                    <a:lnTo>
                      <a:pt x="62" y="1583"/>
                    </a:lnTo>
                    <a:lnTo>
                      <a:pt x="79" y="1636"/>
                    </a:lnTo>
                    <a:lnTo>
                      <a:pt x="100" y="1689"/>
                    </a:lnTo>
                    <a:lnTo>
                      <a:pt x="122" y="1740"/>
                    </a:lnTo>
                    <a:lnTo>
                      <a:pt x="147" y="1788"/>
                    </a:lnTo>
                    <a:lnTo>
                      <a:pt x="174" y="1837"/>
                    </a:lnTo>
                    <a:lnTo>
                      <a:pt x="202" y="1883"/>
                    </a:lnTo>
                    <a:lnTo>
                      <a:pt x="232" y="1926"/>
                    </a:lnTo>
                    <a:lnTo>
                      <a:pt x="263" y="1969"/>
                    </a:lnTo>
                    <a:lnTo>
                      <a:pt x="298" y="2010"/>
                    </a:lnTo>
                    <a:lnTo>
                      <a:pt x="332" y="2049"/>
                    </a:lnTo>
                    <a:lnTo>
                      <a:pt x="369" y="2087"/>
                    </a:lnTo>
                    <a:lnTo>
                      <a:pt x="408" y="2121"/>
                    </a:lnTo>
                    <a:lnTo>
                      <a:pt x="447" y="2153"/>
                    </a:lnTo>
                    <a:lnTo>
                      <a:pt x="489" y="2185"/>
                    </a:lnTo>
                    <a:lnTo>
                      <a:pt x="531" y="2213"/>
                    </a:lnTo>
                    <a:lnTo>
                      <a:pt x="575" y="2238"/>
                    </a:lnTo>
                    <a:lnTo>
                      <a:pt x="620" y="2263"/>
                    </a:lnTo>
                    <a:lnTo>
                      <a:pt x="666" y="2283"/>
                    </a:lnTo>
                    <a:lnTo>
                      <a:pt x="713" y="2302"/>
                    </a:lnTo>
                    <a:lnTo>
                      <a:pt x="761" y="2317"/>
                    </a:lnTo>
                    <a:lnTo>
                      <a:pt x="810" y="2331"/>
                    </a:lnTo>
                    <a:lnTo>
                      <a:pt x="860" y="2342"/>
                    </a:lnTo>
                    <a:lnTo>
                      <a:pt x="912" y="2349"/>
                    </a:lnTo>
                    <a:lnTo>
                      <a:pt x="963" y="2354"/>
                    </a:lnTo>
                    <a:lnTo>
                      <a:pt x="1015" y="2355"/>
                    </a:lnTo>
                    <a:close/>
                  </a:path>
                </a:pathLst>
              </a:custGeom>
              <a:solidFill>
                <a:srgbClr val="3FD6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grpSp>
            <p:nvGrpSpPr>
              <p:cNvPr id="47115" name="Group 9"/>
              <p:cNvGrpSpPr>
                <a:grpSpLocks noChangeAspect="1"/>
              </p:cNvGrpSpPr>
              <p:nvPr/>
            </p:nvGrpSpPr>
            <p:grpSpPr bwMode="auto">
              <a:xfrm>
                <a:off x="2009" y="1706"/>
                <a:ext cx="1869" cy="772"/>
                <a:chOff x="2009" y="1706"/>
                <a:chExt cx="1869" cy="772"/>
              </a:xfrm>
            </p:grpSpPr>
            <p:sp>
              <p:nvSpPr>
                <p:cNvPr id="47118" name="Freeform 10"/>
                <p:cNvSpPr>
                  <a:spLocks noChangeAspect="1"/>
                </p:cNvSpPr>
                <p:nvPr/>
              </p:nvSpPr>
              <p:spPr bwMode="auto">
                <a:xfrm>
                  <a:off x="2575" y="2106"/>
                  <a:ext cx="722" cy="181"/>
                </a:xfrm>
                <a:custGeom>
                  <a:avLst/>
                  <a:gdLst>
                    <a:gd name="T0" fmla="*/ 117 w 623"/>
                    <a:gd name="T1" fmla="*/ 0 h 409"/>
                    <a:gd name="T2" fmla="*/ 162 w 623"/>
                    <a:gd name="T3" fmla="*/ 0 h 409"/>
                    <a:gd name="T4" fmla="*/ 212 w 623"/>
                    <a:gd name="T5" fmla="*/ 0 h 409"/>
                    <a:gd name="T6" fmla="*/ 263 w 623"/>
                    <a:gd name="T7" fmla="*/ 0 h 409"/>
                    <a:gd name="T8" fmla="*/ 312 w 623"/>
                    <a:gd name="T9" fmla="*/ 0 h 409"/>
                    <a:gd name="T10" fmla="*/ 365 w 623"/>
                    <a:gd name="T11" fmla="*/ 0 h 409"/>
                    <a:gd name="T12" fmla="*/ 411 w 623"/>
                    <a:gd name="T13" fmla="*/ 0 h 409"/>
                    <a:gd name="T14" fmla="*/ 462 w 623"/>
                    <a:gd name="T15" fmla="*/ 0 h 409"/>
                    <a:gd name="T16" fmla="*/ 513 w 623"/>
                    <a:gd name="T17" fmla="*/ 0 h 409"/>
                    <a:gd name="T18" fmla="*/ 567 w 623"/>
                    <a:gd name="T19" fmla="*/ 0 h 409"/>
                    <a:gd name="T20" fmla="*/ 615 w 623"/>
                    <a:gd name="T21" fmla="*/ 0 h 409"/>
                    <a:gd name="T22" fmla="*/ 669 w 623"/>
                    <a:gd name="T23" fmla="*/ 0 h 409"/>
                    <a:gd name="T24" fmla="*/ 719 w 623"/>
                    <a:gd name="T25" fmla="*/ 0 h 409"/>
                    <a:gd name="T26" fmla="*/ 774 w 623"/>
                    <a:gd name="T27" fmla="*/ 0 h 409"/>
                    <a:gd name="T28" fmla="*/ 819 w 623"/>
                    <a:gd name="T29" fmla="*/ 0 h 409"/>
                    <a:gd name="T30" fmla="*/ 871 w 623"/>
                    <a:gd name="T31" fmla="*/ 0 h 409"/>
                    <a:gd name="T32" fmla="*/ 922 w 623"/>
                    <a:gd name="T33" fmla="*/ 0 h 409"/>
                    <a:gd name="T34" fmla="*/ 987 w 623"/>
                    <a:gd name="T35" fmla="*/ 0 h 409"/>
                    <a:gd name="T36" fmla="*/ 1048 w 623"/>
                    <a:gd name="T37" fmla="*/ 0 h 409"/>
                    <a:gd name="T38" fmla="*/ 1114 w 623"/>
                    <a:gd name="T39" fmla="*/ 0 h 409"/>
                    <a:gd name="T40" fmla="*/ 1173 w 623"/>
                    <a:gd name="T41" fmla="*/ 0 h 409"/>
                    <a:gd name="T42" fmla="*/ 1235 w 623"/>
                    <a:gd name="T43" fmla="*/ 0 h 409"/>
                    <a:gd name="T44" fmla="*/ 1303 w 623"/>
                    <a:gd name="T45" fmla="*/ 0 h 409"/>
                    <a:gd name="T46" fmla="*/ 1359 w 623"/>
                    <a:gd name="T47" fmla="*/ 0 h 409"/>
                    <a:gd name="T48" fmla="*/ 1429 w 623"/>
                    <a:gd name="T49" fmla="*/ 0 h 409"/>
                    <a:gd name="T50" fmla="*/ 1488 w 623"/>
                    <a:gd name="T51" fmla="*/ 0 h 409"/>
                    <a:gd name="T52" fmla="*/ 1552 w 623"/>
                    <a:gd name="T53" fmla="*/ 0 h 409"/>
                    <a:gd name="T54" fmla="*/ 1613 w 623"/>
                    <a:gd name="T55" fmla="*/ 0 h 409"/>
                    <a:gd name="T56" fmla="*/ 1673 w 623"/>
                    <a:gd name="T57" fmla="*/ 0 h 409"/>
                    <a:gd name="T58" fmla="*/ 1734 w 623"/>
                    <a:gd name="T59" fmla="*/ 0 h 409"/>
                    <a:gd name="T60" fmla="*/ 1795 w 623"/>
                    <a:gd name="T61" fmla="*/ 0 h 409"/>
                    <a:gd name="T62" fmla="*/ 1858 w 623"/>
                    <a:gd name="T63" fmla="*/ 0 h 409"/>
                    <a:gd name="T64" fmla="*/ 1919 w 623"/>
                    <a:gd name="T65" fmla="*/ 0 h 409"/>
                    <a:gd name="T66" fmla="*/ 1938 w 623"/>
                    <a:gd name="T67" fmla="*/ 0 h 409"/>
                    <a:gd name="T68" fmla="*/ 1957 w 623"/>
                    <a:gd name="T69" fmla="*/ 0 h 409"/>
                    <a:gd name="T70" fmla="*/ 1978 w 623"/>
                    <a:gd name="T71" fmla="*/ 0 h 409"/>
                    <a:gd name="T72" fmla="*/ 1991 w 623"/>
                    <a:gd name="T73" fmla="*/ 0 h 409"/>
                    <a:gd name="T74" fmla="*/ 2001 w 623"/>
                    <a:gd name="T75" fmla="*/ 0 h 409"/>
                    <a:gd name="T76" fmla="*/ 2012 w 623"/>
                    <a:gd name="T77" fmla="*/ 0 h 409"/>
                    <a:gd name="T78" fmla="*/ 2021 w 623"/>
                    <a:gd name="T79" fmla="*/ 0 h 409"/>
                    <a:gd name="T80" fmla="*/ 2028 w 623"/>
                    <a:gd name="T81" fmla="*/ 0 h 409"/>
                    <a:gd name="T82" fmla="*/ 0 w 623"/>
                    <a:gd name="T83" fmla="*/ 0 h 409"/>
                    <a:gd name="T84" fmla="*/ 2 w 623"/>
                    <a:gd name="T85" fmla="*/ 0 h 409"/>
                    <a:gd name="T86" fmla="*/ 14 w 623"/>
                    <a:gd name="T87" fmla="*/ 0 h 409"/>
                    <a:gd name="T88" fmla="*/ 25 w 623"/>
                    <a:gd name="T89" fmla="*/ 0 h 409"/>
                    <a:gd name="T90" fmla="*/ 39 w 623"/>
                    <a:gd name="T91" fmla="*/ 0 h 409"/>
                    <a:gd name="T92" fmla="*/ 52 w 623"/>
                    <a:gd name="T93" fmla="*/ 0 h 409"/>
                    <a:gd name="T94" fmla="*/ 70 w 623"/>
                    <a:gd name="T95" fmla="*/ 0 h 409"/>
                    <a:gd name="T96" fmla="*/ 90 w 623"/>
                    <a:gd name="T97" fmla="*/ 0 h 409"/>
                    <a:gd name="T98" fmla="*/ 117 w 623"/>
                    <a:gd name="T99" fmla="*/ 0 h 409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623"/>
                    <a:gd name="T151" fmla="*/ 0 h 409"/>
                    <a:gd name="T152" fmla="*/ 623 w 623"/>
                    <a:gd name="T153" fmla="*/ 409 h 409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623" h="409">
                      <a:moveTo>
                        <a:pt x="35" y="404"/>
                      </a:moveTo>
                      <a:lnTo>
                        <a:pt x="50" y="403"/>
                      </a:lnTo>
                      <a:lnTo>
                        <a:pt x="65" y="402"/>
                      </a:lnTo>
                      <a:lnTo>
                        <a:pt x="81" y="401"/>
                      </a:lnTo>
                      <a:lnTo>
                        <a:pt x="96" y="401"/>
                      </a:lnTo>
                      <a:lnTo>
                        <a:pt x="112" y="399"/>
                      </a:lnTo>
                      <a:lnTo>
                        <a:pt x="127" y="398"/>
                      </a:lnTo>
                      <a:lnTo>
                        <a:pt x="142" y="398"/>
                      </a:lnTo>
                      <a:lnTo>
                        <a:pt x="158" y="397"/>
                      </a:lnTo>
                      <a:lnTo>
                        <a:pt x="174" y="397"/>
                      </a:lnTo>
                      <a:lnTo>
                        <a:pt x="189" y="396"/>
                      </a:lnTo>
                      <a:lnTo>
                        <a:pt x="205" y="396"/>
                      </a:lnTo>
                      <a:lnTo>
                        <a:pt x="221" y="396"/>
                      </a:lnTo>
                      <a:lnTo>
                        <a:pt x="237" y="395"/>
                      </a:lnTo>
                      <a:lnTo>
                        <a:pt x="252" y="395"/>
                      </a:lnTo>
                      <a:lnTo>
                        <a:pt x="268" y="395"/>
                      </a:lnTo>
                      <a:lnTo>
                        <a:pt x="284" y="395"/>
                      </a:lnTo>
                      <a:lnTo>
                        <a:pt x="303" y="395"/>
                      </a:lnTo>
                      <a:lnTo>
                        <a:pt x="322" y="395"/>
                      </a:lnTo>
                      <a:lnTo>
                        <a:pt x="342" y="396"/>
                      </a:lnTo>
                      <a:lnTo>
                        <a:pt x="361" y="396"/>
                      </a:lnTo>
                      <a:lnTo>
                        <a:pt x="380" y="396"/>
                      </a:lnTo>
                      <a:lnTo>
                        <a:pt x="400" y="397"/>
                      </a:lnTo>
                      <a:lnTo>
                        <a:pt x="418" y="398"/>
                      </a:lnTo>
                      <a:lnTo>
                        <a:pt x="438" y="398"/>
                      </a:lnTo>
                      <a:lnTo>
                        <a:pt x="457" y="399"/>
                      </a:lnTo>
                      <a:lnTo>
                        <a:pt x="476" y="401"/>
                      </a:lnTo>
                      <a:lnTo>
                        <a:pt x="495" y="402"/>
                      </a:lnTo>
                      <a:lnTo>
                        <a:pt x="514" y="403"/>
                      </a:lnTo>
                      <a:lnTo>
                        <a:pt x="532" y="404"/>
                      </a:lnTo>
                      <a:lnTo>
                        <a:pt x="551" y="406"/>
                      </a:lnTo>
                      <a:lnTo>
                        <a:pt x="570" y="408"/>
                      </a:lnTo>
                      <a:lnTo>
                        <a:pt x="589" y="409"/>
                      </a:lnTo>
                      <a:lnTo>
                        <a:pt x="595" y="363"/>
                      </a:lnTo>
                      <a:lnTo>
                        <a:pt x="601" y="314"/>
                      </a:lnTo>
                      <a:lnTo>
                        <a:pt x="608" y="266"/>
                      </a:lnTo>
                      <a:lnTo>
                        <a:pt x="612" y="215"/>
                      </a:lnTo>
                      <a:lnTo>
                        <a:pt x="616" y="163"/>
                      </a:lnTo>
                      <a:lnTo>
                        <a:pt x="619" y="109"/>
                      </a:lnTo>
                      <a:lnTo>
                        <a:pt x="621" y="56"/>
                      </a:lnTo>
                      <a:lnTo>
                        <a:pt x="623" y="0"/>
                      </a:lnTo>
                      <a:lnTo>
                        <a:pt x="0" y="0"/>
                      </a:lnTo>
                      <a:lnTo>
                        <a:pt x="2" y="55"/>
                      </a:lnTo>
                      <a:lnTo>
                        <a:pt x="4" y="109"/>
                      </a:lnTo>
                      <a:lnTo>
                        <a:pt x="8" y="162"/>
                      </a:lnTo>
                      <a:lnTo>
                        <a:pt x="12" y="212"/>
                      </a:lnTo>
                      <a:lnTo>
                        <a:pt x="16" y="262"/>
                      </a:lnTo>
                      <a:lnTo>
                        <a:pt x="22" y="311"/>
                      </a:lnTo>
                      <a:lnTo>
                        <a:pt x="28" y="358"/>
                      </a:lnTo>
                      <a:lnTo>
                        <a:pt x="35" y="404"/>
                      </a:lnTo>
                      <a:close/>
                    </a:path>
                  </a:pathLst>
                </a:custGeom>
                <a:solidFill>
                  <a:srgbClr val="D3CE8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  <p:sp>
              <p:nvSpPr>
                <p:cNvPr id="47119" name="Freeform 11"/>
                <p:cNvSpPr>
                  <a:spLocks noChangeAspect="1"/>
                </p:cNvSpPr>
                <p:nvPr/>
              </p:nvSpPr>
              <p:spPr bwMode="auto">
                <a:xfrm>
                  <a:off x="2635" y="2314"/>
                  <a:ext cx="590" cy="164"/>
                </a:xfrm>
                <a:custGeom>
                  <a:avLst/>
                  <a:gdLst>
                    <a:gd name="T0" fmla="*/ 763 w 502"/>
                    <a:gd name="T1" fmla="*/ 0 h 451"/>
                    <a:gd name="T2" fmla="*/ 661 w 502"/>
                    <a:gd name="T3" fmla="*/ 0 h 451"/>
                    <a:gd name="T4" fmla="*/ 558 w 502"/>
                    <a:gd name="T5" fmla="*/ 0 h 451"/>
                    <a:gd name="T6" fmla="*/ 452 w 502"/>
                    <a:gd name="T7" fmla="*/ 0 h 451"/>
                    <a:gd name="T8" fmla="*/ 349 w 502"/>
                    <a:gd name="T9" fmla="*/ 0 h 451"/>
                    <a:gd name="T10" fmla="*/ 252 w 502"/>
                    <a:gd name="T11" fmla="*/ 0 h 451"/>
                    <a:gd name="T12" fmla="*/ 149 w 502"/>
                    <a:gd name="T13" fmla="*/ 0 h 451"/>
                    <a:gd name="T14" fmla="*/ 47 w 502"/>
                    <a:gd name="T15" fmla="*/ 0 h 451"/>
                    <a:gd name="T16" fmla="*/ 58 w 502"/>
                    <a:gd name="T17" fmla="*/ 0 h 451"/>
                    <a:gd name="T18" fmla="*/ 192 w 502"/>
                    <a:gd name="T19" fmla="*/ 0 h 451"/>
                    <a:gd name="T20" fmla="*/ 341 w 502"/>
                    <a:gd name="T21" fmla="*/ 0 h 451"/>
                    <a:gd name="T22" fmla="*/ 509 w 502"/>
                    <a:gd name="T23" fmla="*/ 0 h 451"/>
                    <a:gd name="T24" fmla="*/ 630 w 502"/>
                    <a:gd name="T25" fmla="*/ 0 h 451"/>
                    <a:gd name="T26" fmla="*/ 708 w 502"/>
                    <a:gd name="T27" fmla="*/ 0 h 451"/>
                    <a:gd name="T28" fmla="*/ 793 w 502"/>
                    <a:gd name="T29" fmla="*/ 0 h 451"/>
                    <a:gd name="T30" fmla="*/ 872 w 502"/>
                    <a:gd name="T31" fmla="*/ 0 h 451"/>
                    <a:gd name="T32" fmla="*/ 954 w 502"/>
                    <a:gd name="T33" fmla="*/ 0 h 451"/>
                    <a:gd name="T34" fmla="*/ 1035 w 502"/>
                    <a:gd name="T35" fmla="*/ 0 h 451"/>
                    <a:gd name="T36" fmla="*/ 1113 w 502"/>
                    <a:gd name="T37" fmla="*/ 0 h 451"/>
                    <a:gd name="T38" fmla="*/ 1189 w 502"/>
                    <a:gd name="T39" fmla="*/ 0 h 451"/>
                    <a:gd name="T40" fmla="*/ 1318 w 502"/>
                    <a:gd name="T41" fmla="*/ 0 h 451"/>
                    <a:gd name="T42" fmla="*/ 1482 w 502"/>
                    <a:gd name="T43" fmla="*/ 0 h 451"/>
                    <a:gd name="T44" fmla="*/ 1632 w 502"/>
                    <a:gd name="T45" fmla="*/ 0 h 451"/>
                    <a:gd name="T46" fmla="*/ 1770 w 502"/>
                    <a:gd name="T47" fmla="*/ 0 h 451"/>
                    <a:gd name="T48" fmla="*/ 1765 w 502"/>
                    <a:gd name="T49" fmla="*/ 0 h 451"/>
                    <a:gd name="T50" fmla="*/ 1640 w 502"/>
                    <a:gd name="T51" fmla="*/ 0 h 451"/>
                    <a:gd name="T52" fmla="*/ 1516 w 502"/>
                    <a:gd name="T53" fmla="*/ 0 h 451"/>
                    <a:gd name="T54" fmla="*/ 1389 w 502"/>
                    <a:gd name="T55" fmla="*/ 0 h 451"/>
                    <a:gd name="T56" fmla="*/ 1266 w 502"/>
                    <a:gd name="T57" fmla="*/ 0 h 451"/>
                    <a:gd name="T58" fmla="*/ 1133 w 502"/>
                    <a:gd name="T59" fmla="*/ 0 h 451"/>
                    <a:gd name="T60" fmla="*/ 1006 w 502"/>
                    <a:gd name="T61" fmla="*/ 0 h 451"/>
                    <a:gd name="T62" fmla="*/ 872 w 502"/>
                    <a:gd name="T63" fmla="*/ 0 h 451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502"/>
                    <a:gd name="T97" fmla="*/ 0 h 451"/>
                    <a:gd name="T98" fmla="*/ 502 w 502"/>
                    <a:gd name="T99" fmla="*/ 451 h 451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502" h="451">
                      <a:moveTo>
                        <a:pt x="223" y="0"/>
                      </a:moveTo>
                      <a:lnTo>
                        <a:pt x="209" y="0"/>
                      </a:lnTo>
                      <a:lnTo>
                        <a:pt x="194" y="0"/>
                      </a:lnTo>
                      <a:lnTo>
                        <a:pt x="181" y="0"/>
                      </a:lnTo>
                      <a:lnTo>
                        <a:pt x="166" y="0"/>
                      </a:lnTo>
                      <a:lnTo>
                        <a:pt x="153" y="2"/>
                      </a:lnTo>
                      <a:lnTo>
                        <a:pt x="138" y="2"/>
                      </a:lnTo>
                      <a:lnTo>
                        <a:pt x="124" y="2"/>
                      </a:lnTo>
                      <a:lnTo>
                        <a:pt x="111" y="2"/>
                      </a:lnTo>
                      <a:lnTo>
                        <a:pt x="96" y="3"/>
                      </a:lnTo>
                      <a:lnTo>
                        <a:pt x="82" y="3"/>
                      </a:lnTo>
                      <a:lnTo>
                        <a:pt x="69" y="4"/>
                      </a:lnTo>
                      <a:lnTo>
                        <a:pt x="55" y="4"/>
                      </a:lnTo>
                      <a:lnTo>
                        <a:pt x="41" y="5"/>
                      </a:lnTo>
                      <a:lnTo>
                        <a:pt x="27" y="6"/>
                      </a:lnTo>
                      <a:lnTo>
                        <a:pt x="13" y="6"/>
                      </a:lnTo>
                      <a:lnTo>
                        <a:pt x="0" y="8"/>
                      </a:lnTo>
                      <a:lnTo>
                        <a:pt x="16" y="76"/>
                      </a:lnTo>
                      <a:lnTo>
                        <a:pt x="33" y="139"/>
                      </a:lnTo>
                      <a:lnTo>
                        <a:pt x="52" y="196"/>
                      </a:lnTo>
                      <a:lnTo>
                        <a:pt x="73" y="248"/>
                      </a:lnTo>
                      <a:lnTo>
                        <a:pt x="94" y="295"/>
                      </a:lnTo>
                      <a:lnTo>
                        <a:pt x="116" y="337"/>
                      </a:lnTo>
                      <a:lnTo>
                        <a:pt x="139" y="372"/>
                      </a:lnTo>
                      <a:lnTo>
                        <a:pt x="162" y="401"/>
                      </a:lnTo>
                      <a:lnTo>
                        <a:pt x="173" y="413"/>
                      </a:lnTo>
                      <a:lnTo>
                        <a:pt x="184" y="423"/>
                      </a:lnTo>
                      <a:lnTo>
                        <a:pt x="195" y="431"/>
                      </a:lnTo>
                      <a:lnTo>
                        <a:pt x="207" y="439"/>
                      </a:lnTo>
                      <a:lnTo>
                        <a:pt x="217" y="443"/>
                      </a:lnTo>
                      <a:lnTo>
                        <a:pt x="229" y="447"/>
                      </a:lnTo>
                      <a:lnTo>
                        <a:pt x="240" y="450"/>
                      </a:lnTo>
                      <a:lnTo>
                        <a:pt x="252" y="451"/>
                      </a:lnTo>
                      <a:lnTo>
                        <a:pt x="262" y="450"/>
                      </a:lnTo>
                      <a:lnTo>
                        <a:pt x="273" y="448"/>
                      </a:lnTo>
                      <a:lnTo>
                        <a:pt x="284" y="445"/>
                      </a:lnTo>
                      <a:lnTo>
                        <a:pt x="295" y="439"/>
                      </a:lnTo>
                      <a:lnTo>
                        <a:pt x="306" y="433"/>
                      </a:lnTo>
                      <a:lnTo>
                        <a:pt x="317" y="424"/>
                      </a:lnTo>
                      <a:lnTo>
                        <a:pt x="328" y="414"/>
                      </a:lnTo>
                      <a:lnTo>
                        <a:pt x="339" y="403"/>
                      </a:lnTo>
                      <a:lnTo>
                        <a:pt x="362" y="375"/>
                      </a:lnTo>
                      <a:lnTo>
                        <a:pt x="385" y="340"/>
                      </a:lnTo>
                      <a:lnTo>
                        <a:pt x="407" y="300"/>
                      </a:lnTo>
                      <a:lnTo>
                        <a:pt x="428" y="253"/>
                      </a:lnTo>
                      <a:lnTo>
                        <a:pt x="448" y="201"/>
                      </a:lnTo>
                      <a:lnTo>
                        <a:pt x="468" y="144"/>
                      </a:lnTo>
                      <a:lnTo>
                        <a:pt x="486" y="81"/>
                      </a:lnTo>
                      <a:lnTo>
                        <a:pt x="502" y="13"/>
                      </a:lnTo>
                      <a:lnTo>
                        <a:pt x="485" y="11"/>
                      </a:lnTo>
                      <a:lnTo>
                        <a:pt x="468" y="10"/>
                      </a:lnTo>
                      <a:lnTo>
                        <a:pt x="450" y="8"/>
                      </a:lnTo>
                      <a:lnTo>
                        <a:pt x="434" y="6"/>
                      </a:lnTo>
                      <a:lnTo>
                        <a:pt x="416" y="6"/>
                      </a:lnTo>
                      <a:lnTo>
                        <a:pt x="399" y="5"/>
                      </a:lnTo>
                      <a:lnTo>
                        <a:pt x="381" y="4"/>
                      </a:lnTo>
                      <a:lnTo>
                        <a:pt x="364" y="3"/>
                      </a:lnTo>
                      <a:lnTo>
                        <a:pt x="347" y="3"/>
                      </a:lnTo>
                      <a:lnTo>
                        <a:pt x="329" y="2"/>
                      </a:lnTo>
                      <a:lnTo>
                        <a:pt x="311" y="2"/>
                      </a:lnTo>
                      <a:lnTo>
                        <a:pt x="294" y="2"/>
                      </a:lnTo>
                      <a:lnTo>
                        <a:pt x="276" y="0"/>
                      </a:lnTo>
                      <a:lnTo>
                        <a:pt x="258" y="0"/>
                      </a:lnTo>
                      <a:lnTo>
                        <a:pt x="240" y="0"/>
                      </a:lnTo>
                      <a:lnTo>
                        <a:pt x="223" y="0"/>
                      </a:lnTo>
                      <a:close/>
                    </a:path>
                  </a:pathLst>
                </a:custGeom>
                <a:solidFill>
                  <a:srgbClr val="D3CE8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  <p:grpSp>
              <p:nvGrpSpPr>
                <p:cNvPr id="47120" name="Group 12"/>
                <p:cNvGrpSpPr>
                  <a:grpSpLocks noChangeAspect="1"/>
                </p:cNvGrpSpPr>
                <p:nvPr/>
              </p:nvGrpSpPr>
              <p:grpSpPr bwMode="auto">
                <a:xfrm>
                  <a:off x="2009" y="1733"/>
                  <a:ext cx="726" cy="735"/>
                  <a:chOff x="2018" y="1752"/>
                  <a:chExt cx="726" cy="689"/>
                </a:xfrm>
              </p:grpSpPr>
              <p:sp>
                <p:nvSpPr>
                  <p:cNvPr id="47128" name="Freeform 13"/>
                  <p:cNvSpPr>
                    <a:spLocks noChangeAspect="1"/>
                  </p:cNvSpPr>
                  <p:nvPr/>
                </p:nvSpPr>
                <p:spPr bwMode="auto">
                  <a:xfrm>
                    <a:off x="2245" y="1752"/>
                    <a:ext cx="499" cy="136"/>
                  </a:xfrm>
                  <a:custGeom>
                    <a:avLst/>
                    <a:gdLst>
                      <a:gd name="T0" fmla="*/ 2754 w 391"/>
                      <a:gd name="T1" fmla="*/ 0 h 355"/>
                      <a:gd name="T2" fmla="*/ 2564 w 391"/>
                      <a:gd name="T3" fmla="*/ 0 h 355"/>
                      <a:gd name="T4" fmla="*/ 2364 w 391"/>
                      <a:gd name="T5" fmla="*/ 0 h 355"/>
                      <a:gd name="T6" fmla="*/ 2170 w 391"/>
                      <a:gd name="T7" fmla="*/ 0 h 355"/>
                      <a:gd name="T8" fmla="*/ 1986 w 391"/>
                      <a:gd name="T9" fmla="*/ 0 h 355"/>
                      <a:gd name="T10" fmla="*/ 1793 w 391"/>
                      <a:gd name="T11" fmla="*/ 0 h 355"/>
                      <a:gd name="T12" fmla="*/ 1611 w 391"/>
                      <a:gd name="T13" fmla="*/ 0 h 355"/>
                      <a:gd name="T14" fmla="*/ 1431 w 391"/>
                      <a:gd name="T15" fmla="*/ 0 h 355"/>
                      <a:gd name="T16" fmla="*/ 1251 w 391"/>
                      <a:gd name="T17" fmla="*/ 0 h 355"/>
                      <a:gd name="T18" fmla="*/ 1077 w 391"/>
                      <a:gd name="T19" fmla="*/ 0 h 355"/>
                      <a:gd name="T20" fmla="*/ 910 w 391"/>
                      <a:gd name="T21" fmla="*/ 0 h 355"/>
                      <a:gd name="T22" fmla="*/ 747 w 391"/>
                      <a:gd name="T23" fmla="*/ 0 h 355"/>
                      <a:gd name="T24" fmla="*/ 585 w 391"/>
                      <a:gd name="T25" fmla="*/ 0 h 355"/>
                      <a:gd name="T26" fmla="*/ 431 w 391"/>
                      <a:gd name="T27" fmla="*/ 0 h 355"/>
                      <a:gd name="T28" fmla="*/ 281 w 391"/>
                      <a:gd name="T29" fmla="*/ 0 h 355"/>
                      <a:gd name="T30" fmla="*/ 135 w 391"/>
                      <a:gd name="T31" fmla="*/ 0 h 355"/>
                      <a:gd name="T32" fmla="*/ 0 w 391"/>
                      <a:gd name="T33" fmla="*/ 0 h 355"/>
                      <a:gd name="T34" fmla="*/ 112 w 391"/>
                      <a:gd name="T35" fmla="*/ 0 h 355"/>
                      <a:gd name="T36" fmla="*/ 232 w 391"/>
                      <a:gd name="T37" fmla="*/ 0 h 355"/>
                      <a:gd name="T38" fmla="*/ 346 w 391"/>
                      <a:gd name="T39" fmla="*/ 0 h 355"/>
                      <a:gd name="T40" fmla="*/ 458 w 391"/>
                      <a:gd name="T41" fmla="*/ 0 h 355"/>
                      <a:gd name="T42" fmla="*/ 578 w 391"/>
                      <a:gd name="T43" fmla="*/ 0 h 355"/>
                      <a:gd name="T44" fmla="*/ 690 w 391"/>
                      <a:gd name="T45" fmla="*/ 0 h 355"/>
                      <a:gd name="T46" fmla="*/ 813 w 391"/>
                      <a:gd name="T47" fmla="*/ 0 h 355"/>
                      <a:gd name="T48" fmla="*/ 924 w 391"/>
                      <a:gd name="T49" fmla="*/ 0 h 355"/>
                      <a:gd name="T50" fmla="*/ 1045 w 391"/>
                      <a:gd name="T51" fmla="*/ 0 h 355"/>
                      <a:gd name="T52" fmla="*/ 1161 w 391"/>
                      <a:gd name="T53" fmla="*/ 0 h 355"/>
                      <a:gd name="T54" fmla="*/ 1279 w 391"/>
                      <a:gd name="T55" fmla="*/ 0 h 355"/>
                      <a:gd name="T56" fmla="*/ 1405 w 391"/>
                      <a:gd name="T57" fmla="*/ 0 h 355"/>
                      <a:gd name="T58" fmla="*/ 1520 w 391"/>
                      <a:gd name="T59" fmla="*/ 0 h 355"/>
                      <a:gd name="T60" fmla="*/ 1653 w 391"/>
                      <a:gd name="T61" fmla="*/ 0 h 355"/>
                      <a:gd name="T62" fmla="*/ 1765 w 391"/>
                      <a:gd name="T63" fmla="*/ 0 h 355"/>
                      <a:gd name="T64" fmla="*/ 1891 w 391"/>
                      <a:gd name="T65" fmla="*/ 0 h 355"/>
                      <a:gd name="T66" fmla="*/ 1970 w 391"/>
                      <a:gd name="T67" fmla="*/ 0 h 355"/>
                      <a:gd name="T68" fmla="*/ 2062 w 391"/>
                      <a:gd name="T69" fmla="*/ 0 h 355"/>
                      <a:gd name="T70" fmla="*/ 2159 w 391"/>
                      <a:gd name="T71" fmla="*/ 0 h 355"/>
                      <a:gd name="T72" fmla="*/ 2270 w 391"/>
                      <a:gd name="T73" fmla="*/ 0 h 355"/>
                      <a:gd name="T74" fmla="*/ 2393 w 391"/>
                      <a:gd name="T75" fmla="*/ 0 h 355"/>
                      <a:gd name="T76" fmla="*/ 2514 w 391"/>
                      <a:gd name="T77" fmla="*/ 0 h 355"/>
                      <a:gd name="T78" fmla="*/ 2632 w 391"/>
                      <a:gd name="T79" fmla="*/ 0 h 355"/>
                      <a:gd name="T80" fmla="*/ 2754 w 391"/>
                      <a:gd name="T81" fmla="*/ 0 h 355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391"/>
                      <a:gd name="T124" fmla="*/ 0 h 355"/>
                      <a:gd name="T125" fmla="*/ 391 w 391"/>
                      <a:gd name="T126" fmla="*/ 355 h 355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391" h="355">
                        <a:moveTo>
                          <a:pt x="391" y="0"/>
                        </a:moveTo>
                        <a:lnTo>
                          <a:pt x="364" y="11"/>
                        </a:lnTo>
                        <a:lnTo>
                          <a:pt x="336" y="25"/>
                        </a:lnTo>
                        <a:lnTo>
                          <a:pt x="308" y="39"/>
                        </a:lnTo>
                        <a:lnTo>
                          <a:pt x="282" y="55"/>
                        </a:lnTo>
                        <a:lnTo>
                          <a:pt x="255" y="72"/>
                        </a:lnTo>
                        <a:lnTo>
                          <a:pt x="229" y="90"/>
                        </a:lnTo>
                        <a:lnTo>
                          <a:pt x="203" y="108"/>
                        </a:lnTo>
                        <a:lnTo>
                          <a:pt x="178" y="129"/>
                        </a:lnTo>
                        <a:lnTo>
                          <a:pt x="153" y="150"/>
                        </a:lnTo>
                        <a:lnTo>
                          <a:pt x="129" y="172"/>
                        </a:lnTo>
                        <a:lnTo>
                          <a:pt x="106" y="193"/>
                        </a:lnTo>
                        <a:lnTo>
                          <a:pt x="83" y="217"/>
                        </a:lnTo>
                        <a:lnTo>
                          <a:pt x="61" y="241"/>
                        </a:lnTo>
                        <a:lnTo>
                          <a:pt x="40" y="265"/>
                        </a:lnTo>
                        <a:lnTo>
                          <a:pt x="19" y="289"/>
                        </a:lnTo>
                        <a:lnTo>
                          <a:pt x="0" y="314"/>
                        </a:lnTo>
                        <a:lnTo>
                          <a:pt x="16" y="317"/>
                        </a:lnTo>
                        <a:lnTo>
                          <a:pt x="33" y="320"/>
                        </a:lnTo>
                        <a:lnTo>
                          <a:pt x="49" y="323"/>
                        </a:lnTo>
                        <a:lnTo>
                          <a:pt x="65" y="326"/>
                        </a:lnTo>
                        <a:lnTo>
                          <a:pt x="82" y="328"/>
                        </a:lnTo>
                        <a:lnTo>
                          <a:pt x="98" y="332"/>
                        </a:lnTo>
                        <a:lnTo>
                          <a:pt x="115" y="334"/>
                        </a:lnTo>
                        <a:lnTo>
                          <a:pt x="132" y="337"/>
                        </a:lnTo>
                        <a:lnTo>
                          <a:pt x="149" y="339"/>
                        </a:lnTo>
                        <a:lnTo>
                          <a:pt x="165" y="342"/>
                        </a:lnTo>
                        <a:lnTo>
                          <a:pt x="182" y="344"/>
                        </a:lnTo>
                        <a:lnTo>
                          <a:pt x="200" y="346"/>
                        </a:lnTo>
                        <a:lnTo>
                          <a:pt x="216" y="349"/>
                        </a:lnTo>
                        <a:lnTo>
                          <a:pt x="234" y="351"/>
                        </a:lnTo>
                        <a:lnTo>
                          <a:pt x="251" y="352"/>
                        </a:lnTo>
                        <a:lnTo>
                          <a:pt x="269" y="355"/>
                        </a:lnTo>
                        <a:lnTo>
                          <a:pt x="280" y="308"/>
                        </a:lnTo>
                        <a:lnTo>
                          <a:pt x="293" y="259"/>
                        </a:lnTo>
                        <a:lnTo>
                          <a:pt x="307" y="212"/>
                        </a:lnTo>
                        <a:lnTo>
                          <a:pt x="323" y="164"/>
                        </a:lnTo>
                        <a:lnTo>
                          <a:pt x="340" y="119"/>
                        </a:lnTo>
                        <a:lnTo>
                          <a:pt x="357" y="77"/>
                        </a:lnTo>
                        <a:lnTo>
                          <a:pt x="374" y="37"/>
                        </a:lnTo>
                        <a:lnTo>
                          <a:pt x="391" y="0"/>
                        </a:lnTo>
                        <a:close/>
                      </a:path>
                    </a:pathLst>
                  </a:custGeom>
                  <a:solidFill>
                    <a:srgbClr val="D3CE8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d-ID"/>
                  </a:p>
                </p:txBody>
              </p:sp>
              <p:sp>
                <p:nvSpPr>
                  <p:cNvPr id="47129" name="Freeform 14"/>
                  <p:cNvSpPr>
                    <a:spLocks noChangeAspect="1"/>
                  </p:cNvSpPr>
                  <p:nvPr/>
                </p:nvSpPr>
                <p:spPr bwMode="auto">
                  <a:xfrm>
                    <a:off x="2200" y="2305"/>
                    <a:ext cx="544" cy="136"/>
                  </a:xfrm>
                  <a:custGeom>
                    <a:avLst/>
                    <a:gdLst>
                      <a:gd name="T0" fmla="*/ 0 w 390"/>
                      <a:gd name="T1" fmla="*/ 0 h 372"/>
                      <a:gd name="T2" fmla="*/ 280 w 390"/>
                      <a:gd name="T3" fmla="*/ 0 h 372"/>
                      <a:gd name="T4" fmla="*/ 576 w 390"/>
                      <a:gd name="T5" fmla="*/ 0 h 372"/>
                      <a:gd name="T6" fmla="*/ 879 w 390"/>
                      <a:gd name="T7" fmla="*/ 0 h 372"/>
                      <a:gd name="T8" fmla="*/ 1191 w 390"/>
                      <a:gd name="T9" fmla="*/ 0 h 372"/>
                      <a:gd name="T10" fmla="*/ 1487 w 390"/>
                      <a:gd name="T11" fmla="*/ 0 h 372"/>
                      <a:gd name="T12" fmla="*/ 1848 w 390"/>
                      <a:gd name="T13" fmla="*/ 0 h 372"/>
                      <a:gd name="T14" fmla="*/ 2184 w 390"/>
                      <a:gd name="T15" fmla="*/ 0 h 372"/>
                      <a:gd name="T16" fmla="*/ 2541 w 390"/>
                      <a:gd name="T17" fmla="*/ 0 h 372"/>
                      <a:gd name="T18" fmla="*/ 2893 w 390"/>
                      <a:gd name="T19" fmla="*/ 0 h 372"/>
                      <a:gd name="T20" fmla="*/ 3267 w 390"/>
                      <a:gd name="T21" fmla="*/ 0 h 372"/>
                      <a:gd name="T22" fmla="*/ 3636 w 390"/>
                      <a:gd name="T23" fmla="*/ 0 h 372"/>
                      <a:gd name="T24" fmla="*/ 4027 w 390"/>
                      <a:gd name="T25" fmla="*/ 0 h 372"/>
                      <a:gd name="T26" fmla="*/ 4399 w 390"/>
                      <a:gd name="T27" fmla="*/ 0 h 372"/>
                      <a:gd name="T28" fmla="*/ 4790 w 390"/>
                      <a:gd name="T29" fmla="*/ 0 h 372"/>
                      <a:gd name="T30" fmla="*/ 5203 w 390"/>
                      <a:gd name="T31" fmla="*/ 0 h 372"/>
                      <a:gd name="T32" fmla="*/ 5589 w 390"/>
                      <a:gd name="T33" fmla="*/ 0 h 372"/>
                      <a:gd name="T34" fmla="*/ 5340 w 390"/>
                      <a:gd name="T35" fmla="*/ 0 h 372"/>
                      <a:gd name="T36" fmla="*/ 5108 w 390"/>
                      <a:gd name="T37" fmla="*/ 0 h 372"/>
                      <a:gd name="T38" fmla="*/ 4868 w 390"/>
                      <a:gd name="T39" fmla="*/ 0 h 372"/>
                      <a:gd name="T40" fmla="*/ 4631 w 390"/>
                      <a:gd name="T41" fmla="*/ 0 h 372"/>
                      <a:gd name="T42" fmla="*/ 4399 w 390"/>
                      <a:gd name="T43" fmla="*/ 0 h 372"/>
                      <a:gd name="T44" fmla="*/ 4213 w 390"/>
                      <a:gd name="T45" fmla="*/ 0 h 372"/>
                      <a:gd name="T46" fmla="*/ 4027 w 390"/>
                      <a:gd name="T47" fmla="*/ 0 h 372"/>
                      <a:gd name="T48" fmla="*/ 3876 w 390"/>
                      <a:gd name="T49" fmla="*/ 0 h 372"/>
                      <a:gd name="T50" fmla="*/ 3616 w 390"/>
                      <a:gd name="T51" fmla="*/ 0 h 372"/>
                      <a:gd name="T52" fmla="*/ 3374 w 390"/>
                      <a:gd name="T53" fmla="*/ 0 h 372"/>
                      <a:gd name="T54" fmla="*/ 3115 w 390"/>
                      <a:gd name="T55" fmla="*/ 0 h 372"/>
                      <a:gd name="T56" fmla="*/ 2878 w 390"/>
                      <a:gd name="T57" fmla="*/ 0 h 372"/>
                      <a:gd name="T58" fmla="*/ 2625 w 390"/>
                      <a:gd name="T59" fmla="*/ 0 h 372"/>
                      <a:gd name="T60" fmla="*/ 2385 w 390"/>
                      <a:gd name="T61" fmla="*/ 0 h 372"/>
                      <a:gd name="T62" fmla="*/ 2138 w 390"/>
                      <a:gd name="T63" fmla="*/ 0 h 372"/>
                      <a:gd name="T64" fmla="*/ 1908 w 390"/>
                      <a:gd name="T65" fmla="*/ 0 h 372"/>
                      <a:gd name="T66" fmla="*/ 1661 w 390"/>
                      <a:gd name="T67" fmla="*/ 0 h 372"/>
                      <a:gd name="T68" fmla="*/ 1416 w 390"/>
                      <a:gd name="T69" fmla="*/ 0 h 372"/>
                      <a:gd name="T70" fmla="*/ 1191 w 390"/>
                      <a:gd name="T71" fmla="*/ 0 h 372"/>
                      <a:gd name="T72" fmla="*/ 947 w 390"/>
                      <a:gd name="T73" fmla="*/ 0 h 372"/>
                      <a:gd name="T74" fmla="*/ 703 w 390"/>
                      <a:gd name="T75" fmla="*/ 0 h 372"/>
                      <a:gd name="T76" fmla="*/ 467 w 390"/>
                      <a:gd name="T77" fmla="*/ 0 h 372"/>
                      <a:gd name="T78" fmla="*/ 241 w 390"/>
                      <a:gd name="T79" fmla="*/ 0 h 372"/>
                      <a:gd name="T80" fmla="*/ 0 w 390"/>
                      <a:gd name="T81" fmla="*/ 0 h 372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390"/>
                      <a:gd name="T124" fmla="*/ 0 h 372"/>
                      <a:gd name="T125" fmla="*/ 390 w 390"/>
                      <a:gd name="T126" fmla="*/ 372 h 372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390" h="372">
                        <a:moveTo>
                          <a:pt x="0" y="42"/>
                        </a:moveTo>
                        <a:lnTo>
                          <a:pt x="19" y="68"/>
                        </a:lnTo>
                        <a:lnTo>
                          <a:pt x="40" y="92"/>
                        </a:lnTo>
                        <a:lnTo>
                          <a:pt x="61" y="117"/>
                        </a:lnTo>
                        <a:lnTo>
                          <a:pt x="83" y="142"/>
                        </a:lnTo>
                        <a:lnTo>
                          <a:pt x="104" y="166"/>
                        </a:lnTo>
                        <a:lnTo>
                          <a:pt x="129" y="190"/>
                        </a:lnTo>
                        <a:lnTo>
                          <a:pt x="153" y="213"/>
                        </a:lnTo>
                        <a:lnTo>
                          <a:pt x="177" y="236"/>
                        </a:lnTo>
                        <a:lnTo>
                          <a:pt x="202" y="257"/>
                        </a:lnTo>
                        <a:lnTo>
                          <a:pt x="228" y="278"/>
                        </a:lnTo>
                        <a:lnTo>
                          <a:pt x="254" y="297"/>
                        </a:lnTo>
                        <a:lnTo>
                          <a:pt x="281" y="315"/>
                        </a:lnTo>
                        <a:lnTo>
                          <a:pt x="307" y="332"/>
                        </a:lnTo>
                        <a:lnTo>
                          <a:pt x="334" y="347"/>
                        </a:lnTo>
                        <a:lnTo>
                          <a:pt x="363" y="360"/>
                        </a:lnTo>
                        <a:lnTo>
                          <a:pt x="390" y="372"/>
                        </a:lnTo>
                        <a:lnTo>
                          <a:pt x="373" y="335"/>
                        </a:lnTo>
                        <a:lnTo>
                          <a:pt x="356" y="292"/>
                        </a:lnTo>
                        <a:lnTo>
                          <a:pt x="340" y="247"/>
                        </a:lnTo>
                        <a:lnTo>
                          <a:pt x="323" y="199"/>
                        </a:lnTo>
                        <a:lnTo>
                          <a:pt x="307" y="149"/>
                        </a:lnTo>
                        <a:lnTo>
                          <a:pt x="294" y="98"/>
                        </a:lnTo>
                        <a:lnTo>
                          <a:pt x="281" y="48"/>
                        </a:lnTo>
                        <a:lnTo>
                          <a:pt x="270" y="0"/>
                        </a:lnTo>
                        <a:lnTo>
                          <a:pt x="252" y="2"/>
                        </a:lnTo>
                        <a:lnTo>
                          <a:pt x="235" y="3"/>
                        </a:lnTo>
                        <a:lnTo>
                          <a:pt x="217" y="6"/>
                        </a:lnTo>
                        <a:lnTo>
                          <a:pt x="201" y="8"/>
                        </a:lnTo>
                        <a:lnTo>
                          <a:pt x="183" y="11"/>
                        </a:lnTo>
                        <a:lnTo>
                          <a:pt x="166" y="13"/>
                        </a:lnTo>
                        <a:lnTo>
                          <a:pt x="149" y="15"/>
                        </a:lnTo>
                        <a:lnTo>
                          <a:pt x="133" y="18"/>
                        </a:lnTo>
                        <a:lnTo>
                          <a:pt x="116" y="20"/>
                        </a:lnTo>
                        <a:lnTo>
                          <a:pt x="99" y="23"/>
                        </a:lnTo>
                        <a:lnTo>
                          <a:pt x="83" y="26"/>
                        </a:lnTo>
                        <a:lnTo>
                          <a:pt x="66" y="29"/>
                        </a:lnTo>
                        <a:lnTo>
                          <a:pt x="49" y="32"/>
                        </a:lnTo>
                        <a:lnTo>
                          <a:pt x="32" y="36"/>
                        </a:lnTo>
                        <a:lnTo>
                          <a:pt x="17" y="38"/>
                        </a:lnTo>
                        <a:lnTo>
                          <a:pt x="0" y="42"/>
                        </a:lnTo>
                        <a:close/>
                      </a:path>
                    </a:pathLst>
                  </a:custGeom>
                  <a:solidFill>
                    <a:srgbClr val="D3CE8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d-ID"/>
                  </a:p>
                </p:txBody>
              </p:sp>
              <p:sp>
                <p:nvSpPr>
                  <p:cNvPr id="47130" name="Freeform 15"/>
                  <p:cNvSpPr>
                    <a:spLocks noChangeAspect="1"/>
                  </p:cNvSpPr>
                  <p:nvPr/>
                </p:nvSpPr>
                <p:spPr bwMode="auto">
                  <a:xfrm>
                    <a:off x="2018" y="2115"/>
                    <a:ext cx="544" cy="177"/>
                  </a:xfrm>
                  <a:custGeom>
                    <a:avLst/>
                    <a:gdLst>
                      <a:gd name="T0" fmla="*/ 1702 w 457"/>
                      <a:gd name="T1" fmla="*/ 0 h 472"/>
                      <a:gd name="T2" fmla="*/ 0 w 457"/>
                      <a:gd name="T3" fmla="*/ 0 h 472"/>
                      <a:gd name="T4" fmla="*/ 20 w 457"/>
                      <a:gd name="T5" fmla="*/ 0 h 472"/>
                      <a:gd name="T6" fmla="*/ 51 w 457"/>
                      <a:gd name="T7" fmla="*/ 0 h 472"/>
                      <a:gd name="T8" fmla="*/ 105 w 457"/>
                      <a:gd name="T9" fmla="*/ 0 h 472"/>
                      <a:gd name="T10" fmla="*/ 162 w 457"/>
                      <a:gd name="T11" fmla="*/ 0 h 472"/>
                      <a:gd name="T12" fmla="*/ 237 w 457"/>
                      <a:gd name="T13" fmla="*/ 0 h 472"/>
                      <a:gd name="T14" fmla="*/ 325 w 457"/>
                      <a:gd name="T15" fmla="*/ 0 h 472"/>
                      <a:gd name="T16" fmla="*/ 423 w 457"/>
                      <a:gd name="T17" fmla="*/ 0 h 472"/>
                      <a:gd name="T18" fmla="*/ 529 w 457"/>
                      <a:gd name="T19" fmla="*/ 0 h 472"/>
                      <a:gd name="T20" fmla="*/ 611 w 457"/>
                      <a:gd name="T21" fmla="*/ 0 h 472"/>
                      <a:gd name="T22" fmla="*/ 683 w 457"/>
                      <a:gd name="T23" fmla="*/ 0 h 472"/>
                      <a:gd name="T24" fmla="*/ 765 w 457"/>
                      <a:gd name="T25" fmla="*/ 0 h 472"/>
                      <a:gd name="T26" fmla="*/ 850 w 457"/>
                      <a:gd name="T27" fmla="*/ 0 h 472"/>
                      <a:gd name="T28" fmla="*/ 928 w 457"/>
                      <a:gd name="T29" fmla="*/ 0 h 472"/>
                      <a:gd name="T30" fmla="*/ 1012 w 457"/>
                      <a:gd name="T31" fmla="*/ 0 h 472"/>
                      <a:gd name="T32" fmla="*/ 1088 w 457"/>
                      <a:gd name="T33" fmla="*/ 0 h 472"/>
                      <a:gd name="T34" fmla="*/ 1169 w 457"/>
                      <a:gd name="T35" fmla="*/ 0 h 472"/>
                      <a:gd name="T36" fmla="*/ 1252 w 457"/>
                      <a:gd name="T37" fmla="*/ 0 h 472"/>
                      <a:gd name="T38" fmla="*/ 1332 w 457"/>
                      <a:gd name="T39" fmla="*/ 0 h 472"/>
                      <a:gd name="T40" fmla="*/ 1420 w 457"/>
                      <a:gd name="T41" fmla="*/ 0 h 472"/>
                      <a:gd name="T42" fmla="*/ 1506 w 457"/>
                      <a:gd name="T43" fmla="*/ 0 h 472"/>
                      <a:gd name="T44" fmla="*/ 1586 w 457"/>
                      <a:gd name="T45" fmla="*/ 0 h 472"/>
                      <a:gd name="T46" fmla="*/ 1674 w 457"/>
                      <a:gd name="T47" fmla="*/ 0 h 472"/>
                      <a:gd name="T48" fmla="*/ 1759 w 457"/>
                      <a:gd name="T49" fmla="*/ 0 h 472"/>
                      <a:gd name="T50" fmla="*/ 1844 w 457"/>
                      <a:gd name="T51" fmla="*/ 0 h 472"/>
                      <a:gd name="T52" fmla="*/ 1809 w 457"/>
                      <a:gd name="T53" fmla="*/ 0 h 472"/>
                      <a:gd name="T54" fmla="*/ 1782 w 457"/>
                      <a:gd name="T55" fmla="*/ 0 h 472"/>
                      <a:gd name="T56" fmla="*/ 1763 w 457"/>
                      <a:gd name="T57" fmla="*/ 0 h 472"/>
                      <a:gd name="T58" fmla="*/ 1749 w 457"/>
                      <a:gd name="T59" fmla="*/ 0 h 472"/>
                      <a:gd name="T60" fmla="*/ 1730 w 457"/>
                      <a:gd name="T61" fmla="*/ 0 h 472"/>
                      <a:gd name="T62" fmla="*/ 1719 w 457"/>
                      <a:gd name="T63" fmla="*/ 0 h 472"/>
                      <a:gd name="T64" fmla="*/ 1709 w 457"/>
                      <a:gd name="T65" fmla="*/ 0 h 472"/>
                      <a:gd name="T66" fmla="*/ 1702 w 457"/>
                      <a:gd name="T67" fmla="*/ 0 h 472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457"/>
                      <a:gd name="T103" fmla="*/ 0 h 472"/>
                      <a:gd name="T104" fmla="*/ 457 w 457"/>
                      <a:gd name="T105" fmla="*/ 472 h 472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457" h="472">
                        <a:moveTo>
                          <a:pt x="422" y="0"/>
                        </a:moveTo>
                        <a:lnTo>
                          <a:pt x="0" y="0"/>
                        </a:lnTo>
                        <a:lnTo>
                          <a:pt x="5" y="64"/>
                        </a:lnTo>
                        <a:lnTo>
                          <a:pt x="13" y="128"/>
                        </a:lnTo>
                        <a:lnTo>
                          <a:pt x="26" y="188"/>
                        </a:lnTo>
                        <a:lnTo>
                          <a:pt x="40" y="249"/>
                        </a:lnTo>
                        <a:lnTo>
                          <a:pt x="59" y="307"/>
                        </a:lnTo>
                        <a:lnTo>
                          <a:pt x="80" y="364"/>
                        </a:lnTo>
                        <a:lnTo>
                          <a:pt x="104" y="419"/>
                        </a:lnTo>
                        <a:lnTo>
                          <a:pt x="131" y="472"/>
                        </a:lnTo>
                        <a:lnTo>
                          <a:pt x="151" y="467"/>
                        </a:lnTo>
                        <a:lnTo>
                          <a:pt x="170" y="464"/>
                        </a:lnTo>
                        <a:lnTo>
                          <a:pt x="190" y="459"/>
                        </a:lnTo>
                        <a:lnTo>
                          <a:pt x="210" y="455"/>
                        </a:lnTo>
                        <a:lnTo>
                          <a:pt x="230" y="450"/>
                        </a:lnTo>
                        <a:lnTo>
                          <a:pt x="250" y="447"/>
                        </a:lnTo>
                        <a:lnTo>
                          <a:pt x="270" y="443"/>
                        </a:lnTo>
                        <a:lnTo>
                          <a:pt x="290" y="439"/>
                        </a:lnTo>
                        <a:lnTo>
                          <a:pt x="311" y="436"/>
                        </a:lnTo>
                        <a:lnTo>
                          <a:pt x="331" y="433"/>
                        </a:lnTo>
                        <a:lnTo>
                          <a:pt x="352" y="430"/>
                        </a:lnTo>
                        <a:lnTo>
                          <a:pt x="373" y="427"/>
                        </a:lnTo>
                        <a:lnTo>
                          <a:pt x="394" y="424"/>
                        </a:lnTo>
                        <a:lnTo>
                          <a:pt x="415" y="421"/>
                        </a:lnTo>
                        <a:lnTo>
                          <a:pt x="436" y="419"/>
                        </a:lnTo>
                        <a:lnTo>
                          <a:pt x="457" y="416"/>
                        </a:lnTo>
                        <a:lnTo>
                          <a:pt x="449" y="365"/>
                        </a:lnTo>
                        <a:lnTo>
                          <a:pt x="443" y="314"/>
                        </a:lnTo>
                        <a:lnTo>
                          <a:pt x="438" y="263"/>
                        </a:lnTo>
                        <a:lnTo>
                          <a:pt x="434" y="211"/>
                        </a:lnTo>
                        <a:lnTo>
                          <a:pt x="429" y="158"/>
                        </a:lnTo>
                        <a:lnTo>
                          <a:pt x="426" y="106"/>
                        </a:lnTo>
                        <a:lnTo>
                          <a:pt x="424" y="53"/>
                        </a:lnTo>
                        <a:lnTo>
                          <a:pt x="422" y="0"/>
                        </a:lnTo>
                        <a:close/>
                      </a:path>
                    </a:pathLst>
                  </a:custGeom>
                  <a:solidFill>
                    <a:srgbClr val="D3CE8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d-ID"/>
                  </a:p>
                </p:txBody>
              </p:sp>
              <p:sp>
                <p:nvSpPr>
                  <p:cNvPr id="47131" name="Freeform 16"/>
                  <p:cNvSpPr>
                    <a:spLocks noChangeAspect="1"/>
                  </p:cNvSpPr>
                  <p:nvPr/>
                </p:nvSpPr>
                <p:spPr bwMode="auto">
                  <a:xfrm flipV="1">
                    <a:off x="2027" y="1897"/>
                    <a:ext cx="544" cy="177"/>
                  </a:xfrm>
                  <a:custGeom>
                    <a:avLst/>
                    <a:gdLst>
                      <a:gd name="T0" fmla="*/ 1702 w 457"/>
                      <a:gd name="T1" fmla="*/ 0 h 472"/>
                      <a:gd name="T2" fmla="*/ 0 w 457"/>
                      <a:gd name="T3" fmla="*/ 0 h 472"/>
                      <a:gd name="T4" fmla="*/ 20 w 457"/>
                      <a:gd name="T5" fmla="*/ 0 h 472"/>
                      <a:gd name="T6" fmla="*/ 51 w 457"/>
                      <a:gd name="T7" fmla="*/ 0 h 472"/>
                      <a:gd name="T8" fmla="*/ 105 w 457"/>
                      <a:gd name="T9" fmla="*/ 0 h 472"/>
                      <a:gd name="T10" fmla="*/ 162 w 457"/>
                      <a:gd name="T11" fmla="*/ 0 h 472"/>
                      <a:gd name="T12" fmla="*/ 237 w 457"/>
                      <a:gd name="T13" fmla="*/ 0 h 472"/>
                      <a:gd name="T14" fmla="*/ 325 w 457"/>
                      <a:gd name="T15" fmla="*/ 0 h 472"/>
                      <a:gd name="T16" fmla="*/ 423 w 457"/>
                      <a:gd name="T17" fmla="*/ 0 h 472"/>
                      <a:gd name="T18" fmla="*/ 529 w 457"/>
                      <a:gd name="T19" fmla="*/ 0 h 472"/>
                      <a:gd name="T20" fmla="*/ 611 w 457"/>
                      <a:gd name="T21" fmla="*/ 0 h 472"/>
                      <a:gd name="T22" fmla="*/ 683 w 457"/>
                      <a:gd name="T23" fmla="*/ 0 h 472"/>
                      <a:gd name="T24" fmla="*/ 765 w 457"/>
                      <a:gd name="T25" fmla="*/ 0 h 472"/>
                      <a:gd name="T26" fmla="*/ 850 w 457"/>
                      <a:gd name="T27" fmla="*/ 0 h 472"/>
                      <a:gd name="T28" fmla="*/ 928 w 457"/>
                      <a:gd name="T29" fmla="*/ 0 h 472"/>
                      <a:gd name="T30" fmla="*/ 1012 w 457"/>
                      <a:gd name="T31" fmla="*/ 0 h 472"/>
                      <a:gd name="T32" fmla="*/ 1088 w 457"/>
                      <a:gd name="T33" fmla="*/ 0 h 472"/>
                      <a:gd name="T34" fmla="*/ 1169 w 457"/>
                      <a:gd name="T35" fmla="*/ 0 h 472"/>
                      <a:gd name="T36" fmla="*/ 1252 w 457"/>
                      <a:gd name="T37" fmla="*/ 0 h 472"/>
                      <a:gd name="T38" fmla="*/ 1332 w 457"/>
                      <a:gd name="T39" fmla="*/ 0 h 472"/>
                      <a:gd name="T40" fmla="*/ 1420 w 457"/>
                      <a:gd name="T41" fmla="*/ 0 h 472"/>
                      <a:gd name="T42" fmla="*/ 1506 w 457"/>
                      <a:gd name="T43" fmla="*/ 0 h 472"/>
                      <a:gd name="T44" fmla="*/ 1586 w 457"/>
                      <a:gd name="T45" fmla="*/ 0 h 472"/>
                      <a:gd name="T46" fmla="*/ 1674 w 457"/>
                      <a:gd name="T47" fmla="*/ 0 h 472"/>
                      <a:gd name="T48" fmla="*/ 1759 w 457"/>
                      <a:gd name="T49" fmla="*/ 0 h 472"/>
                      <a:gd name="T50" fmla="*/ 1844 w 457"/>
                      <a:gd name="T51" fmla="*/ 0 h 472"/>
                      <a:gd name="T52" fmla="*/ 1809 w 457"/>
                      <a:gd name="T53" fmla="*/ 0 h 472"/>
                      <a:gd name="T54" fmla="*/ 1782 w 457"/>
                      <a:gd name="T55" fmla="*/ 0 h 472"/>
                      <a:gd name="T56" fmla="*/ 1763 w 457"/>
                      <a:gd name="T57" fmla="*/ 0 h 472"/>
                      <a:gd name="T58" fmla="*/ 1749 w 457"/>
                      <a:gd name="T59" fmla="*/ 0 h 472"/>
                      <a:gd name="T60" fmla="*/ 1730 w 457"/>
                      <a:gd name="T61" fmla="*/ 0 h 472"/>
                      <a:gd name="T62" fmla="*/ 1719 w 457"/>
                      <a:gd name="T63" fmla="*/ 0 h 472"/>
                      <a:gd name="T64" fmla="*/ 1709 w 457"/>
                      <a:gd name="T65" fmla="*/ 0 h 472"/>
                      <a:gd name="T66" fmla="*/ 1702 w 457"/>
                      <a:gd name="T67" fmla="*/ 0 h 472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457"/>
                      <a:gd name="T103" fmla="*/ 0 h 472"/>
                      <a:gd name="T104" fmla="*/ 457 w 457"/>
                      <a:gd name="T105" fmla="*/ 472 h 472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457" h="472">
                        <a:moveTo>
                          <a:pt x="422" y="0"/>
                        </a:moveTo>
                        <a:lnTo>
                          <a:pt x="0" y="0"/>
                        </a:lnTo>
                        <a:lnTo>
                          <a:pt x="5" y="64"/>
                        </a:lnTo>
                        <a:lnTo>
                          <a:pt x="13" y="128"/>
                        </a:lnTo>
                        <a:lnTo>
                          <a:pt x="26" y="188"/>
                        </a:lnTo>
                        <a:lnTo>
                          <a:pt x="40" y="249"/>
                        </a:lnTo>
                        <a:lnTo>
                          <a:pt x="59" y="307"/>
                        </a:lnTo>
                        <a:lnTo>
                          <a:pt x="80" y="364"/>
                        </a:lnTo>
                        <a:lnTo>
                          <a:pt x="104" y="419"/>
                        </a:lnTo>
                        <a:lnTo>
                          <a:pt x="131" y="472"/>
                        </a:lnTo>
                        <a:lnTo>
                          <a:pt x="151" y="467"/>
                        </a:lnTo>
                        <a:lnTo>
                          <a:pt x="170" y="464"/>
                        </a:lnTo>
                        <a:lnTo>
                          <a:pt x="190" y="459"/>
                        </a:lnTo>
                        <a:lnTo>
                          <a:pt x="210" y="455"/>
                        </a:lnTo>
                        <a:lnTo>
                          <a:pt x="230" y="450"/>
                        </a:lnTo>
                        <a:lnTo>
                          <a:pt x="250" y="447"/>
                        </a:lnTo>
                        <a:lnTo>
                          <a:pt x="270" y="443"/>
                        </a:lnTo>
                        <a:lnTo>
                          <a:pt x="290" y="439"/>
                        </a:lnTo>
                        <a:lnTo>
                          <a:pt x="311" y="436"/>
                        </a:lnTo>
                        <a:lnTo>
                          <a:pt x="331" y="433"/>
                        </a:lnTo>
                        <a:lnTo>
                          <a:pt x="352" y="430"/>
                        </a:lnTo>
                        <a:lnTo>
                          <a:pt x="373" y="427"/>
                        </a:lnTo>
                        <a:lnTo>
                          <a:pt x="394" y="424"/>
                        </a:lnTo>
                        <a:lnTo>
                          <a:pt x="415" y="421"/>
                        </a:lnTo>
                        <a:lnTo>
                          <a:pt x="436" y="419"/>
                        </a:lnTo>
                        <a:lnTo>
                          <a:pt x="457" y="416"/>
                        </a:lnTo>
                        <a:lnTo>
                          <a:pt x="449" y="365"/>
                        </a:lnTo>
                        <a:lnTo>
                          <a:pt x="443" y="314"/>
                        </a:lnTo>
                        <a:lnTo>
                          <a:pt x="438" y="263"/>
                        </a:lnTo>
                        <a:lnTo>
                          <a:pt x="434" y="211"/>
                        </a:lnTo>
                        <a:lnTo>
                          <a:pt x="429" y="158"/>
                        </a:lnTo>
                        <a:lnTo>
                          <a:pt x="426" y="106"/>
                        </a:lnTo>
                        <a:lnTo>
                          <a:pt x="424" y="53"/>
                        </a:lnTo>
                        <a:lnTo>
                          <a:pt x="422" y="0"/>
                        </a:lnTo>
                        <a:close/>
                      </a:path>
                    </a:pathLst>
                  </a:custGeom>
                  <a:solidFill>
                    <a:srgbClr val="D3CE8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d-ID"/>
                  </a:p>
                </p:txBody>
              </p:sp>
            </p:grpSp>
            <p:sp>
              <p:nvSpPr>
                <p:cNvPr id="47121" name="Freeform 17"/>
                <p:cNvSpPr>
                  <a:spLocks noChangeAspect="1"/>
                </p:cNvSpPr>
                <p:nvPr/>
              </p:nvSpPr>
              <p:spPr bwMode="auto">
                <a:xfrm flipV="1">
                  <a:off x="2571" y="1888"/>
                  <a:ext cx="722" cy="181"/>
                </a:xfrm>
                <a:custGeom>
                  <a:avLst/>
                  <a:gdLst>
                    <a:gd name="T0" fmla="*/ 117 w 623"/>
                    <a:gd name="T1" fmla="*/ 0 h 409"/>
                    <a:gd name="T2" fmla="*/ 162 w 623"/>
                    <a:gd name="T3" fmla="*/ 0 h 409"/>
                    <a:gd name="T4" fmla="*/ 212 w 623"/>
                    <a:gd name="T5" fmla="*/ 0 h 409"/>
                    <a:gd name="T6" fmla="*/ 263 w 623"/>
                    <a:gd name="T7" fmla="*/ 0 h 409"/>
                    <a:gd name="T8" fmla="*/ 312 w 623"/>
                    <a:gd name="T9" fmla="*/ 0 h 409"/>
                    <a:gd name="T10" fmla="*/ 365 w 623"/>
                    <a:gd name="T11" fmla="*/ 0 h 409"/>
                    <a:gd name="T12" fmla="*/ 411 w 623"/>
                    <a:gd name="T13" fmla="*/ 0 h 409"/>
                    <a:gd name="T14" fmla="*/ 462 w 623"/>
                    <a:gd name="T15" fmla="*/ 0 h 409"/>
                    <a:gd name="T16" fmla="*/ 513 w 623"/>
                    <a:gd name="T17" fmla="*/ 0 h 409"/>
                    <a:gd name="T18" fmla="*/ 567 w 623"/>
                    <a:gd name="T19" fmla="*/ 0 h 409"/>
                    <a:gd name="T20" fmla="*/ 615 w 623"/>
                    <a:gd name="T21" fmla="*/ 0 h 409"/>
                    <a:gd name="T22" fmla="*/ 669 w 623"/>
                    <a:gd name="T23" fmla="*/ 0 h 409"/>
                    <a:gd name="T24" fmla="*/ 719 w 623"/>
                    <a:gd name="T25" fmla="*/ 0 h 409"/>
                    <a:gd name="T26" fmla="*/ 774 w 623"/>
                    <a:gd name="T27" fmla="*/ 0 h 409"/>
                    <a:gd name="T28" fmla="*/ 819 w 623"/>
                    <a:gd name="T29" fmla="*/ 0 h 409"/>
                    <a:gd name="T30" fmla="*/ 871 w 623"/>
                    <a:gd name="T31" fmla="*/ 0 h 409"/>
                    <a:gd name="T32" fmla="*/ 922 w 623"/>
                    <a:gd name="T33" fmla="*/ 0 h 409"/>
                    <a:gd name="T34" fmla="*/ 987 w 623"/>
                    <a:gd name="T35" fmla="*/ 0 h 409"/>
                    <a:gd name="T36" fmla="*/ 1048 w 623"/>
                    <a:gd name="T37" fmla="*/ 0 h 409"/>
                    <a:gd name="T38" fmla="*/ 1114 w 623"/>
                    <a:gd name="T39" fmla="*/ 0 h 409"/>
                    <a:gd name="T40" fmla="*/ 1173 w 623"/>
                    <a:gd name="T41" fmla="*/ 0 h 409"/>
                    <a:gd name="T42" fmla="*/ 1235 w 623"/>
                    <a:gd name="T43" fmla="*/ 0 h 409"/>
                    <a:gd name="T44" fmla="*/ 1303 w 623"/>
                    <a:gd name="T45" fmla="*/ 0 h 409"/>
                    <a:gd name="T46" fmla="*/ 1359 w 623"/>
                    <a:gd name="T47" fmla="*/ 0 h 409"/>
                    <a:gd name="T48" fmla="*/ 1429 w 623"/>
                    <a:gd name="T49" fmla="*/ 0 h 409"/>
                    <a:gd name="T50" fmla="*/ 1488 w 623"/>
                    <a:gd name="T51" fmla="*/ 0 h 409"/>
                    <a:gd name="T52" fmla="*/ 1552 w 623"/>
                    <a:gd name="T53" fmla="*/ 0 h 409"/>
                    <a:gd name="T54" fmla="*/ 1613 w 623"/>
                    <a:gd name="T55" fmla="*/ 0 h 409"/>
                    <a:gd name="T56" fmla="*/ 1673 w 623"/>
                    <a:gd name="T57" fmla="*/ 0 h 409"/>
                    <a:gd name="T58" fmla="*/ 1734 w 623"/>
                    <a:gd name="T59" fmla="*/ 0 h 409"/>
                    <a:gd name="T60" fmla="*/ 1795 w 623"/>
                    <a:gd name="T61" fmla="*/ 0 h 409"/>
                    <a:gd name="T62" fmla="*/ 1858 w 623"/>
                    <a:gd name="T63" fmla="*/ 0 h 409"/>
                    <a:gd name="T64" fmla="*/ 1919 w 623"/>
                    <a:gd name="T65" fmla="*/ 0 h 409"/>
                    <a:gd name="T66" fmla="*/ 1938 w 623"/>
                    <a:gd name="T67" fmla="*/ 0 h 409"/>
                    <a:gd name="T68" fmla="*/ 1957 w 623"/>
                    <a:gd name="T69" fmla="*/ 0 h 409"/>
                    <a:gd name="T70" fmla="*/ 1978 w 623"/>
                    <a:gd name="T71" fmla="*/ 0 h 409"/>
                    <a:gd name="T72" fmla="*/ 1991 w 623"/>
                    <a:gd name="T73" fmla="*/ 0 h 409"/>
                    <a:gd name="T74" fmla="*/ 2001 w 623"/>
                    <a:gd name="T75" fmla="*/ 0 h 409"/>
                    <a:gd name="T76" fmla="*/ 2012 w 623"/>
                    <a:gd name="T77" fmla="*/ 0 h 409"/>
                    <a:gd name="T78" fmla="*/ 2021 w 623"/>
                    <a:gd name="T79" fmla="*/ 0 h 409"/>
                    <a:gd name="T80" fmla="*/ 2028 w 623"/>
                    <a:gd name="T81" fmla="*/ 0 h 409"/>
                    <a:gd name="T82" fmla="*/ 0 w 623"/>
                    <a:gd name="T83" fmla="*/ 0 h 409"/>
                    <a:gd name="T84" fmla="*/ 2 w 623"/>
                    <a:gd name="T85" fmla="*/ 0 h 409"/>
                    <a:gd name="T86" fmla="*/ 14 w 623"/>
                    <a:gd name="T87" fmla="*/ 0 h 409"/>
                    <a:gd name="T88" fmla="*/ 25 w 623"/>
                    <a:gd name="T89" fmla="*/ 0 h 409"/>
                    <a:gd name="T90" fmla="*/ 39 w 623"/>
                    <a:gd name="T91" fmla="*/ 0 h 409"/>
                    <a:gd name="T92" fmla="*/ 52 w 623"/>
                    <a:gd name="T93" fmla="*/ 0 h 409"/>
                    <a:gd name="T94" fmla="*/ 70 w 623"/>
                    <a:gd name="T95" fmla="*/ 0 h 409"/>
                    <a:gd name="T96" fmla="*/ 90 w 623"/>
                    <a:gd name="T97" fmla="*/ 0 h 409"/>
                    <a:gd name="T98" fmla="*/ 117 w 623"/>
                    <a:gd name="T99" fmla="*/ 0 h 409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w 623"/>
                    <a:gd name="T151" fmla="*/ 0 h 409"/>
                    <a:gd name="T152" fmla="*/ 623 w 623"/>
                    <a:gd name="T153" fmla="*/ 409 h 409"/>
                  </a:gdLst>
                  <a:ahLst/>
                  <a:cxnLst>
                    <a:cxn ang="T100">
                      <a:pos x="T0" y="T1"/>
                    </a:cxn>
                    <a:cxn ang="T101">
                      <a:pos x="T2" y="T3"/>
                    </a:cxn>
                    <a:cxn ang="T102">
                      <a:pos x="T4" y="T5"/>
                    </a:cxn>
                    <a:cxn ang="T103">
                      <a:pos x="T6" y="T7"/>
                    </a:cxn>
                    <a:cxn ang="T104">
                      <a:pos x="T8" y="T9"/>
                    </a:cxn>
                    <a:cxn ang="T105">
                      <a:pos x="T10" y="T11"/>
                    </a:cxn>
                    <a:cxn ang="T106">
                      <a:pos x="T12" y="T13"/>
                    </a:cxn>
                    <a:cxn ang="T107">
                      <a:pos x="T14" y="T15"/>
                    </a:cxn>
                    <a:cxn ang="T108">
                      <a:pos x="T16" y="T17"/>
                    </a:cxn>
                    <a:cxn ang="T109">
                      <a:pos x="T18" y="T19"/>
                    </a:cxn>
                    <a:cxn ang="T110">
                      <a:pos x="T20" y="T21"/>
                    </a:cxn>
                    <a:cxn ang="T111">
                      <a:pos x="T22" y="T23"/>
                    </a:cxn>
                    <a:cxn ang="T112">
                      <a:pos x="T24" y="T25"/>
                    </a:cxn>
                    <a:cxn ang="T113">
                      <a:pos x="T26" y="T27"/>
                    </a:cxn>
                    <a:cxn ang="T114">
                      <a:pos x="T28" y="T29"/>
                    </a:cxn>
                    <a:cxn ang="T115">
                      <a:pos x="T30" y="T31"/>
                    </a:cxn>
                    <a:cxn ang="T116">
                      <a:pos x="T32" y="T33"/>
                    </a:cxn>
                    <a:cxn ang="T117">
                      <a:pos x="T34" y="T35"/>
                    </a:cxn>
                    <a:cxn ang="T118">
                      <a:pos x="T36" y="T37"/>
                    </a:cxn>
                    <a:cxn ang="T119">
                      <a:pos x="T38" y="T39"/>
                    </a:cxn>
                    <a:cxn ang="T120">
                      <a:pos x="T40" y="T41"/>
                    </a:cxn>
                    <a:cxn ang="T121">
                      <a:pos x="T42" y="T43"/>
                    </a:cxn>
                    <a:cxn ang="T122">
                      <a:pos x="T44" y="T45"/>
                    </a:cxn>
                    <a:cxn ang="T123">
                      <a:pos x="T46" y="T47"/>
                    </a:cxn>
                    <a:cxn ang="T124">
                      <a:pos x="T48" y="T49"/>
                    </a:cxn>
                    <a:cxn ang="T125">
                      <a:pos x="T50" y="T51"/>
                    </a:cxn>
                    <a:cxn ang="T126">
                      <a:pos x="T52" y="T53"/>
                    </a:cxn>
                    <a:cxn ang="T127">
                      <a:pos x="T54" y="T55"/>
                    </a:cxn>
                    <a:cxn ang="T128">
                      <a:pos x="T56" y="T57"/>
                    </a:cxn>
                    <a:cxn ang="T129">
                      <a:pos x="T58" y="T59"/>
                    </a:cxn>
                    <a:cxn ang="T130">
                      <a:pos x="T60" y="T61"/>
                    </a:cxn>
                    <a:cxn ang="T131">
                      <a:pos x="T62" y="T63"/>
                    </a:cxn>
                    <a:cxn ang="T132">
                      <a:pos x="T64" y="T65"/>
                    </a:cxn>
                    <a:cxn ang="T133">
                      <a:pos x="T66" y="T67"/>
                    </a:cxn>
                    <a:cxn ang="T134">
                      <a:pos x="T68" y="T69"/>
                    </a:cxn>
                    <a:cxn ang="T135">
                      <a:pos x="T70" y="T71"/>
                    </a:cxn>
                    <a:cxn ang="T136">
                      <a:pos x="T72" y="T73"/>
                    </a:cxn>
                    <a:cxn ang="T137">
                      <a:pos x="T74" y="T75"/>
                    </a:cxn>
                    <a:cxn ang="T138">
                      <a:pos x="T76" y="T77"/>
                    </a:cxn>
                    <a:cxn ang="T139">
                      <a:pos x="T78" y="T79"/>
                    </a:cxn>
                    <a:cxn ang="T140">
                      <a:pos x="T80" y="T81"/>
                    </a:cxn>
                    <a:cxn ang="T141">
                      <a:pos x="T82" y="T83"/>
                    </a:cxn>
                    <a:cxn ang="T142">
                      <a:pos x="T84" y="T85"/>
                    </a:cxn>
                    <a:cxn ang="T143">
                      <a:pos x="T86" y="T87"/>
                    </a:cxn>
                    <a:cxn ang="T144">
                      <a:pos x="T88" y="T89"/>
                    </a:cxn>
                    <a:cxn ang="T145">
                      <a:pos x="T90" y="T91"/>
                    </a:cxn>
                    <a:cxn ang="T146">
                      <a:pos x="T92" y="T93"/>
                    </a:cxn>
                    <a:cxn ang="T147">
                      <a:pos x="T94" y="T95"/>
                    </a:cxn>
                    <a:cxn ang="T148">
                      <a:pos x="T96" y="T97"/>
                    </a:cxn>
                    <a:cxn ang="T149">
                      <a:pos x="T98" y="T99"/>
                    </a:cxn>
                  </a:cxnLst>
                  <a:rect l="T150" t="T151" r="T152" b="T153"/>
                  <a:pathLst>
                    <a:path w="623" h="409">
                      <a:moveTo>
                        <a:pt x="35" y="404"/>
                      </a:moveTo>
                      <a:lnTo>
                        <a:pt x="50" y="403"/>
                      </a:lnTo>
                      <a:lnTo>
                        <a:pt x="65" y="402"/>
                      </a:lnTo>
                      <a:lnTo>
                        <a:pt x="81" y="401"/>
                      </a:lnTo>
                      <a:lnTo>
                        <a:pt x="96" y="401"/>
                      </a:lnTo>
                      <a:lnTo>
                        <a:pt x="112" y="399"/>
                      </a:lnTo>
                      <a:lnTo>
                        <a:pt x="127" y="398"/>
                      </a:lnTo>
                      <a:lnTo>
                        <a:pt x="142" y="398"/>
                      </a:lnTo>
                      <a:lnTo>
                        <a:pt x="158" y="397"/>
                      </a:lnTo>
                      <a:lnTo>
                        <a:pt x="174" y="397"/>
                      </a:lnTo>
                      <a:lnTo>
                        <a:pt x="189" y="396"/>
                      </a:lnTo>
                      <a:lnTo>
                        <a:pt x="205" y="396"/>
                      </a:lnTo>
                      <a:lnTo>
                        <a:pt x="221" y="396"/>
                      </a:lnTo>
                      <a:lnTo>
                        <a:pt x="237" y="395"/>
                      </a:lnTo>
                      <a:lnTo>
                        <a:pt x="252" y="395"/>
                      </a:lnTo>
                      <a:lnTo>
                        <a:pt x="268" y="395"/>
                      </a:lnTo>
                      <a:lnTo>
                        <a:pt x="284" y="395"/>
                      </a:lnTo>
                      <a:lnTo>
                        <a:pt x="303" y="395"/>
                      </a:lnTo>
                      <a:lnTo>
                        <a:pt x="322" y="395"/>
                      </a:lnTo>
                      <a:lnTo>
                        <a:pt x="342" y="396"/>
                      </a:lnTo>
                      <a:lnTo>
                        <a:pt x="361" y="396"/>
                      </a:lnTo>
                      <a:lnTo>
                        <a:pt x="380" y="396"/>
                      </a:lnTo>
                      <a:lnTo>
                        <a:pt x="400" y="397"/>
                      </a:lnTo>
                      <a:lnTo>
                        <a:pt x="418" y="398"/>
                      </a:lnTo>
                      <a:lnTo>
                        <a:pt x="438" y="398"/>
                      </a:lnTo>
                      <a:lnTo>
                        <a:pt x="457" y="399"/>
                      </a:lnTo>
                      <a:lnTo>
                        <a:pt x="476" y="401"/>
                      </a:lnTo>
                      <a:lnTo>
                        <a:pt x="495" y="402"/>
                      </a:lnTo>
                      <a:lnTo>
                        <a:pt x="514" y="403"/>
                      </a:lnTo>
                      <a:lnTo>
                        <a:pt x="532" y="404"/>
                      </a:lnTo>
                      <a:lnTo>
                        <a:pt x="551" y="406"/>
                      </a:lnTo>
                      <a:lnTo>
                        <a:pt x="570" y="408"/>
                      </a:lnTo>
                      <a:lnTo>
                        <a:pt x="589" y="409"/>
                      </a:lnTo>
                      <a:lnTo>
                        <a:pt x="595" y="363"/>
                      </a:lnTo>
                      <a:lnTo>
                        <a:pt x="601" y="314"/>
                      </a:lnTo>
                      <a:lnTo>
                        <a:pt x="608" y="266"/>
                      </a:lnTo>
                      <a:lnTo>
                        <a:pt x="612" y="215"/>
                      </a:lnTo>
                      <a:lnTo>
                        <a:pt x="616" y="163"/>
                      </a:lnTo>
                      <a:lnTo>
                        <a:pt x="619" y="109"/>
                      </a:lnTo>
                      <a:lnTo>
                        <a:pt x="621" y="56"/>
                      </a:lnTo>
                      <a:lnTo>
                        <a:pt x="623" y="0"/>
                      </a:lnTo>
                      <a:lnTo>
                        <a:pt x="0" y="0"/>
                      </a:lnTo>
                      <a:lnTo>
                        <a:pt x="2" y="55"/>
                      </a:lnTo>
                      <a:lnTo>
                        <a:pt x="4" y="109"/>
                      </a:lnTo>
                      <a:lnTo>
                        <a:pt x="8" y="162"/>
                      </a:lnTo>
                      <a:lnTo>
                        <a:pt x="12" y="212"/>
                      </a:lnTo>
                      <a:lnTo>
                        <a:pt x="16" y="262"/>
                      </a:lnTo>
                      <a:lnTo>
                        <a:pt x="22" y="311"/>
                      </a:lnTo>
                      <a:lnTo>
                        <a:pt x="28" y="358"/>
                      </a:lnTo>
                      <a:lnTo>
                        <a:pt x="35" y="404"/>
                      </a:lnTo>
                      <a:close/>
                    </a:path>
                  </a:pathLst>
                </a:custGeom>
                <a:solidFill>
                  <a:srgbClr val="D3CE8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  <p:grpSp>
              <p:nvGrpSpPr>
                <p:cNvPr id="47122" name="Group 18"/>
                <p:cNvGrpSpPr>
                  <a:grpSpLocks noChangeAspect="1"/>
                </p:cNvGrpSpPr>
                <p:nvPr/>
              </p:nvGrpSpPr>
              <p:grpSpPr bwMode="auto">
                <a:xfrm flipH="1">
                  <a:off x="3152" y="1752"/>
                  <a:ext cx="726" cy="689"/>
                  <a:chOff x="2018" y="1752"/>
                  <a:chExt cx="726" cy="689"/>
                </a:xfrm>
              </p:grpSpPr>
              <p:sp>
                <p:nvSpPr>
                  <p:cNvPr id="47124" name="Freeform 19"/>
                  <p:cNvSpPr>
                    <a:spLocks noChangeAspect="1"/>
                  </p:cNvSpPr>
                  <p:nvPr/>
                </p:nvSpPr>
                <p:spPr bwMode="auto">
                  <a:xfrm>
                    <a:off x="2245" y="1752"/>
                    <a:ext cx="499" cy="136"/>
                  </a:xfrm>
                  <a:custGeom>
                    <a:avLst/>
                    <a:gdLst>
                      <a:gd name="T0" fmla="*/ 2754 w 391"/>
                      <a:gd name="T1" fmla="*/ 0 h 355"/>
                      <a:gd name="T2" fmla="*/ 2564 w 391"/>
                      <a:gd name="T3" fmla="*/ 0 h 355"/>
                      <a:gd name="T4" fmla="*/ 2364 w 391"/>
                      <a:gd name="T5" fmla="*/ 0 h 355"/>
                      <a:gd name="T6" fmla="*/ 2170 w 391"/>
                      <a:gd name="T7" fmla="*/ 0 h 355"/>
                      <a:gd name="T8" fmla="*/ 1986 w 391"/>
                      <a:gd name="T9" fmla="*/ 0 h 355"/>
                      <a:gd name="T10" fmla="*/ 1793 w 391"/>
                      <a:gd name="T11" fmla="*/ 0 h 355"/>
                      <a:gd name="T12" fmla="*/ 1611 w 391"/>
                      <a:gd name="T13" fmla="*/ 0 h 355"/>
                      <a:gd name="T14" fmla="*/ 1431 w 391"/>
                      <a:gd name="T15" fmla="*/ 0 h 355"/>
                      <a:gd name="T16" fmla="*/ 1251 w 391"/>
                      <a:gd name="T17" fmla="*/ 0 h 355"/>
                      <a:gd name="T18" fmla="*/ 1077 w 391"/>
                      <a:gd name="T19" fmla="*/ 0 h 355"/>
                      <a:gd name="T20" fmla="*/ 910 w 391"/>
                      <a:gd name="T21" fmla="*/ 0 h 355"/>
                      <a:gd name="T22" fmla="*/ 747 w 391"/>
                      <a:gd name="T23" fmla="*/ 0 h 355"/>
                      <a:gd name="T24" fmla="*/ 585 w 391"/>
                      <a:gd name="T25" fmla="*/ 0 h 355"/>
                      <a:gd name="T26" fmla="*/ 431 w 391"/>
                      <a:gd name="T27" fmla="*/ 0 h 355"/>
                      <a:gd name="T28" fmla="*/ 281 w 391"/>
                      <a:gd name="T29" fmla="*/ 0 h 355"/>
                      <a:gd name="T30" fmla="*/ 135 w 391"/>
                      <a:gd name="T31" fmla="*/ 0 h 355"/>
                      <a:gd name="T32" fmla="*/ 0 w 391"/>
                      <a:gd name="T33" fmla="*/ 0 h 355"/>
                      <a:gd name="T34" fmla="*/ 112 w 391"/>
                      <a:gd name="T35" fmla="*/ 0 h 355"/>
                      <a:gd name="T36" fmla="*/ 232 w 391"/>
                      <a:gd name="T37" fmla="*/ 0 h 355"/>
                      <a:gd name="T38" fmla="*/ 346 w 391"/>
                      <a:gd name="T39" fmla="*/ 0 h 355"/>
                      <a:gd name="T40" fmla="*/ 458 w 391"/>
                      <a:gd name="T41" fmla="*/ 0 h 355"/>
                      <a:gd name="T42" fmla="*/ 578 w 391"/>
                      <a:gd name="T43" fmla="*/ 0 h 355"/>
                      <a:gd name="T44" fmla="*/ 690 w 391"/>
                      <a:gd name="T45" fmla="*/ 0 h 355"/>
                      <a:gd name="T46" fmla="*/ 813 w 391"/>
                      <a:gd name="T47" fmla="*/ 0 h 355"/>
                      <a:gd name="T48" fmla="*/ 924 w 391"/>
                      <a:gd name="T49" fmla="*/ 0 h 355"/>
                      <a:gd name="T50" fmla="*/ 1045 w 391"/>
                      <a:gd name="T51" fmla="*/ 0 h 355"/>
                      <a:gd name="T52" fmla="*/ 1161 w 391"/>
                      <a:gd name="T53" fmla="*/ 0 h 355"/>
                      <a:gd name="T54" fmla="*/ 1279 w 391"/>
                      <a:gd name="T55" fmla="*/ 0 h 355"/>
                      <a:gd name="T56" fmla="*/ 1405 w 391"/>
                      <a:gd name="T57" fmla="*/ 0 h 355"/>
                      <a:gd name="T58" fmla="*/ 1520 w 391"/>
                      <a:gd name="T59" fmla="*/ 0 h 355"/>
                      <a:gd name="T60" fmla="*/ 1653 w 391"/>
                      <a:gd name="T61" fmla="*/ 0 h 355"/>
                      <a:gd name="T62" fmla="*/ 1765 w 391"/>
                      <a:gd name="T63" fmla="*/ 0 h 355"/>
                      <a:gd name="T64" fmla="*/ 1891 w 391"/>
                      <a:gd name="T65" fmla="*/ 0 h 355"/>
                      <a:gd name="T66" fmla="*/ 1970 w 391"/>
                      <a:gd name="T67" fmla="*/ 0 h 355"/>
                      <a:gd name="T68" fmla="*/ 2062 w 391"/>
                      <a:gd name="T69" fmla="*/ 0 h 355"/>
                      <a:gd name="T70" fmla="*/ 2159 w 391"/>
                      <a:gd name="T71" fmla="*/ 0 h 355"/>
                      <a:gd name="T72" fmla="*/ 2270 w 391"/>
                      <a:gd name="T73" fmla="*/ 0 h 355"/>
                      <a:gd name="T74" fmla="*/ 2393 w 391"/>
                      <a:gd name="T75" fmla="*/ 0 h 355"/>
                      <a:gd name="T76" fmla="*/ 2514 w 391"/>
                      <a:gd name="T77" fmla="*/ 0 h 355"/>
                      <a:gd name="T78" fmla="*/ 2632 w 391"/>
                      <a:gd name="T79" fmla="*/ 0 h 355"/>
                      <a:gd name="T80" fmla="*/ 2754 w 391"/>
                      <a:gd name="T81" fmla="*/ 0 h 355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391"/>
                      <a:gd name="T124" fmla="*/ 0 h 355"/>
                      <a:gd name="T125" fmla="*/ 391 w 391"/>
                      <a:gd name="T126" fmla="*/ 355 h 355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391" h="355">
                        <a:moveTo>
                          <a:pt x="391" y="0"/>
                        </a:moveTo>
                        <a:lnTo>
                          <a:pt x="364" y="11"/>
                        </a:lnTo>
                        <a:lnTo>
                          <a:pt x="336" y="25"/>
                        </a:lnTo>
                        <a:lnTo>
                          <a:pt x="308" y="39"/>
                        </a:lnTo>
                        <a:lnTo>
                          <a:pt x="282" y="55"/>
                        </a:lnTo>
                        <a:lnTo>
                          <a:pt x="255" y="72"/>
                        </a:lnTo>
                        <a:lnTo>
                          <a:pt x="229" y="90"/>
                        </a:lnTo>
                        <a:lnTo>
                          <a:pt x="203" y="108"/>
                        </a:lnTo>
                        <a:lnTo>
                          <a:pt x="178" y="129"/>
                        </a:lnTo>
                        <a:lnTo>
                          <a:pt x="153" y="150"/>
                        </a:lnTo>
                        <a:lnTo>
                          <a:pt x="129" y="172"/>
                        </a:lnTo>
                        <a:lnTo>
                          <a:pt x="106" y="193"/>
                        </a:lnTo>
                        <a:lnTo>
                          <a:pt x="83" y="217"/>
                        </a:lnTo>
                        <a:lnTo>
                          <a:pt x="61" y="241"/>
                        </a:lnTo>
                        <a:lnTo>
                          <a:pt x="40" y="265"/>
                        </a:lnTo>
                        <a:lnTo>
                          <a:pt x="19" y="289"/>
                        </a:lnTo>
                        <a:lnTo>
                          <a:pt x="0" y="314"/>
                        </a:lnTo>
                        <a:lnTo>
                          <a:pt x="16" y="317"/>
                        </a:lnTo>
                        <a:lnTo>
                          <a:pt x="33" y="320"/>
                        </a:lnTo>
                        <a:lnTo>
                          <a:pt x="49" y="323"/>
                        </a:lnTo>
                        <a:lnTo>
                          <a:pt x="65" y="326"/>
                        </a:lnTo>
                        <a:lnTo>
                          <a:pt x="82" y="328"/>
                        </a:lnTo>
                        <a:lnTo>
                          <a:pt x="98" y="332"/>
                        </a:lnTo>
                        <a:lnTo>
                          <a:pt x="115" y="334"/>
                        </a:lnTo>
                        <a:lnTo>
                          <a:pt x="132" y="337"/>
                        </a:lnTo>
                        <a:lnTo>
                          <a:pt x="149" y="339"/>
                        </a:lnTo>
                        <a:lnTo>
                          <a:pt x="165" y="342"/>
                        </a:lnTo>
                        <a:lnTo>
                          <a:pt x="182" y="344"/>
                        </a:lnTo>
                        <a:lnTo>
                          <a:pt x="200" y="346"/>
                        </a:lnTo>
                        <a:lnTo>
                          <a:pt x="216" y="349"/>
                        </a:lnTo>
                        <a:lnTo>
                          <a:pt x="234" y="351"/>
                        </a:lnTo>
                        <a:lnTo>
                          <a:pt x="251" y="352"/>
                        </a:lnTo>
                        <a:lnTo>
                          <a:pt x="269" y="355"/>
                        </a:lnTo>
                        <a:lnTo>
                          <a:pt x="280" y="308"/>
                        </a:lnTo>
                        <a:lnTo>
                          <a:pt x="293" y="259"/>
                        </a:lnTo>
                        <a:lnTo>
                          <a:pt x="307" y="212"/>
                        </a:lnTo>
                        <a:lnTo>
                          <a:pt x="323" y="164"/>
                        </a:lnTo>
                        <a:lnTo>
                          <a:pt x="340" y="119"/>
                        </a:lnTo>
                        <a:lnTo>
                          <a:pt x="357" y="77"/>
                        </a:lnTo>
                        <a:lnTo>
                          <a:pt x="374" y="37"/>
                        </a:lnTo>
                        <a:lnTo>
                          <a:pt x="391" y="0"/>
                        </a:lnTo>
                        <a:close/>
                      </a:path>
                    </a:pathLst>
                  </a:custGeom>
                  <a:solidFill>
                    <a:srgbClr val="D3CE8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d-ID"/>
                  </a:p>
                </p:txBody>
              </p:sp>
              <p:sp>
                <p:nvSpPr>
                  <p:cNvPr id="47125" name="Freeform 20"/>
                  <p:cNvSpPr>
                    <a:spLocks noChangeAspect="1"/>
                  </p:cNvSpPr>
                  <p:nvPr/>
                </p:nvSpPr>
                <p:spPr bwMode="auto">
                  <a:xfrm>
                    <a:off x="2200" y="2305"/>
                    <a:ext cx="544" cy="136"/>
                  </a:xfrm>
                  <a:custGeom>
                    <a:avLst/>
                    <a:gdLst>
                      <a:gd name="T0" fmla="*/ 0 w 390"/>
                      <a:gd name="T1" fmla="*/ 0 h 372"/>
                      <a:gd name="T2" fmla="*/ 280 w 390"/>
                      <a:gd name="T3" fmla="*/ 0 h 372"/>
                      <a:gd name="T4" fmla="*/ 576 w 390"/>
                      <a:gd name="T5" fmla="*/ 0 h 372"/>
                      <a:gd name="T6" fmla="*/ 879 w 390"/>
                      <a:gd name="T7" fmla="*/ 0 h 372"/>
                      <a:gd name="T8" fmla="*/ 1191 w 390"/>
                      <a:gd name="T9" fmla="*/ 0 h 372"/>
                      <a:gd name="T10" fmla="*/ 1487 w 390"/>
                      <a:gd name="T11" fmla="*/ 0 h 372"/>
                      <a:gd name="T12" fmla="*/ 1848 w 390"/>
                      <a:gd name="T13" fmla="*/ 0 h 372"/>
                      <a:gd name="T14" fmla="*/ 2184 w 390"/>
                      <a:gd name="T15" fmla="*/ 0 h 372"/>
                      <a:gd name="T16" fmla="*/ 2541 w 390"/>
                      <a:gd name="T17" fmla="*/ 0 h 372"/>
                      <a:gd name="T18" fmla="*/ 2893 w 390"/>
                      <a:gd name="T19" fmla="*/ 0 h 372"/>
                      <a:gd name="T20" fmla="*/ 3267 w 390"/>
                      <a:gd name="T21" fmla="*/ 0 h 372"/>
                      <a:gd name="T22" fmla="*/ 3636 w 390"/>
                      <a:gd name="T23" fmla="*/ 0 h 372"/>
                      <a:gd name="T24" fmla="*/ 4027 w 390"/>
                      <a:gd name="T25" fmla="*/ 0 h 372"/>
                      <a:gd name="T26" fmla="*/ 4399 w 390"/>
                      <a:gd name="T27" fmla="*/ 0 h 372"/>
                      <a:gd name="T28" fmla="*/ 4790 w 390"/>
                      <a:gd name="T29" fmla="*/ 0 h 372"/>
                      <a:gd name="T30" fmla="*/ 5203 w 390"/>
                      <a:gd name="T31" fmla="*/ 0 h 372"/>
                      <a:gd name="T32" fmla="*/ 5589 w 390"/>
                      <a:gd name="T33" fmla="*/ 0 h 372"/>
                      <a:gd name="T34" fmla="*/ 5340 w 390"/>
                      <a:gd name="T35" fmla="*/ 0 h 372"/>
                      <a:gd name="T36" fmla="*/ 5108 w 390"/>
                      <a:gd name="T37" fmla="*/ 0 h 372"/>
                      <a:gd name="T38" fmla="*/ 4868 w 390"/>
                      <a:gd name="T39" fmla="*/ 0 h 372"/>
                      <a:gd name="T40" fmla="*/ 4631 w 390"/>
                      <a:gd name="T41" fmla="*/ 0 h 372"/>
                      <a:gd name="T42" fmla="*/ 4399 w 390"/>
                      <a:gd name="T43" fmla="*/ 0 h 372"/>
                      <a:gd name="T44" fmla="*/ 4213 w 390"/>
                      <a:gd name="T45" fmla="*/ 0 h 372"/>
                      <a:gd name="T46" fmla="*/ 4027 w 390"/>
                      <a:gd name="T47" fmla="*/ 0 h 372"/>
                      <a:gd name="T48" fmla="*/ 3876 w 390"/>
                      <a:gd name="T49" fmla="*/ 0 h 372"/>
                      <a:gd name="T50" fmla="*/ 3616 w 390"/>
                      <a:gd name="T51" fmla="*/ 0 h 372"/>
                      <a:gd name="T52" fmla="*/ 3374 w 390"/>
                      <a:gd name="T53" fmla="*/ 0 h 372"/>
                      <a:gd name="T54" fmla="*/ 3115 w 390"/>
                      <a:gd name="T55" fmla="*/ 0 h 372"/>
                      <a:gd name="T56" fmla="*/ 2878 w 390"/>
                      <a:gd name="T57" fmla="*/ 0 h 372"/>
                      <a:gd name="T58" fmla="*/ 2625 w 390"/>
                      <a:gd name="T59" fmla="*/ 0 h 372"/>
                      <a:gd name="T60" fmla="*/ 2385 w 390"/>
                      <a:gd name="T61" fmla="*/ 0 h 372"/>
                      <a:gd name="T62" fmla="*/ 2138 w 390"/>
                      <a:gd name="T63" fmla="*/ 0 h 372"/>
                      <a:gd name="T64" fmla="*/ 1908 w 390"/>
                      <a:gd name="T65" fmla="*/ 0 h 372"/>
                      <a:gd name="T66" fmla="*/ 1661 w 390"/>
                      <a:gd name="T67" fmla="*/ 0 h 372"/>
                      <a:gd name="T68" fmla="*/ 1416 w 390"/>
                      <a:gd name="T69" fmla="*/ 0 h 372"/>
                      <a:gd name="T70" fmla="*/ 1191 w 390"/>
                      <a:gd name="T71" fmla="*/ 0 h 372"/>
                      <a:gd name="T72" fmla="*/ 947 w 390"/>
                      <a:gd name="T73" fmla="*/ 0 h 372"/>
                      <a:gd name="T74" fmla="*/ 703 w 390"/>
                      <a:gd name="T75" fmla="*/ 0 h 372"/>
                      <a:gd name="T76" fmla="*/ 467 w 390"/>
                      <a:gd name="T77" fmla="*/ 0 h 372"/>
                      <a:gd name="T78" fmla="*/ 241 w 390"/>
                      <a:gd name="T79" fmla="*/ 0 h 372"/>
                      <a:gd name="T80" fmla="*/ 0 w 390"/>
                      <a:gd name="T81" fmla="*/ 0 h 372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w 390"/>
                      <a:gd name="T124" fmla="*/ 0 h 372"/>
                      <a:gd name="T125" fmla="*/ 390 w 390"/>
                      <a:gd name="T126" fmla="*/ 372 h 372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T123" t="T124" r="T125" b="T126"/>
                    <a:pathLst>
                      <a:path w="390" h="372">
                        <a:moveTo>
                          <a:pt x="0" y="42"/>
                        </a:moveTo>
                        <a:lnTo>
                          <a:pt x="19" y="68"/>
                        </a:lnTo>
                        <a:lnTo>
                          <a:pt x="40" y="92"/>
                        </a:lnTo>
                        <a:lnTo>
                          <a:pt x="61" y="117"/>
                        </a:lnTo>
                        <a:lnTo>
                          <a:pt x="83" y="142"/>
                        </a:lnTo>
                        <a:lnTo>
                          <a:pt x="104" y="166"/>
                        </a:lnTo>
                        <a:lnTo>
                          <a:pt x="129" y="190"/>
                        </a:lnTo>
                        <a:lnTo>
                          <a:pt x="153" y="213"/>
                        </a:lnTo>
                        <a:lnTo>
                          <a:pt x="177" y="236"/>
                        </a:lnTo>
                        <a:lnTo>
                          <a:pt x="202" y="257"/>
                        </a:lnTo>
                        <a:lnTo>
                          <a:pt x="228" y="278"/>
                        </a:lnTo>
                        <a:lnTo>
                          <a:pt x="254" y="297"/>
                        </a:lnTo>
                        <a:lnTo>
                          <a:pt x="281" y="315"/>
                        </a:lnTo>
                        <a:lnTo>
                          <a:pt x="307" y="332"/>
                        </a:lnTo>
                        <a:lnTo>
                          <a:pt x="334" y="347"/>
                        </a:lnTo>
                        <a:lnTo>
                          <a:pt x="363" y="360"/>
                        </a:lnTo>
                        <a:lnTo>
                          <a:pt x="390" y="372"/>
                        </a:lnTo>
                        <a:lnTo>
                          <a:pt x="373" y="335"/>
                        </a:lnTo>
                        <a:lnTo>
                          <a:pt x="356" y="292"/>
                        </a:lnTo>
                        <a:lnTo>
                          <a:pt x="340" y="247"/>
                        </a:lnTo>
                        <a:lnTo>
                          <a:pt x="323" y="199"/>
                        </a:lnTo>
                        <a:lnTo>
                          <a:pt x="307" y="149"/>
                        </a:lnTo>
                        <a:lnTo>
                          <a:pt x="294" y="98"/>
                        </a:lnTo>
                        <a:lnTo>
                          <a:pt x="281" y="48"/>
                        </a:lnTo>
                        <a:lnTo>
                          <a:pt x="270" y="0"/>
                        </a:lnTo>
                        <a:lnTo>
                          <a:pt x="252" y="2"/>
                        </a:lnTo>
                        <a:lnTo>
                          <a:pt x="235" y="3"/>
                        </a:lnTo>
                        <a:lnTo>
                          <a:pt x="217" y="6"/>
                        </a:lnTo>
                        <a:lnTo>
                          <a:pt x="201" y="8"/>
                        </a:lnTo>
                        <a:lnTo>
                          <a:pt x="183" y="11"/>
                        </a:lnTo>
                        <a:lnTo>
                          <a:pt x="166" y="13"/>
                        </a:lnTo>
                        <a:lnTo>
                          <a:pt x="149" y="15"/>
                        </a:lnTo>
                        <a:lnTo>
                          <a:pt x="133" y="18"/>
                        </a:lnTo>
                        <a:lnTo>
                          <a:pt x="116" y="20"/>
                        </a:lnTo>
                        <a:lnTo>
                          <a:pt x="99" y="23"/>
                        </a:lnTo>
                        <a:lnTo>
                          <a:pt x="83" y="26"/>
                        </a:lnTo>
                        <a:lnTo>
                          <a:pt x="66" y="29"/>
                        </a:lnTo>
                        <a:lnTo>
                          <a:pt x="49" y="32"/>
                        </a:lnTo>
                        <a:lnTo>
                          <a:pt x="32" y="36"/>
                        </a:lnTo>
                        <a:lnTo>
                          <a:pt x="17" y="38"/>
                        </a:lnTo>
                        <a:lnTo>
                          <a:pt x="0" y="42"/>
                        </a:lnTo>
                        <a:close/>
                      </a:path>
                    </a:pathLst>
                  </a:custGeom>
                  <a:solidFill>
                    <a:srgbClr val="D3CE8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d-ID"/>
                  </a:p>
                </p:txBody>
              </p:sp>
              <p:sp>
                <p:nvSpPr>
                  <p:cNvPr id="47126" name="Freeform 21"/>
                  <p:cNvSpPr>
                    <a:spLocks noChangeAspect="1"/>
                  </p:cNvSpPr>
                  <p:nvPr/>
                </p:nvSpPr>
                <p:spPr bwMode="auto">
                  <a:xfrm>
                    <a:off x="2018" y="2115"/>
                    <a:ext cx="544" cy="177"/>
                  </a:xfrm>
                  <a:custGeom>
                    <a:avLst/>
                    <a:gdLst>
                      <a:gd name="T0" fmla="*/ 1702 w 457"/>
                      <a:gd name="T1" fmla="*/ 0 h 472"/>
                      <a:gd name="T2" fmla="*/ 0 w 457"/>
                      <a:gd name="T3" fmla="*/ 0 h 472"/>
                      <a:gd name="T4" fmla="*/ 20 w 457"/>
                      <a:gd name="T5" fmla="*/ 0 h 472"/>
                      <a:gd name="T6" fmla="*/ 51 w 457"/>
                      <a:gd name="T7" fmla="*/ 0 h 472"/>
                      <a:gd name="T8" fmla="*/ 105 w 457"/>
                      <a:gd name="T9" fmla="*/ 0 h 472"/>
                      <a:gd name="T10" fmla="*/ 162 w 457"/>
                      <a:gd name="T11" fmla="*/ 0 h 472"/>
                      <a:gd name="T12" fmla="*/ 237 w 457"/>
                      <a:gd name="T13" fmla="*/ 0 h 472"/>
                      <a:gd name="T14" fmla="*/ 325 w 457"/>
                      <a:gd name="T15" fmla="*/ 0 h 472"/>
                      <a:gd name="T16" fmla="*/ 423 w 457"/>
                      <a:gd name="T17" fmla="*/ 0 h 472"/>
                      <a:gd name="T18" fmla="*/ 529 w 457"/>
                      <a:gd name="T19" fmla="*/ 0 h 472"/>
                      <a:gd name="T20" fmla="*/ 611 w 457"/>
                      <a:gd name="T21" fmla="*/ 0 h 472"/>
                      <a:gd name="T22" fmla="*/ 683 w 457"/>
                      <a:gd name="T23" fmla="*/ 0 h 472"/>
                      <a:gd name="T24" fmla="*/ 765 w 457"/>
                      <a:gd name="T25" fmla="*/ 0 h 472"/>
                      <a:gd name="T26" fmla="*/ 850 w 457"/>
                      <a:gd name="T27" fmla="*/ 0 h 472"/>
                      <a:gd name="T28" fmla="*/ 928 w 457"/>
                      <a:gd name="T29" fmla="*/ 0 h 472"/>
                      <a:gd name="T30" fmla="*/ 1012 w 457"/>
                      <a:gd name="T31" fmla="*/ 0 h 472"/>
                      <a:gd name="T32" fmla="*/ 1088 w 457"/>
                      <a:gd name="T33" fmla="*/ 0 h 472"/>
                      <a:gd name="T34" fmla="*/ 1169 w 457"/>
                      <a:gd name="T35" fmla="*/ 0 h 472"/>
                      <a:gd name="T36" fmla="*/ 1252 w 457"/>
                      <a:gd name="T37" fmla="*/ 0 h 472"/>
                      <a:gd name="T38" fmla="*/ 1332 w 457"/>
                      <a:gd name="T39" fmla="*/ 0 h 472"/>
                      <a:gd name="T40" fmla="*/ 1420 w 457"/>
                      <a:gd name="T41" fmla="*/ 0 h 472"/>
                      <a:gd name="T42" fmla="*/ 1506 w 457"/>
                      <a:gd name="T43" fmla="*/ 0 h 472"/>
                      <a:gd name="T44" fmla="*/ 1586 w 457"/>
                      <a:gd name="T45" fmla="*/ 0 h 472"/>
                      <a:gd name="T46" fmla="*/ 1674 w 457"/>
                      <a:gd name="T47" fmla="*/ 0 h 472"/>
                      <a:gd name="T48" fmla="*/ 1759 w 457"/>
                      <a:gd name="T49" fmla="*/ 0 h 472"/>
                      <a:gd name="T50" fmla="*/ 1844 w 457"/>
                      <a:gd name="T51" fmla="*/ 0 h 472"/>
                      <a:gd name="T52" fmla="*/ 1809 w 457"/>
                      <a:gd name="T53" fmla="*/ 0 h 472"/>
                      <a:gd name="T54" fmla="*/ 1782 w 457"/>
                      <a:gd name="T55" fmla="*/ 0 h 472"/>
                      <a:gd name="T56" fmla="*/ 1763 w 457"/>
                      <a:gd name="T57" fmla="*/ 0 h 472"/>
                      <a:gd name="T58" fmla="*/ 1749 w 457"/>
                      <a:gd name="T59" fmla="*/ 0 h 472"/>
                      <a:gd name="T60" fmla="*/ 1730 w 457"/>
                      <a:gd name="T61" fmla="*/ 0 h 472"/>
                      <a:gd name="T62" fmla="*/ 1719 w 457"/>
                      <a:gd name="T63" fmla="*/ 0 h 472"/>
                      <a:gd name="T64" fmla="*/ 1709 w 457"/>
                      <a:gd name="T65" fmla="*/ 0 h 472"/>
                      <a:gd name="T66" fmla="*/ 1702 w 457"/>
                      <a:gd name="T67" fmla="*/ 0 h 472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457"/>
                      <a:gd name="T103" fmla="*/ 0 h 472"/>
                      <a:gd name="T104" fmla="*/ 457 w 457"/>
                      <a:gd name="T105" fmla="*/ 472 h 472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457" h="472">
                        <a:moveTo>
                          <a:pt x="422" y="0"/>
                        </a:moveTo>
                        <a:lnTo>
                          <a:pt x="0" y="0"/>
                        </a:lnTo>
                        <a:lnTo>
                          <a:pt x="5" y="64"/>
                        </a:lnTo>
                        <a:lnTo>
                          <a:pt x="13" y="128"/>
                        </a:lnTo>
                        <a:lnTo>
                          <a:pt x="26" y="188"/>
                        </a:lnTo>
                        <a:lnTo>
                          <a:pt x="40" y="249"/>
                        </a:lnTo>
                        <a:lnTo>
                          <a:pt x="59" y="307"/>
                        </a:lnTo>
                        <a:lnTo>
                          <a:pt x="80" y="364"/>
                        </a:lnTo>
                        <a:lnTo>
                          <a:pt x="104" y="419"/>
                        </a:lnTo>
                        <a:lnTo>
                          <a:pt x="131" y="472"/>
                        </a:lnTo>
                        <a:lnTo>
                          <a:pt x="151" y="467"/>
                        </a:lnTo>
                        <a:lnTo>
                          <a:pt x="170" y="464"/>
                        </a:lnTo>
                        <a:lnTo>
                          <a:pt x="190" y="459"/>
                        </a:lnTo>
                        <a:lnTo>
                          <a:pt x="210" y="455"/>
                        </a:lnTo>
                        <a:lnTo>
                          <a:pt x="230" y="450"/>
                        </a:lnTo>
                        <a:lnTo>
                          <a:pt x="250" y="447"/>
                        </a:lnTo>
                        <a:lnTo>
                          <a:pt x="270" y="443"/>
                        </a:lnTo>
                        <a:lnTo>
                          <a:pt x="290" y="439"/>
                        </a:lnTo>
                        <a:lnTo>
                          <a:pt x="311" y="436"/>
                        </a:lnTo>
                        <a:lnTo>
                          <a:pt x="331" y="433"/>
                        </a:lnTo>
                        <a:lnTo>
                          <a:pt x="352" y="430"/>
                        </a:lnTo>
                        <a:lnTo>
                          <a:pt x="373" y="427"/>
                        </a:lnTo>
                        <a:lnTo>
                          <a:pt x="394" y="424"/>
                        </a:lnTo>
                        <a:lnTo>
                          <a:pt x="415" y="421"/>
                        </a:lnTo>
                        <a:lnTo>
                          <a:pt x="436" y="419"/>
                        </a:lnTo>
                        <a:lnTo>
                          <a:pt x="457" y="416"/>
                        </a:lnTo>
                        <a:lnTo>
                          <a:pt x="449" y="365"/>
                        </a:lnTo>
                        <a:lnTo>
                          <a:pt x="443" y="314"/>
                        </a:lnTo>
                        <a:lnTo>
                          <a:pt x="438" y="263"/>
                        </a:lnTo>
                        <a:lnTo>
                          <a:pt x="434" y="211"/>
                        </a:lnTo>
                        <a:lnTo>
                          <a:pt x="429" y="158"/>
                        </a:lnTo>
                        <a:lnTo>
                          <a:pt x="426" y="106"/>
                        </a:lnTo>
                        <a:lnTo>
                          <a:pt x="424" y="53"/>
                        </a:lnTo>
                        <a:lnTo>
                          <a:pt x="422" y="0"/>
                        </a:lnTo>
                        <a:close/>
                      </a:path>
                    </a:pathLst>
                  </a:custGeom>
                  <a:solidFill>
                    <a:srgbClr val="D3CE8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d-ID"/>
                  </a:p>
                </p:txBody>
              </p:sp>
              <p:sp>
                <p:nvSpPr>
                  <p:cNvPr id="47127" name="Freeform 22"/>
                  <p:cNvSpPr>
                    <a:spLocks noChangeAspect="1"/>
                  </p:cNvSpPr>
                  <p:nvPr/>
                </p:nvSpPr>
                <p:spPr bwMode="auto">
                  <a:xfrm flipV="1">
                    <a:off x="2027" y="1897"/>
                    <a:ext cx="544" cy="177"/>
                  </a:xfrm>
                  <a:custGeom>
                    <a:avLst/>
                    <a:gdLst>
                      <a:gd name="T0" fmla="*/ 1702 w 457"/>
                      <a:gd name="T1" fmla="*/ 0 h 472"/>
                      <a:gd name="T2" fmla="*/ 0 w 457"/>
                      <a:gd name="T3" fmla="*/ 0 h 472"/>
                      <a:gd name="T4" fmla="*/ 20 w 457"/>
                      <a:gd name="T5" fmla="*/ 0 h 472"/>
                      <a:gd name="T6" fmla="*/ 51 w 457"/>
                      <a:gd name="T7" fmla="*/ 0 h 472"/>
                      <a:gd name="T8" fmla="*/ 105 w 457"/>
                      <a:gd name="T9" fmla="*/ 0 h 472"/>
                      <a:gd name="T10" fmla="*/ 162 w 457"/>
                      <a:gd name="T11" fmla="*/ 0 h 472"/>
                      <a:gd name="T12" fmla="*/ 237 w 457"/>
                      <a:gd name="T13" fmla="*/ 0 h 472"/>
                      <a:gd name="T14" fmla="*/ 325 w 457"/>
                      <a:gd name="T15" fmla="*/ 0 h 472"/>
                      <a:gd name="T16" fmla="*/ 423 w 457"/>
                      <a:gd name="T17" fmla="*/ 0 h 472"/>
                      <a:gd name="T18" fmla="*/ 529 w 457"/>
                      <a:gd name="T19" fmla="*/ 0 h 472"/>
                      <a:gd name="T20" fmla="*/ 611 w 457"/>
                      <a:gd name="T21" fmla="*/ 0 h 472"/>
                      <a:gd name="T22" fmla="*/ 683 w 457"/>
                      <a:gd name="T23" fmla="*/ 0 h 472"/>
                      <a:gd name="T24" fmla="*/ 765 w 457"/>
                      <a:gd name="T25" fmla="*/ 0 h 472"/>
                      <a:gd name="T26" fmla="*/ 850 w 457"/>
                      <a:gd name="T27" fmla="*/ 0 h 472"/>
                      <a:gd name="T28" fmla="*/ 928 w 457"/>
                      <a:gd name="T29" fmla="*/ 0 h 472"/>
                      <a:gd name="T30" fmla="*/ 1012 w 457"/>
                      <a:gd name="T31" fmla="*/ 0 h 472"/>
                      <a:gd name="T32" fmla="*/ 1088 w 457"/>
                      <a:gd name="T33" fmla="*/ 0 h 472"/>
                      <a:gd name="T34" fmla="*/ 1169 w 457"/>
                      <a:gd name="T35" fmla="*/ 0 h 472"/>
                      <a:gd name="T36" fmla="*/ 1252 w 457"/>
                      <a:gd name="T37" fmla="*/ 0 h 472"/>
                      <a:gd name="T38" fmla="*/ 1332 w 457"/>
                      <a:gd name="T39" fmla="*/ 0 h 472"/>
                      <a:gd name="T40" fmla="*/ 1420 w 457"/>
                      <a:gd name="T41" fmla="*/ 0 h 472"/>
                      <a:gd name="T42" fmla="*/ 1506 w 457"/>
                      <a:gd name="T43" fmla="*/ 0 h 472"/>
                      <a:gd name="T44" fmla="*/ 1586 w 457"/>
                      <a:gd name="T45" fmla="*/ 0 h 472"/>
                      <a:gd name="T46" fmla="*/ 1674 w 457"/>
                      <a:gd name="T47" fmla="*/ 0 h 472"/>
                      <a:gd name="T48" fmla="*/ 1759 w 457"/>
                      <a:gd name="T49" fmla="*/ 0 h 472"/>
                      <a:gd name="T50" fmla="*/ 1844 w 457"/>
                      <a:gd name="T51" fmla="*/ 0 h 472"/>
                      <a:gd name="T52" fmla="*/ 1809 w 457"/>
                      <a:gd name="T53" fmla="*/ 0 h 472"/>
                      <a:gd name="T54" fmla="*/ 1782 w 457"/>
                      <a:gd name="T55" fmla="*/ 0 h 472"/>
                      <a:gd name="T56" fmla="*/ 1763 w 457"/>
                      <a:gd name="T57" fmla="*/ 0 h 472"/>
                      <a:gd name="T58" fmla="*/ 1749 w 457"/>
                      <a:gd name="T59" fmla="*/ 0 h 472"/>
                      <a:gd name="T60" fmla="*/ 1730 w 457"/>
                      <a:gd name="T61" fmla="*/ 0 h 472"/>
                      <a:gd name="T62" fmla="*/ 1719 w 457"/>
                      <a:gd name="T63" fmla="*/ 0 h 472"/>
                      <a:gd name="T64" fmla="*/ 1709 w 457"/>
                      <a:gd name="T65" fmla="*/ 0 h 472"/>
                      <a:gd name="T66" fmla="*/ 1702 w 457"/>
                      <a:gd name="T67" fmla="*/ 0 h 472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w 457"/>
                      <a:gd name="T103" fmla="*/ 0 h 472"/>
                      <a:gd name="T104" fmla="*/ 457 w 457"/>
                      <a:gd name="T105" fmla="*/ 472 h 472"/>
                    </a:gdLst>
                    <a:ahLst/>
                    <a:cxnLst>
                      <a:cxn ang="T68">
                        <a:pos x="T0" y="T1"/>
                      </a:cxn>
                      <a:cxn ang="T69">
                        <a:pos x="T2" y="T3"/>
                      </a:cxn>
                      <a:cxn ang="T70">
                        <a:pos x="T4" y="T5"/>
                      </a:cxn>
                      <a:cxn ang="T71">
                        <a:pos x="T6" y="T7"/>
                      </a:cxn>
                      <a:cxn ang="T72">
                        <a:pos x="T8" y="T9"/>
                      </a:cxn>
                      <a:cxn ang="T73">
                        <a:pos x="T10" y="T11"/>
                      </a:cxn>
                      <a:cxn ang="T74">
                        <a:pos x="T12" y="T13"/>
                      </a:cxn>
                      <a:cxn ang="T75">
                        <a:pos x="T14" y="T15"/>
                      </a:cxn>
                      <a:cxn ang="T76">
                        <a:pos x="T16" y="T17"/>
                      </a:cxn>
                      <a:cxn ang="T77">
                        <a:pos x="T18" y="T19"/>
                      </a:cxn>
                      <a:cxn ang="T78">
                        <a:pos x="T20" y="T21"/>
                      </a:cxn>
                      <a:cxn ang="T79">
                        <a:pos x="T22" y="T23"/>
                      </a:cxn>
                      <a:cxn ang="T80">
                        <a:pos x="T24" y="T25"/>
                      </a:cxn>
                      <a:cxn ang="T81">
                        <a:pos x="T26" y="T27"/>
                      </a:cxn>
                      <a:cxn ang="T82">
                        <a:pos x="T28" y="T29"/>
                      </a:cxn>
                      <a:cxn ang="T83">
                        <a:pos x="T30" y="T31"/>
                      </a:cxn>
                      <a:cxn ang="T84">
                        <a:pos x="T32" y="T33"/>
                      </a:cxn>
                      <a:cxn ang="T85">
                        <a:pos x="T34" y="T35"/>
                      </a:cxn>
                      <a:cxn ang="T86">
                        <a:pos x="T36" y="T37"/>
                      </a:cxn>
                      <a:cxn ang="T87">
                        <a:pos x="T38" y="T39"/>
                      </a:cxn>
                      <a:cxn ang="T88">
                        <a:pos x="T40" y="T41"/>
                      </a:cxn>
                      <a:cxn ang="T89">
                        <a:pos x="T42" y="T43"/>
                      </a:cxn>
                      <a:cxn ang="T90">
                        <a:pos x="T44" y="T45"/>
                      </a:cxn>
                      <a:cxn ang="T91">
                        <a:pos x="T46" y="T47"/>
                      </a:cxn>
                      <a:cxn ang="T92">
                        <a:pos x="T48" y="T49"/>
                      </a:cxn>
                      <a:cxn ang="T93">
                        <a:pos x="T50" y="T51"/>
                      </a:cxn>
                      <a:cxn ang="T94">
                        <a:pos x="T52" y="T53"/>
                      </a:cxn>
                      <a:cxn ang="T95">
                        <a:pos x="T54" y="T55"/>
                      </a:cxn>
                      <a:cxn ang="T96">
                        <a:pos x="T56" y="T57"/>
                      </a:cxn>
                      <a:cxn ang="T97">
                        <a:pos x="T58" y="T59"/>
                      </a:cxn>
                      <a:cxn ang="T98">
                        <a:pos x="T60" y="T61"/>
                      </a:cxn>
                      <a:cxn ang="T99">
                        <a:pos x="T62" y="T63"/>
                      </a:cxn>
                      <a:cxn ang="T100">
                        <a:pos x="T64" y="T65"/>
                      </a:cxn>
                      <a:cxn ang="T101">
                        <a:pos x="T66" y="T67"/>
                      </a:cxn>
                    </a:cxnLst>
                    <a:rect l="T102" t="T103" r="T104" b="T105"/>
                    <a:pathLst>
                      <a:path w="457" h="472">
                        <a:moveTo>
                          <a:pt x="422" y="0"/>
                        </a:moveTo>
                        <a:lnTo>
                          <a:pt x="0" y="0"/>
                        </a:lnTo>
                        <a:lnTo>
                          <a:pt x="5" y="64"/>
                        </a:lnTo>
                        <a:lnTo>
                          <a:pt x="13" y="128"/>
                        </a:lnTo>
                        <a:lnTo>
                          <a:pt x="26" y="188"/>
                        </a:lnTo>
                        <a:lnTo>
                          <a:pt x="40" y="249"/>
                        </a:lnTo>
                        <a:lnTo>
                          <a:pt x="59" y="307"/>
                        </a:lnTo>
                        <a:lnTo>
                          <a:pt x="80" y="364"/>
                        </a:lnTo>
                        <a:lnTo>
                          <a:pt x="104" y="419"/>
                        </a:lnTo>
                        <a:lnTo>
                          <a:pt x="131" y="472"/>
                        </a:lnTo>
                        <a:lnTo>
                          <a:pt x="151" y="467"/>
                        </a:lnTo>
                        <a:lnTo>
                          <a:pt x="170" y="464"/>
                        </a:lnTo>
                        <a:lnTo>
                          <a:pt x="190" y="459"/>
                        </a:lnTo>
                        <a:lnTo>
                          <a:pt x="210" y="455"/>
                        </a:lnTo>
                        <a:lnTo>
                          <a:pt x="230" y="450"/>
                        </a:lnTo>
                        <a:lnTo>
                          <a:pt x="250" y="447"/>
                        </a:lnTo>
                        <a:lnTo>
                          <a:pt x="270" y="443"/>
                        </a:lnTo>
                        <a:lnTo>
                          <a:pt x="290" y="439"/>
                        </a:lnTo>
                        <a:lnTo>
                          <a:pt x="311" y="436"/>
                        </a:lnTo>
                        <a:lnTo>
                          <a:pt x="331" y="433"/>
                        </a:lnTo>
                        <a:lnTo>
                          <a:pt x="352" y="430"/>
                        </a:lnTo>
                        <a:lnTo>
                          <a:pt x="373" y="427"/>
                        </a:lnTo>
                        <a:lnTo>
                          <a:pt x="394" y="424"/>
                        </a:lnTo>
                        <a:lnTo>
                          <a:pt x="415" y="421"/>
                        </a:lnTo>
                        <a:lnTo>
                          <a:pt x="436" y="419"/>
                        </a:lnTo>
                        <a:lnTo>
                          <a:pt x="457" y="416"/>
                        </a:lnTo>
                        <a:lnTo>
                          <a:pt x="449" y="365"/>
                        </a:lnTo>
                        <a:lnTo>
                          <a:pt x="443" y="314"/>
                        </a:lnTo>
                        <a:lnTo>
                          <a:pt x="438" y="263"/>
                        </a:lnTo>
                        <a:lnTo>
                          <a:pt x="434" y="211"/>
                        </a:lnTo>
                        <a:lnTo>
                          <a:pt x="429" y="158"/>
                        </a:lnTo>
                        <a:lnTo>
                          <a:pt x="426" y="106"/>
                        </a:lnTo>
                        <a:lnTo>
                          <a:pt x="424" y="53"/>
                        </a:lnTo>
                        <a:lnTo>
                          <a:pt x="422" y="0"/>
                        </a:lnTo>
                        <a:close/>
                      </a:path>
                    </a:pathLst>
                  </a:custGeom>
                  <a:solidFill>
                    <a:srgbClr val="D3CE82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id-ID"/>
                  </a:p>
                </p:txBody>
              </p:sp>
            </p:grpSp>
            <p:sp>
              <p:nvSpPr>
                <p:cNvPr id="47123" name="Freeform 23"/>
                <p:cNvSpPr>
                  <a:spLocks noChangeAspect="1"/>
                </p:cNvSpPr>
                <p:nvPr/>
              </p:nvSpPr>
              <p:spPr bwMode="auto">
                <a:xfrm flipV="1">
                  <a:off x="2635" y="1706"/>
                  <a:ext cx="590" cy="164"/>
                </a:xfrm>
                <a:custGeom>
                  <a:avLst/>
                  <a:gdLst>
                    <a:gd name="T0" fmla="*/ 763 w 502"/>
                    <a:gd name="T1" fmla="*/ 0 h 451"/>
                    <a:gd name="T2" fmla="*/ 661 w 502"/>
                    <a:gd name="T3" fmla="*/ 0 h 451"/>
                    <a:gd name="T4" fmla="*/ 558 w 502"/>
                    <a:gd name="T5" fmla="*/ 0 h 451"/>
                    <a:gd name="T6" fmla="*/ 452 w 502"/>
                    <a:gd name="T7" fmla="*/ 0 h 451"/>
                    <a:gd name="T8" fmla="*/ 349 w 502"/>
                    <a:gd name="T9" fmla="*/ 0 h 451"/>
                    <a:gd name="T10" fmla="*/ 252 w 502"/>
                    <a:gd name="T11" fmla="*/ 0 h 451"/>
                    <a:gd name="T12" fmla="*/ 149 w 502"/>
                    <a:gd name="T13" fmla="*/ 0 h 451"/>
                    <a:gd name="T14" fmla="*/ 47 w 502"/>
                    <a:gd name="T15" fmla="*/ 0 h 451"/>
                    <a:gd name="T16" fmla="*/ 58 w 502"/>
                    <a:gd name="T17" fmla="*/ 0 h 451"/>
                    <a:gd name="T18" fmla="*/ 192 w 502"/>
                    <a:gd name="T19" fmla="*/ 0 h 451"/>
                    <a:gd name="T20" fmla="*/ 341 w 502"/>
                    <a:gd name="T21" fmla="*/ 0 h 451"/>
                    <a:gd name="T22" fmla="*/ 509 w 502"/>
                    <a:gd name="T23" fmla="*/ 0 h 451"/>
                    <a:gd name="T24" fmla="*/ 630 w 502"/>
                    <a:gd name="T25" fmla="*/ 0 h 451"/>
                    <a:gd name="T26" fmla="*/ 708 w 502"/>
                    <a:gd name="T27" fmla="*/ 0 h 451"/>
                    <a:gd name="T28" fmla="*/ 793 w 502"/>
                    <a:gd name="T29" fmla="*/ 0 h 451"/>
                    <a:gd name="T30" fmla="*/ 872 w 502"/>
                    <a:gd name="T31" fmla="*/ 0 h 451"/>
                    <a:gd name="T32" fmla="*/ 954 w 502"/>
                    <a:gd name="T33" fmla="*/ 0 h 451"/>
                    <a:gd name="T34" fmla="*/ 1035 w 502"/>
                    <a:gd name="T35" fmla="*/ 0 h 451"/>
                    <a:gd name="T36" fmla="*/ 1113 w 502"/>
                    <a:gd name="T37" fmla="*/ 0 h 451"/>
                    <a:gd name="T38" fmla="*/ 1189 w 502"/>
                    <a:gd name="T39" fmla="*/ 0 h 451"/>
                    <a:gd name="T40" fmla="*/ 1318 w 502"/>
                    <a:gd name="T41" fmla="*/ 0 h 451"/>
                    <a:gd name="T42" fmla="*/ 1482 w 502"/>
                    <a:gd name="T43" fmla="*/ 0 h 451"/>
                    <a:gd name="T44" fmla="*/ 1632 w 502"/>
                    <a:gd name="T45" fmla="*/ 0 h 451"/>
                    <a:gd name="T46" fmla="*/ 1770 w 502"/>
                    <a:gd name="T47" fmla="*/ 0 h 451"/>
                    <a:gd name="T48" fmla="*/ 1765 w 502"/>
                    <a:gd name="T49" fmla="*/ 0 h 451"/>
                    <a:gd name="T50" fmla="*/ 1640 w 502"/>
                    <a:gd name="T51" fmla="*/ 0 h 451"/>
                    <a:gd name="T52" fmla="*/ 1516 w 502"/>
                    <a:gd name="T53" fmla="*/ 0 h 451"/>
                    <a:gd name="T54" fmla="*/ 1389 w 502"/>
                    <a:gd name="T55" fmla="*/ 0 h 451"/>
                    <a:gd name="T56" fmla="*/ 1266 w 502"/>
                    <a:gd name="T57" fmla="*/ 0 h 451"/>
                    <a:gd name="T58" fmla="*/ 1133 w 502"/>
                    <a:gd name="T59" fmla="*/ 0 h 451"/>
                    <a:gd name="T60" fmla="*/ 1006 w 502"/>
                    <a:gd name="T61" fmla="*/ 0 h 451"/>
                    <a:gd name="T62" fmla="*/ 872 w 502"/>
                    <a:gd name="T63" fmla="*/ 0 h 451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w 502"/>
                    <a:gd name="T97" fmla="*/ 0 h 451"/>
                    <a:gd name="T98" fmla="*/ 502 w 502"/>
                    <a:gd name="T99" fmla="*/ 451 h 451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T96" t="T97" r="T98" b="T99"/>
                  <a:pathLst>
                    <a:path w="502" h="451">
                      <a:moveTo>
                        <a:pt x="223" y="0"/>
                      </a:moveTo>
                      <a:lnTo>
                        <a:pt x="209" y="0"/>
                      </a:lnTo>
                      <a:lnTo>
                        <a:pt x="194" y="0"/>
                      </a:lnTo>
                      <a:lnTo>
                        <a:pt x="181" y="0"/>
                      </a:lnTo>
                      <a:lnTo>
                        <a:pt x="166" y="0"/>
                      </a:lnTo>
                      <a:lnTo>
                        <a:pt x="153" y="2"/>
                      </a:lnTo>
                      <a:lnTo>
                        <a:pt x="138" y="2"/>
                      </a:lnTo>
                      <a:lnTo>
                        <a:pt x="124" y="2"/>
                      </a:lnTo>
                      <a:lnTo>
                        <a:pt x="111" y="2"/>
                      </a:lnTo>
                      <a:lnTo>
                        <a:pt x="96" y="3"/>
                      </a:lnTo>
                      <a:lnTo>
                        <a:pt x="82" y="3"/>
                      </a:lnTo>
                      <a:lnTo>
                        <a:pt x="69" y="4"/>
                      </a:lnTo>
                      <a:lnTo>
                        <a:pt x="55" y="4"/>
                      </a:lnTo>
                      <a:lnTo>
                        <a:pt x="41" y="5"/>
                      </a:lnTo>
                      <a:lnTo>
                        <a:pt x="27" y="6"/>
                      </a:lnTo>
                      <a:lnTo>
                        <a:pt x="13" y="6"/>
                      </a:lnTo>
                      <a:lnTo>
                        <a:pt x="0" y="8"/>
                      </a:lnTo>
                      <a:lnTo>
                        <a:pt x="16" y="76"/>
                      </a:lnTo>
                      <a:lnTo>
                        <a:pt x="33" y="139"/>
                      </a:lnTo>
                      <a:lnTo>
                        <a:pt x="52" y="196"/>
                      </a:lnTo>
                      <a:lnTo>
                        <a:pt x="73" y="248"/>
                      </a:lnTo>
                      <a:lnTo>
                        <a:pt x="94" y="295"/>
                      </a:lnTo>
                      <a:lnTo>
                        <a:pt x="116" y="337"/>
                      </a:lnTo>
                      <a:lnTo>
                        <a:pt x="139" y="372"/>
                      </a:lnTo>
                      <a:lnTo>
                        <a:pt x="162" y="401"/>
                      </a:lnTo>
                      <a:lnTo>
                        <a:pt x="173" y="413"/>
                      </a:lnTo>
                      <a:lnTo>
                        <a:pt x="184" y="423"/>
                      </a:lnTo>
                      <a:lnTo>
                        <a:pt x="195" y="431"/>
                      </a:lnTo>
                      <a:lnTo>
                        <a:pt x="207" y="439"/>
                      </a:lnTo>
                      <a:lnTo>
                        <a:pt x="217" y="443"/>
                      </a:lnTo>
                      <a:lnTo>
                        <a:pt x="229" y="447"/>
                      </a:lnTo>
                      <a:lnTo>
                        <a:pt x="240" y="450"/>
                      </a:lnTo>
                      <a:lnTo>
                        <a:pt x="252" y="451"/>
                      </a:lnTo>
                      <a:lnTo>
                        <a:pt x="262" y="450"/>
                      </a:lnTo>
                      <a:lnTo>
                        <a:pt x="273" y="448"/>
                      </a:lnTo>
                      <a:lnTo>
                        <a:pt x="284" y="445"/>
                      </a:lnTo>
                      <a:lnTo>
                        <a:pt x="295" y="439"/>
                      </a:lnTo>
                      <a:lnTo>
                        <a:pt x="306" y="433"/>
                      </a:lnTo>
                      <a:lnTo>
                        <a:pt x="317" y="424"/>
                      </a:lnTo>
                      <a:lnTo>
                        <a:pt x="328" y="414"/>
                      </a:lnTo>
                      <a:lnTo>
                        <a:pt x="339" y="403"/>
                      </a:lnTo>
                      <a:lnTo>
                        <a:pt x="362" y="375"/>
                      </a:lnTo>
                      <a:lnTo>
                        <a:pt x="385" y="340"/>
                      </a:lnTo>
                      <a:lnTo>
                        <a:pt x="407" y="300"/>
                      </a:lnTo>
                      <a:lnTo>
                        <a:pt x="428" y="253"/>
                      </a:lnTo>
                      <a:lnTo>
                        <a:pt x="448" y="201"/>
                      </a:lnTo>
                      <a:lnTo>
                        <a:pt x="468" y="144"/>
                      </a:lnTo>
                      <a:lnTo>
                        <a:pt x="486" y="81"/>
                      </a:lnTo>
                      <a:lnTo>
                        <a:pt x="502" y="13"/>
                      </a:lnTo>
                      <a:lnTo>
                        <a:pt x="485" y="11"/>
                      </a:lnTo>
                      <a:lnTo>
                        <a:pt x="468" y="10"/>
                      </a:lnTo>
                      <a:lnTo>
                        <a:pt x="450" y="8"/>
                      </a:lnTo>
                      <a:lnTo>
                        <a:pt x="434" y="6"/>
                      </a:lnTo>
                      <a:lnTo>
                        <a:pt x="416" y="6"/>
                      </a:lnTo>
                      <a:lnTo>
                        <a:pt x="399" y="5"/>
                      </a:lnTo>
                      <a:lnTo>
                        <a:pt x="381" y="4"/>
                      </a:lnTo>
                      <a:lnTo>
                        <a:pt x="364" y="3"/>
                      </a:lnTo>
                      <a:lnTo>
                        <a:pt x="347" y="3"/>
                      </a:lnTo>
                      <a:lnTo>
                        <a:pt x="329" y="2"/>
                      </a:lnTo>
                      <a:lnTo>
                        <a:pt x="311" y="2"/>
                      </a:lnTo>
                      <a:lnTo>
                        <a:pt x="294" y="2"/>
                      </a:lnTo>
                      <a:lnTo>
                        <a:pt x="276" y="0"/>
                      </a:lnTo>
                      <a:lnTo>
                        <a:pt x="258" y="0"/>
                      </a:lnTo>
                      <a:lnTo>
                        <a:pt x="240" y="0"/>
                      </a:lnTo>
                      <a:lnTo>
                        <a:pt x="223" y="0"/>
                      </a:lnTo>
                      <a:close/>
                    </a:path>
                  </a:pathLst>
                </a:custGeom>
                <a:solidFill>
                  <a:srgbClr val="D3CE8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id-ID"/>
                </a:p>
              </p:txBody>
            </p:sp>
          </p:grpSp>
          <p:sp>
            <p:nvSpPr>
              <p:cNvPr id="47116" name="Freeform 24"/>
              <p:cNvSpPr>
                <a:spLocks noChangeAspect="1"/>
              </p:cNvSpPr>
              <p:nvPr/>
            </p:nvSpPr>
            <p:spPr bwMode="auto">
              <a:xfrm rot="418631">
                <a:off x="2364" y="2444"/>
                <a:ext cx="1342" cy="150"/>
              </a:xfrm>
              <a:custGeom>
                <a:avLst/>
                <a:gdLst>
                  <a:gd name="T0" fmla="*/ 0 w 2835"/>
                  <a:gd name="T1" fmla="*/ 0 h 703"/>
                  <a:gd name="T2" fmla="*/ 1 w 2835"/>
                  <a:gd name="T3" fmla="*/ 0 h 703"/>
                  <a:gd name="T4" fmla="*/ 2 w 2835"/>
                  <a:gd name="T5" fmla="*/ 0 h 703"/>
                  <a:gd name="T6" fmla="*/ 4 w 2835"/>
                  <a:gd name="T7" fmla="*/ 0 h 703"/>
                  <a:gd name="T8" fmla="*/ 5 w 2835"/>
                  <a:gd name="T9" fmla="*/ 0 h 703"/>
                  <a:gd name="T10" fmla="*/ 6 w 2835"/>
                  <a:gd name="T11" fmla="*/ 0 h 703"/>
                  <a:gd name="T12" fmla="*/ 7 w 2835"/>
                  <a:gd name="T13" fmla="*/ 0 h 703"/>
                  <a:gd name="T14" fmla="*/ 7 w 2835"/>
                  <a:gd name="T15" fmla="*/ 0 h 703"/>
                  <a:gd name="T16" fmla="*/ 6 w 2835"/>
                  <a:gd name="T17" fmla="*/ 0 h 703"/>
                  <a:gd name="T18" fmla="*/ 5 w 2835"/>
                  <a:gd name="T19" fmla="*/ 0 h 703"/>
                  <a:gd name="T20" fmla="*/ 3 w 2835"/>
                  <a:gd name="T21" fmla="*/ 0 h 703"/>
                  <a:gd name="T22" fmla="*/ 2 w 2835"/>
                  <a:gd name="T23" fmla="*/ 0 h 703"/>
                  <a:gd name="T24" fmla="*/ 1 w 2835"/>
                  <a:gd name="T25" fmla="*/ 0 h 703"/>
                  <a:gd name="T26" fmla="*/ 0 w 2835"/>
                  <a:gd name="T27" fmla="*/ 0 h 703"/>
                  <a:gd name="T28" fmla="*/ 0 w 2835"/>
                  <a:gd name="T29" fmla="*/ 0 h 703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2835"/>
                  <a:gd name="T46" fmla="*/ 0 h 703"/>
                  <a:gd name="T47" fmla="*/ 2835 w 2835"/>
                  <a:gd name="T48" fmla="*/ 703 h 703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2835" h="703">
                    <a:moveTo>
                      <a:pt x="45" y="318"/>
                    </a:moveTo>
                    <a:cubicBezTo>
                      <a:pt x="90" y="288"/>
                      <a:pt x="264" y="144"/>
                      <a:pt x="408" y="91"/>
                    </a:cubicBezTo>
                    <a:cubicBezTo>
                      <a:pt x="552" y="38"/>
                      <a:pt x="741" y="0"/>
                      <a:pt x="907" y="0"/>
                    </a:cubicBezTo>
                    <a:cubicBezTo>
                      <a:pt x="1073" y="0"/>
                      <a:pt x="1232" y="38"/>
                      <a:pt x="1406" y="91"/>
                    </a:cubicBezTo>
                    <a:cubicBezTo>
                      <a:pt x="1580" y="144"/>
                      <a:pt x="1800" y="273"/>
                      <a:pt x="1951" y="318"/>
                    </a:cubicBezTo>
                    <a:cubicBezTo>
                      <a:pt x="2102" y="363"/>
                      <a:pt x="2177" y="401"/>
                      <a:pt x="2313" y="363"/>
                    </a:cubicBezTo>
                    <a:cubicBezTo>
                      <a:pt x="2449" y="325"/>
                      <a:pt x="2699" y="114"/>
                      <a:pt x="2767" y="91"/>
                    </a:cubicBezTo>
                    <a:cubicBezTo>
                      <a:pt x="2835" y="68"/>
                      <a:pt x="2790" y="136"/>
                      <a:pt x="2722" y="227"/>
                    </a:cubicBezTo>
                    <a:cubicBezTo>
                      <a:pt x="2654" y="318"/>
                      <a:pt x="2503" y="567"/>
                      <a:pt x="2359" y="635"/>
                    </a:cubicBezTo>
                    <a:cubicBezTo>
                      <a:pt x="2215" y="703"/>
                      <a:pt x="2049" y="688"/>
                      <a:pt x="1860" y="635"/>
                    </a:cubicBezTo>
                    <a:cubicBezTo>
                      <a:pt x="1671" y="582"/>
                      <a:pt x="1406" y="386"/>
                      <a:pt x="1225" y="318"/>
                    </a:cubicBezTo>
                    <a:cubicBezTo>
                      <a:pt x="1044" y="250"/>
                      <a:pt x="915" y="242"/>
                      <a:pt x="771" y="227"/>
                    </a:cubicBezTo>
                    <a:cubicBezTo>
                      <a:pt x="627" y="212"/>
                      <a:pt x="469" y="220"/>
                      <a:pt x="363" y="227"/>
                    </a:cubicBezTo>
                    <a:cubicBezTo>
                      <a:pt x="257" y="234"/>
                      <a:pt x="189" y="249"/>
                      <a:pt x="136" y="272"/>
                    </a:cubicBezTo>
                    <a:cubicBezTo>
                      <a:pt x="83" y="295"/>
                      <a:pt x="0" y="348"/>
                      <a:pt x="45" y="318"/>
                    </a:cubicBezTo>
                    <a:close/>
                  </a:path>
                </a:pathLst>
              </a:custGeom>
              <a:solidFill>
                <a:srgbClr val="0000CC"/>
              </a:solidFill>
              <a:ln w="9525">
                <a:solidFill>
                  <a:srgbClr val="0000CC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47117" name="Freeform 25"/>
              <p:cNvSpPr>
                <a:spLocks noChangeAspect="1"/>
              </p:cNvSpPr>
              <p:nvPr/>
            </p:nvSpPr>
            <p:spPr bwMode="auto">
              <a:xfrm>
                <a:off x="2573" y="1570"/>
                <a:ext cx="936" cy="868"/>
              </a:xfrm>
              <a:custGeom>
                <a:avLst/>
                <a:gdLst>
                  <a:gd name="T0" fmla="*/ 0 w 1224"/>
                  <a:gd name="T1" fmla="*/ 4 h 1678"/>
                  <a:gd name="T2" fmla="*/ 58 w 1224"/>
                  <a:gd name="T3" fmla="*/ 7 h 1678"/>
                  <a:gd name="T4" fmla="*/ 143 w 1224"/>
                  <a:gd name="T5" fmla="*/ 0 h 1678"/>
                  <a:gd name="T6" fmla="*/ 58 w 1224"/>
                  <a:gd name="T7" fmla="*/ 9 h 1678"/>
                  <a:gd name="T8" fmla="*/ 0 w 1224"/>
                  <a:gd name="T9" fmla="*/ 4 h 167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224"/>
                  <a:gd name="T16" fmla="*/ 0 h 1678"/>
                  <a:gd name="T17" fmla="*/ 1224 w 1224"/>
                  <a:gd name="T18" fmla="*/ 1678 h 167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224" h="1678">
                    <a:moveTo>
                      <a:pt x="0" y="816"/>
                    </a:moveTo>
                    <a:lnTo>
                      <a:pt x="499" y="1315"/>
                    </a:lnTo>
                    <a:lnTo>
                      <a:pt x="1224" y="0"/>
                    </a:lnTo>
                    <a:lnTo>
                      <a:pt x="499" y="1678"/>
                    </a:lnTo>
                    <a:lnTo>
                      <a:pt x="0" y="816"/>
                    </a:lnTo>
                    <a:close/>
                  </a:path>
                </a:pathLst>
              </a:custGeom>
              <a:solidFill>
                <a:srgbClr val="CC33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</p:grpSp>
      </p:grpSp>
      <p:pic>
        <p:nvPicPr>
          <p:cNvPr id="47110" name="Picture 26" descr="Gedung BAN-PT J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375" y="2209800"/>
            <a:ext cx="2587625" cy="25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008000"/>
          </a:solidFill>
        </p:spPr>
        <p:txBody>
          <a:bodyPr>
            <a:normAutofit fontScale="90000"/>
          </a:bodyPr>
          <a:lstStyle/>
          <a:p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PERATURAN MENDIKNAS </a:t>
            </a:r>
            <a:b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NOMOR 28 TAHUN 2005</a:t>
            </a:r>
            <a:b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TENTANG BAN-PT</a:t>
            </a:r>
            <a:endParaRPr lang="en-US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09600" indent="-609600" algn="ctr" eaLnBrk="1" hangingPunct="1">
              <a:buFontTx/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BAN-PT </a:t>
            </a:r>
          </a:p>
          <a:p>
            <a:pPr marL="609600" indent="-609600" eaLnBrk="1" hangingPunct="1">
              <a:buFontTx/>
              <a:buNone/>
            </a:pP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merupakan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badan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nonstruktural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yang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bersifat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nirlaba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mandiri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yang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bertanggungjawab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kepada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Menteri</a:t>
            </a: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09600" indent="-609600" eaLnBrk="1" hangingPunct="1">
              <a:buFontTx/>
              <a:buNone/>
            </a:pPr>
            <a:endParaRPr lang="en-US" sz="2400" dirty="0" smtClean="0"/>
          </a:p>
          <a:p>
            <a:pPr marL="609600" indent="-609600" algn="ctr" eaLnBrk="1" hangingPunct="1">
              <a:buFontTx/>
              <a:buNone/>
            </a:pPr>
            <a:r>
              <a:rPr lang="en-US" sz="2400" b="1" dirty="0" smtClean="0">
                <a:solidFill>
                  <a:srgbClr val="FF0000"/>
                </a:solidFill>
              </a:rPr>
              <a:t>LEMBAGA AKREDITASI MANDIRI PERGURUAN TINGGI </a:t>
            </a:r>
            <a:r>
              <a:rPr lang="en-US" sz="2400" dirty="0" smtClean="0"/>
              <a:t>(Ps. 13)</a:t>
            </a:r>
          </a:p>
          <a:p>
            <a:pPr marL="609600" indent="-609600" eaLnBrk="1" hangingPunct="1"/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Berbadan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hukum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Indonesia</a:t>
            </a:r>
          </a:p>
          <a:p>
            <a:pPr marL="609600" indent="-609600" eaLnBrk="1" hangingPunct="1"/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Bersifat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nirlaba</a:t>
            </a: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09600" indent="-609600" eaLnBrk="1" hangingPunct="1"/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Memiliki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tenaga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ahli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bidang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evaluasi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pendidikan</a:t>
            </a:r>
            <a:endParaRPr lang="en-US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609600" indent="-609600" eaLnBrk="1" hangingPunct="1"/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Memperoleh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izin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Menteri</a:t>
            </a:r>
            <a:r>
              <a:rPr lang="en-US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marL="609600" indent="-609600" algn="ctr" eaLnBrk="1" hangingPunct="1">
              <a:buFontTx/>
              <a:buNone/>
            </a:pPr>
            <a:endParaRPr lang="en-US" sz="3600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7562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en-US" sz="40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MAJELIS BAN-PT PERIODE 2006-2011</a:t>
            </a:r>
            <a:br>
              <a:rPr lang="en-US" sz="40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MOHON DIRI</a:t>
            </a:r>
            <a:br>
              <a:rPr lang="en-US" sz="40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4000" b="1" dirty="0" smtClean="0">
                <a:solidFill>
                  <a:schemeClr val="accent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TERIMA KASIH ATAS PERHATIAN DAN KERJASAMANYA</a:t>
            </a:r>
            <a:endParaRPr lang="id-ID" sz="4000" b="1" dirty="0" smtClean="0">
              <a:solidFill>
                <a:schemeClr val="accent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8131" name="Content Placeholder 4" descr="0204200703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2743200" y="2514600"/>
            <a:ext cx="4876800" cy="3657600"/>
          </a:xfr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9144000" cy="1143000"/>
          </a:xfrm>
          <a:solidFill>
            <a:srgbClr val="008000"/>
          </a:solidFill>
        </p:spPr>
        <p:txBody>
          <a:bodyPr>
            <a:normAutofit fontScale="90000"/>
          </a:bodyPr>
          <a:lstStyle/>
          <a:p>
            <a:pPr eaLnBrk="1" hangingPunct="1"/>
            <a:r>
              <a:rPr lang="en-US" sz="2400" b="1" dirty="0" smtClean="0">
                <a:solidFill>
                  <a:schemeClr val="bg1"/>
                </a:solidFill>
              </a:rPr>
              <a:t>PERATURAN MENDIKNAS </a:t>
            </a:r>
            <a:br>
              <a:rPr lang="en-US" sz="2400" b="1" dirty="0" smtClean="0">
                <a:solidFill>
                  <a:schemeClr val="bg1"/>
                </a:solidFill>
              </a:rPr>
            </a:br>
            <a:r>
              <a:rPr lang="en-US" sz="2400" b="1" dirty="0" smtClean="0">
                <a:solidFill>
                  <a:schemeClr val="bg1"/>
                </a:solidFill>
              </a:rPr>
              <a:t>NOMOR 28 TAHUN 2005</a:t>
            </a:r>
            <a:br>
              <a:rPr lang="en-US" sz="2400" b="1" dirty="0" smtClean="0">
                <a:solidFill>
                  <a:schemeClr val="bg1"/>
                </a:solidFill>
              </a:rPr>
            </a:br>
            <a:r>
              <a:rPr lang="en-US" sz="2400" b="1" dirty="0" smtClean="0">
                <a:solidFill>
                  <a:schemeClr val="bg1"/>
                </a:solidFill>
              </a:rPr>
              <a:t>TENTANG BAN-PT</a:t>
            </a:r>
          </a:p>
        </p:txBody>
      </p:sp>
      <p:sp>
        <p:nvSpPr>
          <p:cNvPr id="1229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 algn="ctr" eaLnBrk="1" hangingPunct="1">
              <a:buFontTx/>
              <a:buNone/>
            </a:pPr>
            <a:r>
              <a:rPr lang="en-US" sz="2000" b="1" dirty="0" smtClean="0">
                <a:solidFill>
                  <a:srgbClr val="FF0000"/>
                </a:solidFill>
              </a:rPr>
              <a:t>BAN-PT</a:t>
            </a:r>
            <a:r>
              <a:rPr lang="en-US" sz="2000" dirty="0" smtClean="0"/>
              <a:t> 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mendapat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dukungan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sarana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prasarana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anggaran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dari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Departemen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(Ps. 9).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Biaya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pelaksanaan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akreditasi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perogram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studi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/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atau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satuan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perguruan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tinggi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yang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dilaksanakan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oleh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BAN-PT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ditanggung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oleh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Pemerintah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(Ps. 11)</a:t>
            </a:r>
          </a:p>
          <a:p>
            <a:pPr marL="609600" indent="-609600" eaLnBrk="1" hangingPunct="1">
              <a:buFontTx/>
              <a:buNone/>
            </a:pPr>
            <a:endParaRPr lang="en-US" sz="2000" dirty="0" smtClean="0"/>
          </a:p>
          <a:p>
            <a:pPr marL="609600" indent="-609600" algn="ctr" eaLnBrk="1" hangingPunct="1">
              <a:buFontTx/>
              <a:buNone/>
            </a:pPr>
            <a:r>
              <a:rPr lang="en-US" sz="2000" b="1" dirty="0" smtClean="0">
                <a:solidFill>
                  <a:srgbClr val="FF0000"/>
                </a:solidFill>
              </a:rPr>
              <a:t>LEMBAGA AKREDITASI MANDIRI PERGURUAN TINGGI </a:t>
            </a:r>
          </a:p>
          <a:p>
            <a:pPr marL="609600" indent="-609600" eaLnBrk="1" hangingPunct="1">
              <a:buFontTx/>
              <a:buNone/>
            </a:pP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. .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dapat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merintis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memberdayakan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potensinya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dalam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menggali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dana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sumberdaya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dari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masyarakat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secara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sah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tidak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mengikat</a:t>
            </a:r>
            <a:r>
              <a:rPr lang="en-US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. . (Ps. 14) </a:t>
            </a:r>
          </a:p>
        </p:txBody>
      </p:sp>
      <p:sp>
        <p:nvSpPr>
          <p:cNvPr id="12290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b="1" smtClean="0"/>
              <a:t>21 Sept. 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006600"/>
          </a:solidFill>
        </p:spPr>
        <p:txBody>
          <a:bodyPr/>
          <a:lstStyle/>
          <a:p>
            <a:pPr eaLnBrk="1" hangingPunct="1"/>
            <a:r>
              <a:rPr lang="en-US" sz="3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Tugas</a:t>
            </a:r>
            <a:r>
              <a:rPr lang="en-US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</a:t>
            </a:r>
            <a:r>
              <a:rPr lang="en-US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Fungsi</a:t>
            </a:r>
            <a:r>
              <a:rPr lang="en-US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BAN-PT </a:t>
            </a:r>
            <a:br>
              <a:rPr lang="en-US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3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Permendiknas</a:t>
            </a:r>
            <a:r>
              <a:rPr lang="en-US" sz="3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28/2005)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566738" y="1524000"/>
            <a:ext cx="7739062" cy="46482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  <a:defRPr/>
            </a:pPr>
            <a:r>
              <a:rPr lang="sv-SE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Pasal 8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v-SE" dirty="0" smtClean="0">
                <a:solidFill>
                  <a:srgbClr val="006600"/>
                </a:solidFill>
              </a:rPr>
              <a:t>BAN-PT mempunyai </a:t>
            </a:r>
            <a:r>
              <a:rPr lang="sv-SE" b="1" dirty="0" smtClean="0">
                <a:solidFill>
                  <a:srgbClr val="006600"/>
                </a:solidFill>
              </a:rPr>
              <a:t>tugas</a:t>
            </a: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r>
              <a:rPr lang="sv-SE" b="1" dirty="0" smtClean="0">
                <a:solidFill>
                  <a:srgbClr val="006600"/>
                </a:solidFill>
              </a:rPr>
              <a:t>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v-SE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merumuskan kebijakan operasional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v-SE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melakukan sosialisasi kebijakan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sv-SE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melaksanakan akreditasi perguruan tinggi</a:t>
            </a:r>
          </a:p>
          <a:p>
            <a:pPr algn="r" eaLnBrk="1" hangingPunct="1">
              <a:lnSpc>
                <a:spcPct val="90000"/>
              </a:lnSpc>
              <a:buFontTx/>
              <a:buNone/>
              <a:defRPr/>
            </a:pPr>
            <a:endParaRPr lang="sv-SE" dirty="0" smtClean="0">
              <a:solidFill>
                <a:srgbClr val="008000"/>
              </a:solidFill>
            </a:endParaRPr>
          </a:p>
          <a:p>
            <a:pPr eaLnBrk="1" hangingPunct="1">
              <a:lnSpc>
                <a:spcPct val="90000"/>
              </a:lnSpc>
              <a:buFontTx/>
              <a:buNone/>
              <a:defRPr/>
            </a:pPr>
            <a:endParaRPr lang="sv-SE" dirty="0" smtClean="0"/>
          </a:p>
        </p:txBody>
      </p:sp>
      <p:sp>
        <p:nvSpPr>
          <p:cNvPr id="5124" name="Rectangle 4"/>
          <p:cNvSpPr>
            <a:spLocks noGrp="1" noChangeArrowheads="1"/>
          </p:cNvSpPr>
          <p:nvPr>
            <p:ph sz="half" idx="2"/>
          </p:nvPr>
        </p:nvSpPr>
        <p:spPr>
          <a:xfrm>
            <a:off x="4660900" y="1628775"/>
            <a:ext cx="4037013" cy="424815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sv-SE" dirty="0" smtClean="0"/>
              <a:t> </a:t>
            </a:r>
            <a:endParaRPr lang="en-US" dirty="0" smtClean="0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006600"/>
          </a:solidFill>
        </p:spPr>
        <p:txBody>
          <a:bodyPr/>
          <a:lstStyle/>
          <a:p>
            <a:pPr eaLnBrk="1" hangingPunct="1"/>
            <a:r>
              <a:rPr lang="en-US" sz="3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Tugas</a:t>
            </a:r>
            <a:r>
              <a:rPr lang="en-US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dan</a:t>
            </a:r>
            <a:r>
              <a:rPr lang="en-US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Fungsi</a:t>
            </a:r>
            <a:r>
              <a:rPr lang="en-US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BAN-PT </a:t>
            </a:r>
            <a:br>
              <a:rPr lang="en-US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3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Permendiknas</a:t>
            </a:r>
            <a:r>
              <a:rPr lang="en-US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28/2005 </a:t>
            </a:r>
            <a:r>
              <a:rPr lang="en-US" sz="34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Pasal</a:t>
            </a:r>
            <a:r>
              <a:rPr lang="en-US" sz="3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8)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idx="1"/>
          </p:nvPr>
        </p:nvSpPr>
        <p:spPr>
          <a:xfrm>
            <a:off x="152400" y="1524000"/>
            <a:ext cx="8686800" cy="47244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sv-SE" sz="1400" b="1" dirty="0" smtClean="0">
                <a:solidFill>
                  <a:srgbClr val="3333FF"/>
                </a:solidFill>
              </a:rPr>
              <a:t>(2) </a:t>
            </a: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sv-SE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Untuk melaksanakan tugas sebagaimana dimaksud pada ayat (1),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sv-SE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BAN-PT mempunyai fungsi untuk:</a:t>
            </a:r>
            <a:endParaRPr lang="en-US" sz="2400" b="1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</a:pPr>
            <a:r>
              <a:rPr lang="fi-FI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merumuskan kebijakan dan menetapkan akreditasi perguruan tinggi; </a:t>
            </a:r>
            <a:endParaRPr lang="en-GB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</a:pPr>
            <a:r>
              <a:rPr lang="fi-FI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merumuskan kriteria dan perangkat akreditasi perguruan tinggi untuk diusulkan kepada Menteri;</a:t>
            </a:r>
            <a:endParaRPr lang="en-GB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</a:pPr>
            <a:r>
              <a:rPr lang="fi-FI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melaksanakan sosialisasi kebijakan, kriteria, dan perangkat akreditasi perguruan tinggi; </a:t>
            </a:r>
            <a:endParaRPr lang="en-GB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</a:pPr>
            <a:r>
              <a:rPr lang="fi-FI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melaksanakan dan mengevaluasi pelaksanaan akreditasi perguruan tinggi;</a:t>
            </a:r>
            <a:endParaRPr lang="en-GB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</a:pPr>
            <a:r>
              <a:rPr lang="fi-FI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memberikan rekomendasi tentang tindak lanjut hasil akreditasi; </a:t>
            </a:r>
            <a:endParaRPr lang="en-GB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</a:pPr>
            <a:r>
              <a:rPr lang="fi-FI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mengumumkan hasil akreditasi perguruan tinggi secara nasional;</a:t>
            </a:r>
            <a:endParaRPr lang="en-GB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</a:pPr>
            <a:r>
              <a:rPr lang="fi-FI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melaporkan hasil akreditasi perguruan tinggi kepada Menteri; </a:t>
            </a:r>
            <a:endParaRPr lang="en-GB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</a:pPr>
            <a:r>
              <a:rPr lang="fi-FI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melaksanakan ketatausahaan BAN-PT.</a:t>
            </a:r>
            <a:endParaRPr lang="en-US" sz="2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endParaRPr lang="fi-FI" sz="2000" dirty="0" smtClean="0"/>
          </a:p>
        </p:txBody>
      </p:sp>
      <p:sp>
        <p:nvSpPr>
          <p:cNvPr id="1536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b="1" smtClean="0"/>
              <a:t>21 Sept. 2011</a:t>
            </a:r>
            <a:endParaRPr lang="en-US" b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Text Box 2"/>
          <p:cNvSpPr txBox="1">
            <a:spLocks noChangeArrowheads="1"/>
          </p:cNvSpPr>
          <p:nvPr/>
        </p:nvSpPr>
        <p:spPr bwMode="auto">
          <a:xfrm rot="-5400000">
            <a:off x="-1477962" y="3013502"/>
            <a:ext cx="4664075" cy="83099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3333FF"/>
                </a:solidFill>
                <a:latin typeface="Tahoma" pitchFamily="34" charset="0"/>
              </a:rPr>
              <a:t> 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AKREDITASI </a:t>
            </a:r>
          </a:p>
          <a:p>
            <a:pPr algn="ctr" eaLnBrk="0" hangingPunct="0"/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BAN-PT</a:t>
            </a:r>
          </a:p>
        </p:txBody>
      </p:sp>
      <p:sp>
        <p:nvSpPr>
          <p:cNvPr id="130051" name="Oval 3"/>
          <p:cNvSpPr>
            <a:spLocks noChangeArrowheads="1"/>
          </p:cNvSpPr>
          <p:nvPr/>
        </p:nvSpPr>
        <p:spPr bwMode="auto">
          <a:xfrm>
            <a:off x="2133600" y="1477963"/>
            <a:ext cx="1254125" cy="1265237"/>
          </a:xfrm>
          <a:prstGeom prst="ellipse">
            <a:avLst/>
          </a:prstGeom>
          <a:solidFill>
            <a:schemeClr val="bg1"/>
          </a:solidFill>
          <a:ln w="12700">
            <a:solidFill>
              <a:srgbClr val="3333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PROGRAM </a:t>
            </a:r>
          </a:p>
          <a:p>
            <a:pPr algn="ctr" eaLnBrk="0" hangingPunct="0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DIPLOMA</a:t>
            </a:r>
          </a:p>
        </p:txBody>
      </p:sp>
      <p:sp>
        <p:nvSpPr>
          <p:cNvPr id="130052" name="Oval 4"/>
          <p:cNvSpPr>
            <a:spLocks noChangeArrowheads="1"/>
          </p:cNvSpPr>
          <p:nvPr/>
        </p:nvSpPr>
        <p:spPr bwMode="auto">
          <a:xfrm>
            <a:off x="5603875" y="1249363"/>
            <a:ext cx="1254125" cy="1265237"/>
          </a:xfrm>
          <a:prstGeom prst="ellipse">
            <a:avLst/>
          </a:prstGeom>
          <a:solidFill>
            <a:schemeClr val="bg1"/>
          </a:solidFill>
          <a:ln w="12700">
            <a:solidFill>
              <a:srgbClr val="3333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PROGRAM</a:t>
            </a:r>
          </a:p>
          <a:p>
            <a:pPr algn="ctr" eaLnBrk="0" hangingPunct="0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SARJANA</a:t>
            </a:r>
          </a:p>
        </p:txBody>
      </p:sp>
      <p:sp>
        <p:nvSpPr>
          <p:cNvPr id="130053" name="Oval 5"/>
          <p:cNvSpPr>
            <a:spLocks noChangeArrowheads="1"/>
          </p:cNvSpPr>
          <p:nvPr/>
        </p:nvSpPr>
        <p:spPr bwMode="auto">
          <a:xfrm>
            <a:off x="5068888" y="4343400"/>
            <a:ext cx="1255712" cy="1265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3333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PROGRAM</a:t>
            </a:r>
          </a:p>
          <a:p>
            <a:pPr algn="ctr" eaLnBrk="0" hangingPunct="0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DOKTOR</a:t>
            </a:r>
          </a:p>
        </p:txBody>
      </p:sp>
      <p:sp>
        <p:nvSpPr>
          <p:cNvPr id="130054" name="Oval 6"/>
          <p:cNvSpPr>
            <a:spLocks noChangeArrowheads="1"/>
          </p:cNvSpPr>
          <p:nvPr/>
        </p:nvSpPr>
        <p:spPr bwMode="auto">
          <a:xfrm>
            <a:off x="5995988" y="3078163"/>
            <a:ext cx="1254125" cy="1265237"/>
          </a:xfrm>
          <a:prstGeom prst="ellipse">
            <a:avLst/>
          </a:prstGeom>
          <a:solidFill>
            <a:schemeClr val="bg1"/>
          </a:solidFill>
          <a:ln w="12700">
            <a:solidFill>
              <a:srgbClr val="3333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PROGRAM </a:t>
            </a:r>
          </a:p>
          <a:p>
            <a:pPr algn="ctr" eaLnBrk="0" hangingPunct="0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MAGISTER</a:t>
            </a:r>
          </a:p>
        </p:txBody>
      </p:sp>
      <p:sp>
        <p:nvSpPr>
          <p:cNvPr id="130055" name="Oval 7"/>
          <p:cNvSpPr>
            <a:spLocks noChangeArrowheads="1"/>
          </p:cNvSpPr>
          <p:nvPr/>
        </p:nvSpPr>
        <p:spPr bwMode="auto">
          <a:xfrm>
            <a:off x="1925638" y="3230563"/>
            <a:ext cx="1254125" cy="1265237"/>
          </a:xfrm>
          <a:prstGeom prst="ellipse">
            <a:avLst/>
          </a:prstGeom>
          <a:solidFill>
            <a:schemeClr val="bg1"/>
          </a:solidFill>
          <a:ln w="12700">
            <a:solidFill>
              <a:srgbClr val="3333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INSTITUSI</a:t>
            </a:r>
          </a:p>
          <a:p>
            <a:pPr algn="ctr" eaLnBrk="0" hangingPunct="0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PT</a:t>
            </a:r>
          </a:p>
        </p:txBody>
      </p:sp>
      <p:sp>
        <p:nvSpPr>
          <p:cNvPr id="130056" name="Oval 8"/>
          <p:cNvSpPr>
            <a:spLocks noChangeArrowheads="1"/>
          </p:cNvSpPr>
          <p:nvPr/>
        </p:nvSpPr>
        <p:spPr bwMode="auto">
          <a:xfrm>
            <a:off x="3165475" y="4525963"/>
            <a:ext cx="1254125" cy="1265237"/>
          </a:xfrm>
          <a:prstGeom prst="ellipse">
            <a:avLst/>
          </a:prstGeom>
          <a:solidFill>
            <a:schemeClr val="bg1"/>
          </a:solidFill>
          <a:ln w="12700">
            <a:solidFill>
              <a:srgbClr val="3333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Arial" charset="0"/>
              </a:rPr>
              <a:t>PROGRAM </a:t>
            </a:r>
          </a:p>
          <a:p>
            <a:pPr algn="ctr" eaLnBrk="0" hangingPunct="0"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Arial" charset="0"/>
              </a:rPr>
              <a:t>PTJJ</a:t>
            </a:r>
          </a:p>
        </p:txBody>
      </p:sp>
      <p:sp>
        <p:nvSpPr>
          <p:cNvPr id="130057" name="Line 9"/>
          <p:cNvSpPr>
            <a:spLocks noChangeShapeType="1"/>
          </p:cNvSpPr>
          <p:nvPr/>
        </p:nvSpPr>
        <p:spPr bwMode="auto">
          <a:xfrm>
            <a:off x="5410200" y="3352800"/>
            <a:ext cx="60960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lg" len="lg"/>
          </a:ln>
        </p:spPr>
        <p:txBody>
          <a:bodyPr/>
          <a:lstStyle/>
          <a:p>
            <a:endParaRPr lang="id-ID"/>
          </a:p>
        </p:txBody>
      </p:sp>
      <p:sp>
        <p:nvSpPr>
          <p:cNvPr id="130058" name="Line 10"/>
          <p:cNvSpPr>
            <a:spLocks noChangeShapeType="1"/>
          </p:cNvSpPr>
          <p:nvPr/>
        </p:nvSpPr>
        <p:spPr bwMode="auto">
          <a:xfrm flipH="1">
            <a:off x="3179763" y="3581400"/>
            <a:ext cx="477837" cy="1524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lg" len="lg"/>
          </a:ln>
        </p:spPr>
        <p:txBody>
          <a:bodyPr/>
          <a:lstStyle/>
          <a:p>
            <a:endParaRPr lang="id-ID"/>
          </a:p>
        </p:txBody>
      </p:sp>
      <p:sp>
        <p:nvSpPr>
          <p:cNvPr id="130059" name="Oval 11"/>
          <p:cNvSpPr>
            <a:spLocks noChangeArrowheads="1"/>
          </p:cNvSpPr>
          <p:nvPr/>
        </p:nvSpPr>
        <p:spPr bwMode="auto">
          <a:xfrm>
            <a:off x="1857375" y="457200"/>
            <a:ext cx="5456238" cy="5518150"/>
          </a:xfrm>
          <a:prstGeom prst="ellips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id-ID"/>
          </a:p>
        </p:txBody>
      </p:sp>
      <p:sp>
        <p:nvSpPr>
          <p:cNvPr id="130060" name="Line 12"/>
          <p:cNvSpPr>
            <a:spLocks noChangeShapeType="1"/>
          </p:cNvSpPr>
          <p:nvPr/>
        </p:nvSpPr>
        <p:spPr bwMode="auto">
          <a:xfrm flipV="1">
            <a:off x="1447800" y="6096000"/>
            <a:ext cx="54864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id-ID"/>
          </a:p>
        </p:txBody>
      </p:sp>
      <p:sp>
        <p:nvSpPr>
          <p:cNvPr id="130061" name="Line 13"/>
          <p:cNvSpPr>
            <a:spLocks noChangeShapeType="1"/>
          </p:cNvSpPr>
          <p:nvPr/>
        </p:nvSpPr>
        <p:spPr bwMode="auto">
          <a:xfrm flipV="1">
            <a:off x="5181600" y="2286000"/>
            <a:ext cx="609600" cy="38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lg" len="lg"/>
          </a:ln>
        </p:spPr>
        <p:txBody>
          <a:bodyPr/>
          <a:lstStyle/>
          <a:p>
            <a:endParaRPr lang="id-ID"/>
          </a:p>
        </p:txBody>
      </p:sp>
      <p:sp>
        <p:nvSpPr>
          <p:cNvPr id="130062" name="Line 14"/>
          <p:cNvSpPr>
            <a:spLocks noChangeShapeType="1"/>
          </p:cNvSpPr>
          <p:nvPr/>
        </p:nvSpPr>
        <p:spPr bwMode="auto">
          <a:xfrm flipH="1" flipV="1">
            <a:off x="3276600" y="2428875"/>
            <a:ext cx="457200" cy="3905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lg" len="lg"/>
          </a:ln>
        </p:spPr>
        <p:txBody>
          <a:bodyPr/>
          <a:lstStyle/>
          <a:p>
            <a:endParaRPr lang="id-ID"/>
          </a:p>
        </p:txBody>
      </p:sp>
      <p:sp>
        <p:nvSpPr>
          <p:cNvPr id="130063" name="Line 15"/>
          <p:cNvSpPr>
            <a:spLocks noChangeShapeType="1"/>
          </p:cNvSpPr>
          <p:nvPr/>
        </p:nvSpPr>
        <p:spPr bwMode="auto">
          <a:xfrm>
            <a:off x="4706938" y="3200400"/>
            <a:ext cx="703262" cy="1219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lg" len="lg"/>
          </a:ln>
        </p:spPr>
        <p:txBody>
          <a:bodyPr/>
          <a:lstStyle/>
          <a:p>
            <a:endParaRPr lang="id-ID"/>
          </a:p>
        </p:txBody>
      </p:sp>
      <p:sp>
        <p:nvSpPr>
          <p:cNvPr id="130064" name="Line 16"/>
          <p:cNvSpPr>
            <a:spLocks noChangeShapeType="1"/>
          </p:cNvSpPr>
          <p:nvPr/>
        </p:nvSpPr>
        <p:spPr bwMode="auto">
          <a:xfrm flipH="1">
            <a:off x="4041775" y="3352800"/>
            <a:ext cx="682625" cy="12287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lg" len="lg"/>
          </a:ln>
        </p:spPr>
        <p:txBody>
          <a:bodyPr/>
          <a:lstStyle/>
          <a:p>
            <a:endParaRPr lang="id-ID"/>
          </a:p>
        </p:txBody>
      </p:sp>
      <p:sp>
        <p:nvSpPr>
          <p:cNvPr id="130065" name="Oval 17"/>
          <p:cNvSpPr>
            <a:spLocks noChangeArrowheads="1"/>
          </p:cNvSpPr>
          <p:nvPr/>
        </p:nvSpPr>
        <p:spPr bwMode="auto">
          <a:xfrm>
            <a:off x="3581400" y="2286000"/>
            <a:ext cx="1816100" cy="1828800"/>
          </a:xfrm>
          <a:prstGeom prst="ellipse">
            <a:avLst/>
          </a:prstGeom>
          <a:solidFill>
            <a:schemeClr val="bg1"/>
          </a:solidFill>
          <a:ln w="12700">
            <a:solidFill>
              <a:srgbClr val="333300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 eaLnBrk="0" hangingPunct="0">
              <a:defRPr/>
            </a:pP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cs typeface="Arial" charset="0"/>
              </a:rPr>
              <a:t>AKREDITASI</a:t>
            </a:r>
          </a:p>
        </p:txBody>
      </p:sp>
      <p:sp>
        <p:nvSpPr>
          <p:cNvPr id="130066" name="Text Box 18"/>
          <p:cNvSpPr txBox="1">
            <a:spLocks noChangeArrowheads="1"/>
          </p:cNvSpPr>
          <p:nvPr/>
        </p:nvSpPr>
        <p:spPr bwMode="auto">
          <a:xfrm rot="5400000" flipH="1">
            <a:off x="5934075" y="3010327"/>
            <a:ext cx="4664075" cy="83099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2400" b="1" dirty="0">
                <a:solidFill>
                  <a:srgbClr val="3333FF"/>
                </a:solidFill>
                <a:latin typeface="Tahoma" pitchFamily="34" charset="0"/>
              </a:rPr>
              <a:t>  </a:t>
            </a:r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AKREDITASI </a:t>
            </a:r>
          </a:p>
          <a:p>
            <a:pPr algn="ctr" eaLnBrk="0" hangingPunct="0"/>
            <a:r>
              <a:rPr lang="en-US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BAN-PT</a:t>
            </a:r>
          </a:p>
        </p:txBody>
      </p:sp>
      <p:sp>
        <p:nvSpPr>
          <p:cNvPr id="130067" name="Line 19"/>
          <p:cNvSpPr>
            <a:spLocks noChangeShapeType="1"/>
          </p:cNvSpPr>
          <p:nvPr/>
        </p:nvSpPr>
        <p:spPr bwMode="auto">
          <a:xfrm>
            <a:off x="1476375" y="304800"/>
            <a:ext cx="619125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id-ID"/>
          </a:p>
        </p:txBody>
      </p:sp>
      <p:sp>
        <p:nvSpPr>
          <p:cNvPr id="130068" name="Oval 20"/>
          <p:cNvSpPr>
            <a:spLocks noChangeArrowheads="1"/>
          </p:cNvSpPr>
          <p:nvPr/>
        </p:nvSpPr>
        <p:spPr bwMode="auto">
          <a:xfrm>
            <a:off x="3851275" y="457200"/>
            <a:ext cx="1254125" cy="1265238"/>
          </a:xfrm>
          <a:prstGeom prst="ellipse">
            <a:avLst/>
          </a:prstGeom>
          <a:solidFill>
            <a:schemeClr val="bg1"/>
          </a:solidFill>
          <a:ln w="12700">
            <a:solidFill>
              <a:srgbClr val="333300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pPr algn="ctr" eaLnBrk="0" hangingPunct="0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PROGRAM </a:t>
            </a:r>
          </a:p>
          <a:p>
            <a:pPr algn="ctr" eaLnBrk="0" hangingPunct="0"/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</a:rPr>
              <a:t>PROFESI</a:t>
            </a:r>
          </a:p>
        </p:txBody>
      </p:sp>
      <p:sp>
        <p:nvSpPr>
          <p:cNvPr id="130069" name="Line 21"/>
          <p:cNvSpPr>
            <a:spLocks noChangeShapeType="1"/>
          </p:cNvSpPr>
          <p:nvPr/>
        </p:nvSpPr>
        <p:spPr bwMode="auto">
          <a:xfrm flipH="1" flipV="1">
            <a:off x="4495800" y="1676400"/>
            <a:ext cx="0" cy="609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none" w="sm" len="sm"/>
            <a:tailEnd type="stealth" w="lg" len="lg"/>
          </a:ln>
        </p:spPr>
        <p:txBody>
          <a:bodyPr/>
          <a:lstStyle/>
          <a:p>
            <a:endParaRPr lang="id-ID"/>
          </a:p>
        </p:txBody>
      </p:sp>
      <p:sp>
        <p:nvSpPr>
          <p:cNvPr id="23" name="Date Placeholder 2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0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0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0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0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00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00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00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00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00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00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0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0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0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0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0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0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8" dur="1000"/>
                                        <p:tgtEl>
                                          <p:spTgt spid="130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300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30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0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130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30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130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"/>
                            </p:stCondLst>
                            <p:childTnLst>
                              <p:par>
                                <p:cTn id="9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300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300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500"/>
                                        <p:tgtEl>
                                          <p:spTgt spid="130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0" grpId="0"/>
      <p:bldP spid="130057" grpId="0" animBg="1"/>
      <p:bldP spid="130058" grpId="0" animBg="1"/>
      <p:bldP spid="130059" grpId="0" animBg="1"/>
      <p:bldP spid="130060" grpId="0" animBg="1"/>
      <p:bldP spid="130061" grpId="0" animBg="1"/>
      <p:bldP spid="130062" grpId="0" animBg="1"/>
      <p:bldP spid="130063" grpId="0" animBg="1"/>
      <p:bldP spid="130064" grpId="0" animBg="1"/>
      <p:bldP spid="130065" grpId="0" animBg="1"/>
      <p:bldP spid="130066" grpId="0"/>
      <p:bldP spid="130067" grpId="0" animBg="1"/>
      <p:bldP spid="13006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28600"/>
            <a:ext cx="9144000" cy="1752600"/>
          </a:xfrm>
          <a:solidFill>
            <a:srgbClr val="006600"/>
          </a:solidFill>
        </p:spPr>
        <p:txBody>
          <a:bodyPr/>
          <a:lstStyle/>
          <a:p>
            <a:pPr eaLnBrk="1" hangingPunct="1">
              <a:defRPr/>
            </a:pPr>
            <a:r>
              <a:rPr lang="en-US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Peraturan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Pemerintah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RI </a:t>
            </a:r>
            <a:r>
              <a:rPr lang="en-US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Nomor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19 </a:t>
            </a:r>
            <a:r>
              <a:rPr lang="en-US" sz="32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Tahun</a:t>
            </a: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2005</a:t>
            </a:r>
            <a:b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(16 Mei 2005)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468313" y="2286000"/>
            <a:ext cx="8229600" cy="3590925"/>
          </a:xfrm>
        </p:spPr>
        <p:txBody>
          <a:bodyPr>
            <a:normAutofit lnSpcReduction="10000"/>
          </a:bodyPr>
          <a:lstStyle/>
          <a:p>
            <a:pPr algn="ctr"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Pasal</a:t>
            </a:r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94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dirty="0" smtClean="0">
                <a:solidFill>
                  <a:srgbClr val="006600"/>
                </a:solidFill>
              </a:rPr>
              <a:t>a. 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…….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dirty="0" smtClean="0">
                <a:solidFill>
                  <a:srgbClr val="006600"/>
                </a:solidFill>
              </a:rPr>
              <a:t>b.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Satuan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pendidikan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</a:rPr>
              <a:t>wajib</a:t>
            </a:r>
            <a:r>
              <a:rPr lang="en-US" sz="2800" dirty="0" smtClean="0"/>
              <a:t>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menyesuaikan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diri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dengan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ketentuan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Peraturan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Pemerintah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ini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paling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lambat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7 </a:t>
            </a:r>
            <a:r>
              <a:rPr lang="en-US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tahun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sz="2800" dirty="0" smtClean="0">
                <a:solidFill>
                  <a:srgbClr val="006600"/>
                </a:solidFill>
              </a:rPr>
              <a:t>c.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…..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2800" dirty="0" smtClean="0"/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en-US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Catatan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</a:t>
            </a:r>
            <a:r>
              <a:rPr lang="en-US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pada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tanggal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16 Mei 2012 </a:t>
            </a:r>
            <a:r>
              <a:rPr lang="en-US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masa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transisi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PP 19/2005 </a:t>
            </a:r>
            <a:r>
              <a:rPr lang="en-US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akan</a:t>
            </a:r>
            <a:r>
              <a:rPr lang="en-US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berakhir</a:t>
            </a:r>
            <a:endParaRPr lang="en-US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en-US" sz="2800" dirty="0" smtClean="0">
              <a:solidFill>
                <a:srgbClr val="006600"/>
              </a:solidFill>
            </a:endParaRPr>
          </a:p>
          <a:p>
            <a:pPr algn="r" eaLnBrk="1" hangingPunct="1">
              <a:lnSpc>
                <a:spcPct val="80000"/>
              </a:lnSpc>
              <a:buFontTx/>
              <a:buNone/>
              <a:defRPr/>
            </a:pPr>
            <a:endParaRPr lang="en-US" sz="2800" dirty="0" smtClean="0">
              <a:solidFill>
                <a:srgbClr val="006600"/>
              </a:solidFill>
            </a:endParaRP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21 Sept. 2011</a:t>
            </a:r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8991600" cy="639762"/>
          </a:xfrm>
          <a:solidFill>
            <a:srgbClr val="006600"/>
          </a:solidFill>
        </p:spPr>
        <p:txBody>
          <a:bodyPr>
            <a:normAutofit fontScale="90000"/>
          </a:bodyPr>
          <a:lstStyle/>
          <a:p>
            <a:r>
              <a:rPr lang="en-US" sz="4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KEBIJAKAN KEMDIKNAS</a:t>
            </a:r>
            <a:endParaRPr lang="id-ID" sz="4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43" name="Content Placeholder 4" descr="2010 PERNYATAAN DIRJEN DIKTI DI PURWOKERTO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316163" y="990600"/>
            <a:ext cx="4846637" cy="4986338"/>
          </a:xfrm>
        </p:spPr>
      </p:pic>
      <p:sp>
        <p:nvSpPr>
          <p:cNvPr id="10244" name="Date Placeholder 3"/>
          <p:cNvSpPr>
            <a:spLocks noGrp="1"/>
          </p:cNvSpPr>
          <p:nvPr>
            <p:ph type="dt" sz="half" idx="10"/>
          </p:nvPr>
        </p:nvSpPr>
        <p:spPr>
          <a:noFill/>
        </p:spPr>
        <p:txBody>
          <a:bodyPr/>
          <a:lstStyle/>
          <a:p>
            <a:r>
              <a:rPr lang="en-US" b="1" smtClean="0"/>
              <a:t>21 Sept. 2011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4970</TotalTime>
  <Words>1722</Words>
  <Application>Microsoft Office PowerPoint</Application>
  <PresentationFormat>Letter Paper (8.5x11 in)</PresentationFormat>
  <Paragraphs>402</Paragraphs>
  <Slides>30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1" baseType="lpstr">
      <vt:lpstr>Office Theme</vt:lpstr>
      <vt:lpstr>         KEBIJAKAN AKREDITASI BAN-PT  DISAMPAIKAN PADA:  RAPAT KOORDINASI PIMPINAN PTS DAN PIMPINAN YAYASAN  KOPETIS WILAYAH VI  di PATRA SEMARANG CONVENTION HOTEL JL. SI SINGAMANGARAJA SEMARANG  21 SEPTEMBER 2011 </vt:lpstr>
      <vt:lpstr>HUBUNGAN MENDIKNAS,  DITJEN DIKTI, MENTERI LAIN, BAN-PT DAN LAM-PT</vt:lpstr>
      <vt:lpstr>PERATURAN MENDIKNAS  NOMOR 28 TAHUN 2005 TENTANG BAN-PT</vt:lpstr>
      <vt:lpstr>PERATURAN MENDIKNAS  NOMOR 28 TAHUN 2005 TENTANG BAN-PT</vt:lpstr>
      <vt:lpstr>Tugas dan Fungsi BAN-PT  (Permendiknas 28/2005)</vt:lpstr>
      <vt:lpstr>Tugas dan Fungsi BAN-PT  (Permendiknas 28/2005 Pasal 8)</vt:lpstr>
      <vt:lpstr>Slide 7</vt:lpstr>
      <vt:lpstr>Peraturan Pemerintah RI Nomor 19 Tahun 2005 (16 Mei 2005)</vt:lpstr>
      <vt:lpstr>KEBIJAKAN KEMDIKNAS</vt:lpstr>
      <vt:lpstr>Peraturan Menteri Pendidikan Nasional RI No. 28 Tahun 2005 (Pasal 10)</vt:lpstr>
      <vt:lpstr>Peraturan Menteri Pendidikan Nasional RI No. 28 Tahun 2005 (Pasal 12)</vt:lpstr>
      <vt:lpstr>Peraturan Menteri Pendidikan Nasional RI No. 6 Tahun 2010 tentang Perubahan Permendiknas No. 28 Tahun 2010</vt:lpstr>
      <vt:lpstr> PENJAMINAN MUTU:  INTERNAL (internal quality assurance, IQA) dan  EKSTERNAL (external quality asssurance, EQA)   </vt:lpstr>
      <vt:lpstr>Slide 14</vt:lpstr>
      <vt:lpstr>Prosedur dalam Siklus  Akreditasi</vt:lpstr>
      <vt:lpstr>“FRONTLINERS” BAN-PT: PARA ASESOR</vt:lpstr>
      <vt:lpstr>Slide 17</vt:lpstr>
      <vt:lpstr>Slide 18</vt:lpstr>
      <vt:lpstr>Slide 19</vt:lpstr>
      <vt:lpstr>INSTRUMEN AKREDITASI PROGRAM STUDI</vt:lpstr>
      <vt:lpstr>Slide 21</vt:lpstr>
      <vt:lpstr>DOKUMEN YANG HARUS DISERAHKAN KE BAN-PT (1 dari 2)</vt:lpstr>
      <vt:lpstr>DOKUMEN YANG HARUS DISERAHKAN KE BAN-PT (2 dari 2)</vt:lpstr>
      <vt:lpstr>KEGIATAN BAN-PT 2011 (1)</vt:lpstr>
      <vt:lpstr>KEGIATAN BAN-PT 2011 (2)</vt:lpstr>
      <vt:lpstr>KEGIATAN BAN-PT 2012 (1)</vt:lpstr>
      <vt:lpstr>KEGIATAN BAN-PT 2012 (2)</vt:lpstr>
      <vt:lpstr>PERKEMBANGAN DALAM KEBIJAKAN PEMERINTAH YANG AKAN BERDAMPAK PADA AKREDITASI</vt:lpstr>
      <vt:lpstr>BADAN AKREDITASI NASIONAL  PERGURUAN TINGGI</vt:lpstr>
      <vt:lpstr>MAJELIS BAN-PT PERIODE 2006-2011 MOHON DIRI TERIMA KASIH ATAS PERHATIAN DAN KERJASAMANYA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HIGHER EDUCATION ACCREDITATION IN INDONESIA</dc:title>
  <dc:creator>kamanto</dc:creator>
  <cp:lastModifiedBy>kl</cp:lastModifiedBy>
  <cp:revision>859</cp:revision>
  <dcterms:created xsi:type="dcterms:W3CDTF">2008-07-01T11:56:41Z</dcterms:created>
  <dcterms:modified xsi:type="dcterms:W3CDTF">2011-09-18T01:10:21Z</dcterms:modified>
</cp:coreProperties>
</file>