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5" r:id="rId3"/>
    <p:sldId id="294" r:id="rId4"/>
    <p:sldId id="257" r:id="rId5"/>
    <p:sldId id="258" r:id="rId6"/>
    <p:sldId id="263" r:id="rId7"/>
    <p:sldId id="259" r:id="rId8"/>
    <p:sldId id="260" r:id="rId9"/>
    <p:sldId id="264" r:id="rId10"/>
    <p:sldId id="297" r:id="rId11"/>
    <p:sldId id="261" r:id="rId12"/>
    <p:sldId id="262" r:id="rId13"/>
    <p:sldId id="29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0945" autoAdjust="0"/>
    <p:restoredTop sz="94660"/>
  </p:normalViewPr>
  <p:slideViewPr>
    <p:cSldViewPr>
      <p:cViewPr>
        <p:scale>
          <a:sx n="70" d="100"/>
          <a:sy n="70" d="100"/>
        </p:scale>
        <p:origin x="-134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9327138" cy="393271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A5B944-72F6-426A-BEB0-E9B5E98D90C6}" type="doc">
      <dgm:prSet loTypeId="urn:microsoft.com/office/officeart/2005/8/layout/equation2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2377313-9C03-4BDF-A85C-BCB0E90CC80F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1100" b="1" dirty="0" err="1" smtClean="0">
              <a:solidFill>
                <a:schemeClr val="tx1"/>
              </a:solidFill>
            </a:rPr>
            <a:t>Kebijakan</a:t>
          </a:r>
          <a:r>
            <a:rPr lang="en-US" sz="1100" b="1" dirty="0" smtClean="0">
              <a:solidFill>
                <a:schemeClr val="tx1"/>
              </a:solidFill>
            </a:rPr>
            <a:t> </a:t>
          </a:r>
          <a:r>
            <a:rPr lang="en-US" sz="1100" b="1" dirty="0" err="1" smtClean="0">
              <a:solidFill>
                <a:schemeClr val="tx1"/>
              </a:solidFill>
            </a:rPr>
            <a:t>Senat</a:t>
          </a:r>
          <a:r>
            <a:rPr lang="en-US" sz="1100" b="1" dirty="0" smtClean="0">
              <a:solidFill>
                <a:schemeClr val="tx1"/>
              </a:solidFill>
            </a:rPr>
            <a:t>  </a:t>
          </a:r>
          <a:r>
            <a:rPr lang="en-US" sz="1100" b="1" dirty="0" err="1" smtClean="0">
              <a:solidFill>
                <a:schemeClr val="tx1"/>
              </a:solidFill>
            </a:rPr>
            <a:t>Universitas</a:t>
          </a:r>
          <a:endParaRPr lang="en-US" sz="1100" b="1" dirty="0">
            <a:solidFill>
              <a:schemeClr val="tx1"/>
            </a:solidFill>
          </a:endParaRPr>
        </a:p>
      </dgm:t>
    </dgm:pt>
    <dgm:pt modelId="{A63E439C-93B6-4C25-8C4E-F7BCB4DAB214}" type="parTrans" cxnId="{A0BAEE00-3BCA-4276-8AB5-07ACF0F9DFA4}">
      <dgm:prSet/>
      <dgm:spPr/>
      <dgm:t>
        <a:bodyPr/>
        <a:lstStyle/>
        <a:p>
          <a:endParaRPr lang="en-US"/>
        </a:p>
      </dgm:t>
    </dgm:pt>
    <dgm:pt modelId="{4B54D3C3-407A-4C8D-9260-A438CA3B32FD}" type="sibTrans" cxnId="{A0BAEE00-3BCA-4276-8AB5-07ACF0F9DFA4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004B81D2-6D2A-4436-8AEF-E34BF6CB4651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1100" b="1" dirty="0" err="1" smtClean="0">
              <a:solidFill>
                <a:schemeClr val="tx1"/>
              </a:solidFill>
            </a:rPr>
            <a:t>Kebiijakan</a:t>
          </a:r>
          <a:r>
            <a:rPr lang="en-US" sz="1100" b="1" dirty="0" smtClean="0">
              <a:solidFill>
                <a:schemeClr val="tx1"/>
              </a:solidFill>
            </a:rPr>
            <a:t> </a:t>
          </a:r>
          <a:r>
            <a:rPr lang="en-US" sz="1100" b="1" dirty="0" err="1" smtClean="0">
              <a:solidFill>
                <a:schemeClr val="tx1"/>
              </a:solidFill>
            </a:rPr>
            <a:t>Renstra</a:t>
          </a:r>
          <a:r>
            <a:rPr lang="en-US" sz="1100" b="1" dirty="0" smtClean="0">
              <a:solidFill>
                <a:schemeClr val="tx1"/>
              </a:solidFill>
            </a:rPr>
            <a:t> </a:t>
          </a:r>
          <a:r>
            <a:rPr lang="en-US" sz="1100" b="1" dirty="0" err="1" smtClean="0">
              <a:solidFill>
                <a:schemeClr val="tx1"/>
              </a:solidFill>
            </a:rPr>
            <a:t>Institusi</a:t>
          </a:r>
          <a:endParaRPr lang="en-US" sz="1100" b="1" dirty="0">
            <a:solidFill>
              <a:schemeClr val="tx1"/>
            </a:solidFill>
          </a:endParaRPr>
        </a:p>
      </dgm:t>
    </dgm:pt>
    <dgm:pt modelId="{6ABD184A-5C62-4315-AE00-86C1BCC3E9C3}" type="parTrans" cxnId="{4E0D89E7-A7DC-42D1-B187-6F3A1892990A}">
      <dgm:prSet/>
      <dgm:spPr/>
      <dgm:t>
        <a:bodyPr/>
        <a:lstStyle/>
        <a:p>
          <a:endParaRPr lang="en-US"/>
        </a:p>
      </dgm:t>
    </dgm:pt>
    <dgm:pt modelId="{530E4075-8A3F-46DA-91F0-2DE6B1800D1B}" type="sibTrans" cxnId="{4E0D89E7-A7DC-42D1-B187-6F3A1892990A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A44B5CBF-4B21-474A-A660-B38F11072513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</a:rPr>
            <a:t>RIP : </a:t>
          </a:r>
          <a:r>
            <a:rPr lang="en-US" sz="2400" i="1" dirty="0" err="1" smtClean="0">
              <a:solidFill>
                <a:schemeClr val="tx1"/>
              </a:solidFill>
            </a:rPr>
            <a:t>Riset</a:t>
          </a:r>
          <a:r>
            <a:rPr lang="en-US" sz="2400" i="1" dirty="0" smtClean="0">
              <a:solidFill>
                <a:schemeClr val="tx1"/>
              </a:solidFill>
            </a:rPr>
            <a:t> </a:t>
          </a:r>
          <a:r>
            <a:rPr lang="en-US" sz="2400" i="1" dirty="0" err="1" smtClean="0">
              <a:solidFill>
                <a:schemeClr val="tx1"/>
              </a:solidFill>
            </a:rPr>
            <a:t>Unggulan</a:t>
          </a:r>
          <a:r>
            <a:rPr lang="en-US" sz="2400" i="1" dirty="0" smtClean="0">
              <a:solidFill>
                <a:schemeClr val="tx1"/>
              </a:solidFill>
            </a:rPr>
            <a:t> </a:t>
          </a:r>
          <a:r>
            <a:rPr lang="en-US" sz="2400" i="1" dirty="0" err="1" smtClean="0">
              <a:solidFill>
                <a:schemeClr val="tx1"/>
              </a:solidFill>
            </a:rPr>
            <a:t>Institusi</a:t>
          </a:r>
          <a:endParaRPr lang="en-US" sz="2400" i="1" dirty="0">
            <a:solidFill>
              <a:schemeClr val="tx1"/>
            </a:solidFill>
          </a:endParaRPr>
        </a:p>
      </dgm:t>
    </dgm:pt>
    <dgm:pt modelId="{88F1A4CC-0BD7-453E-B392-38DD8716FF35}" type="parTrans" cxnId="{E1E35DB3-4C14-4EAD-BCA5-EF39C4D4661D}">
      <dgm:prSet/>
      <dgm:spPr/>
      <dgm:t>
        <a:bodyPr/>
        <a:lstStyle/>
        <a:p>
          <a:endParaRPr lang="en-US"/>
        </a:p>
      </dgm:t>
    </dgm:pt>
    <dgm:pt modelId="{9157ED4E-337A-46A5-A742-C798CFD09FFF}" type="sibTrans" cxnId="{E1E35DB3-4C14-4EAD-BCA5-EF39C4D4661D}">
      <dgm:prSet/>
      <dgm:spPr/>
      <dgm:t>
        <a:bodyPr/>
        <a:lstStyle/>
        <a:p>
          <a:endParaRPr lang="en-US"/>
        </a:p>
      </dgm:t>
    </dgm:pt>
    <dgm:pt modelId="{273A5383-3E96-48BF-8C81-BC8CE621CA55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b="1" dirty="0" err="1" smtClean="0">
              <a:solidFill>
                <a:schemeClr val="tx1"/>
              </a:solidFill>
            </a:rPr>
            <a:t>Kebijakan</a:t>
          </a:r>
          <a:r>
            <a:rPr lang="en-US" sz="1100" b="1" dirty="0" smtClean="0">
              <a:solidFill>
                <a:schemeClr val="tx1"/>
              </a:solidFill>
            </a:rPr>
            <a:t> Lain-lain, </a:t>
          </a:r>
          <a:r>
            <a:rPr lang="en-US" sz="1100" b="1" dirty="0" err="1" smtClean="0">
              <a:solidFill>
                <a:schemeClr val="tx1"/>
              </a:solidFill>
            </a:rPr>
            <a:t>evaluasi</a:t>
          </a:r>
          <a:r>
            <a:rPr lang="en-US" sz="1100" b="1" dirty="0" smtClean="0">
              <a:solidFill>
                <a:schemeClr val="tx1"/>
              </a:solidFill>
            </a:rPr>
            <a:t> </a:t>
          </a:r>
          <a:r>
            <a:rPr lang="en-US" sz="1100" b="1" dirty="0" err="1" smtClean="0">
              <a:solidFill>
                <a:schemeClr val="tx1"/>
              </a:solidFill>
            </a:rPr>
            <a:t>diri</a:t>
          </a:r>
          <a:endParaRPr lang="en-US" sz="1100" b="1" dirty="0">
            <a:solidFill>
              <a:schemeClr val="tx1"/>
            </a:solidFill>
          </a:endParaRPr>
        </a:p>
      </dgm:t>
    </dgm:pt>
    <dgm:pt modelId="{B6CED1D1-7DCE-4218-9B88-2E74C02F4822}" type="parTrans" cxnId="{10B4EDCE-FBC6-4B7D-815E-20A7F8C18C9C}">
      <dgm:prSet/>
      <dgm:spPr/>
      <dgm:t>
        <a:bodyPr/>
        <a:lstStyle/>
        <a:p>
          <a:endParaRPr lang="en-US"/>
        </a:p>
      </dgm:t>
    </dgm:pt>
    <dgm:pt modelId="{97174DE0-27F0-43A7-9FF7-BFD1B2AB9248}" type="sibTrans" cxnId="{10B4EDCE-FBC6-4B7D-815E-20A7F8C18C9C}">
      <dgm:prSet/>
      <dgm:spPr>
        <a:solidFill>
          <a:schemeClr val="tx2">
            <a:lumMod val="50000"/>
          </a:schemeClr>
        </a:solidFill>
      </dgm:spPr>
      <dgm:t>
        <a:bodyPr/>
        <a:lstStyle/>
        <a:p>
          <a:endParaRPr lang="en-US"/>
        </a:p>
      </dgm:t>
    </dgm:pt>
    <dgm:pt modelId="{EA07CF77-B51D-486D-B225-1AFE329B3FE8}" type="pres">
      <dgm:prSet presAssocID="{95A5B944-72F6-426A-BEB0-E9B5E98D90C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4B21B5-B378-41CE-814F-CBA829F8AB15}" type="pres">
      <dgm:prSet presAssocID="{95A5B944-72F6-426A-BEB0-E9B5E98D90C6}" presName="vNodes" presStyleCnt="0"/>
      <dgm:spPr/>
      <dgm:t>
        <a:bodyPr/>
        <a:lstStyle/>
        <a:p>
          <a:endParaRPr lang="en-US"/>
        </a:p>
      </dgm:t>
    </dgm:pt>
    <dgm:pt modelId="{2A3A1E38-A892-4D5C-832E-3260EA13CCFF}" type="pres">
      <dgm:prSet presAssocID="{82377313-9C03-4BDF-A85C-BCB0E90CC80F}" presName="node" presStyleLbl="node1" presStyleIdx="0" presStyleCnt="4" custScaleX="1160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DFD55C-0791-4A25-9B5D-B69C5ECA9ABB}" type="pres">
      <dgm:prSet presAssocID="{4B54D3C3-407A-4C8D-9260-A438CA3B32FD}" presName="spacerT" presStyleCnt="0"/>
      <dgm:spPr/>
      <dgm:t>
        <a:bodyPr/>
        <a:lstStyle/>
        <a:p>
          <a:endParaRPr lang="en-US"/>
        </a:p>
      </dgm:t>
    </dgm:pt>
    <dgm:pt modelId="{7AF77259-5672-4269-8CC3-C154F5F420B2}" type="pres">
      <dgm:prSet presAssocID="{4B54D3C3-407A-4C8D-9260-A438CA3B32FD}" presName="sibTrans" presStyleLbl="sibTrans2D1" presStyleIdx="0" presStyleCnt="3"/>
      <dgm:spPr/>
      <dgm:t>
        <a:bodyPr/>
        <a:lstStyle/>
        <a:p>
          <a:endParaRPr lang="en-US"/>
        </a:p>
      </dgm:t>
    </dgm:pt>
    <dgm:pt modelId="{060B8260-5DCA-445D-A531-D8F2141B65CB}" type="pres">
      <dgm:prSet presAssocID="{4B54D3C3-407A-4C8D-9260-A438CA3B32FD}" presName="spacerB" presStyleCnt="0"/>
      <dgm:spPr/>
      <dgm:t>
        <a:bodyPr/>
        <a:lstStyle/>
        <a:p>
          <a:endParaRPr lang="en-US"/>
        </a:p>
      </dgm:t>
    </dgm:pt>
    <dgm:pt modelId="{48204DA3-716E-4380-AAE6-E0C5B0792947}" type="pres">
      <dgm:prSet presAssocID="{004B81D2-6D2A-4436-8AEF-E34BF6CB465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8F2B65-4AE0-4B83-A039-D802DFE87C66}" type="pres">
      <dgm:prSet presAssocID="{530E4075-8A3F-46DA-91F0-2DE6B1800D1B}" presName="spacerT" presStyleCnt="0"/>
      <dgm:spPr/>
    </dgm:pt>
    <dgm:pt modelId="{90EC69DC-EAE7-4F67-80C1-755E0E4238C3}" type="pres">
      <dgm:prSet presAssocID="{530E4075-8A3F-46DA-91F0-2DE6B1800D1B}" presName="sibTrans" presStyleLbl="sibTrans2D1" presStyleIdx="1" presStyleCnt="3"/>
      <dgm:spPr/>
      <dgm:t>
        <a:bodyPr/>
        <a:lstStyle/>
        <a:p>
          <a:endParaRPr lang="en-US"/>
        </a:p>
      </dgm:t>
    </dgm:pt>
    <dgm:pt modelId="{C4F14C40-A52D-408E-BC5B-535410DBF8A5}" type="pres">
      <dgm:prSet presAssocID="{530E4075-8A3F-46DA-91F0-2DE6B1800D1B}" presName="spacerB" presStyleCnt="0"/>
      <dgm:spPr/>
    </dgm:pt>
    <dgm:pt modelId="{EC181D57-79FB-4280-9650-0B18235696EA}" type="pres">
      <dgm:prSet presAssocID="{273A5383-3E96-48BF-8C81-BC8CE621CA5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73FDD3-CFAA-4557-A3DF-5E99B2DF241F}" type="pres">
      <dgm:prSet presAssocID="{95A5B944-72F6-426A-BEB0-E9B5E98D90C6}" presName="sibTransLast" presStyleLbl="sibTrans2D1" presStyleIdx="2" presStyleCnt="3"/>
      <dgm:spPr/>
      <dgm:t>
        <a:bodyPr/>
        <a:lstStyle/>
        <a:p>
          <a:endParaRPr lang="en-US"/>
        </a:p>
      </dgm:t>
    </dgm:pt>
    <dgm:pt modelId="{422EC92A-A4D0-4963-9863-B4B2DD0DD4C6}" type="pres">
      <dgm:prSet presAssocID="{95A5B944-72F6-426A-BEB0-E9B5E98D90C6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29DEE6BD-7F09-4882-9A25-9D863C193CEF}" type="pres">
      <dgm:prSet presAssocID="{95A5B944-72F6-426A-BEB0-E9B5E98D90C6}" presName="las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0B4EDCE-FBC6-4B7D-815E-20A7F8C18C9C}" srcId="{95A5B944-72F6-426A-BEB0-E9B5E98D90C6}" destId="{273A5383-3E96-48BF-8C81-BC8CE621CA55}" srcOrd="2" destOrd="0" parTransId="{B6CED1D1-7DCE-4218-9B88-2E74C02F4822}" sibTransId="{97174DE0-27F0-43A7-9FF7-BFD1B2AB9248}"/>
    <dgm:cxn modelId="{1CEF414C-1A96-46C5-B03A-3F1754A97F67}" type="presOf" srcId="{530E4075-8A3F-46DA-91F0-2DE6B1800D1B}" destId="{90EC69DC-EAE7-4F67-80C1-755E0E4238C3}" srcOrd="0" destOrd="0" presId="urn:microsoft.com/office/officeart/2005/8/layout/equation2"/>
    <dgm:cxn modelId="{F2A6CF60-6426-4CF5-8E5D-67AA7041EE39}" type="presOf" srcId="{97174DE0-27F0-43A7-9FF7-BFD1B2AB9248}" destId="{7673FDD3-CFAA-4557-A3DF-5E99B2DF241F}" srcOrd="0" destOrd="0" presId="urn:microsoft.com/office/officeart/2005/8/layout/equation2"/>
    <dgm:cxn modelId="{0A6AD05A-54FF-4708-A95C-E43419DBD9B3}" type="presOf" srcId="{004B81D2-6D2A-4436-8AEF-E34BF6CB4651}" destId="{48204DA3-716E-4380-AAE6-E0C5B0792947}" srcOrd="0" destOrd="0" presId="urn:microsoft.com/office/officeart/2005/8/layout/equation2"/>
    <dgm:cxn modelId="{03DCD48C-4B2E-44A6-BD9B-8CDBC379A41F}" type="presOf" srcId="{273A5383-3E96-48BF-8C81-BC8CE621CA55}" destId="{EC181D57-79FB-4280-9650-0B18235696EA}" srcOrd="0" destOrd="0" presId="urn:microsoft.com/office/officeart/2005/8/layout/equation2"/>
    <dgm:cxn modelId="{EB49B51F-60EA-475C-B775-40630658E415}" type="presOf" srcId="{4B54D3C3-407A-4C8D-9260-A438CA3B32FD}" destId="{7AF77259-5672-4269-8CC3-C154F5F420B2}" srcOrd="0" destOrd="0" presId="urn:microsoft.com/office/officeart/2005/8/layout/equation2"/>
    <dgm:cxn modelId="{B6D42A4E-7907-4D41-8099-B5D1108E3E8E}" type="presOf" srcId="{A44B5CBF-4B21-474A-A660-B38F11072513}" destId="{29DEE6BD-7F09-4882-9A25-9D863C193CEF}" srcOrd="0" destOrd="0" presId="urn:microsoft.com/office/officeart/2005/8/layout/equation2"/>
    <dgm:cxn modelId="{EA3CD40F-187F-432B-B457-67BEF1E95D05}" type="presOf" srcId="{97174DE0-27F0-43A7-9FF7-BFD1B2AB9248}" destId="{422EC92A-A4D0-4963-9863-B4B2DD0DD4C6}" srcOrd="1" destOrd="0" presId="urn:microsoft.com/office/officeart/2005/8/layout/equation2"/>
    <dgm:cxn modelId="{4E0D89E7-A7DC-42D1-B187-6F3A1892990A}" srcId="{95A5B944-72F6-426A-BEB0-E9B5E98D90C6}" destId="{004B81D2-6D2A-4436-8AEF-E34BF6CB4651}" srcOrd="1" destOrd="0" parTransId="{6ABD184A-5C62-4315-AE00-86C1BCC3E9C3}" sibTransId="{530E4075-8A3F-46DA-91F0-2DE6B1800D1B}"/>
    <dgm:cxn modelId="{A0BAEE00-3BCA-4276-8AB5-07ACF0F9DFA4}" srcId="{95A5B944-72F6-426A-BEB0-E9B5E98D90C6}" destId="{82377313-9C03-4BDF-A85C-BCB0E90CC80F}" srcOrd="0" destOrd="0" parTransId="{A63E439C-93B6-4C25-8C4E-F7BCB4DAB214}" sibTransId="{4B54D3C3-407A-4C8D-9260-A438CA3B32FD}"/>
    <dgm:cxn modelId="{E1E35DB3-4C14-4EAD-BCA5-EF39C4D4661D}" srcId="{95A5B944-72F6-426A-BEB0-E9B5E98D90C6}" destId="{A44B5CBF-4B21-474A-A660-B38F11072513}" srcOrd="3" destOrd="0" parTransId="{88F1A4CC-0BD7-453E-B392-38DD8716FF35}" sibTransId="{9157ED4E-337A-46A5-A742-C798CFD09FFF}"/>
    <dgm:cxn modelId="{AE6A9C41-2CC9-4D5E-B2C3-A4998B4774A6}" type="presOf" srcId="{82377313-9C03-4BDF-A85C-BCB0E90CC80F}" destId="{2A3A1E38-A892-4D5C-832E-3260EA13CCFF}" srcOrd="0" destOrd="0" presId="urn:microsoft.com/office/officeart/2005/8/layout/equation2"/>
    <dgm:cxn modelId="{6E6D54BD-D218-4BC8-AF75-7C65276B00F7}" type="presOf" srcId="{95A5B944-72F6-426A-BEB0-E9B5E98D90C6}" destId="{EA07CF77-B51D-486D-B225-1AFE329B3FE8}" srcOrd="0" destOrd="0" presId="urn:microsoft.com/office/officeart/2005/8/layout/equation2"/>
    <dgm:cxn modelId="{50D94282-FAAB-4D84-BA7B-04E9B4C73858}" type="presParOf" srcId="{EA07CF77-B51D-486D-B225-1AFE329B3FE8}" destId="{CB4B21B5-B378-41CE-814F-CBA829F8AB15}" srcOrd="0" destOrd="0" presId="urn:microsoft.com/office/officeart/2005/8/layout/equation2"/>
    <dgm:cxn modelId="{7AB10168-FF18-4A05-BD0E-444188BC2FEB}" type="presParOf" srcId="{CB4B21B5-B378-41CE-814F-CBA829F8AB15}" destId="{2A3A1E38-A892-4D5C-832E-3260EA13CCFF}" srcOrd="0" destOrd="0" presId="urn:microsoft.com/office/officeart/2005/8/layout/equation2"/>
    <dgm:cxn modelId="{8D576519-B6C6-4AD0-AF5F-043BDD7B42B0}" type="presParOf" srcId="{CB4B21B5-B378-41CE-814F-CBA829F8AB15}" destId="{85DFD55C-0791-4A25-9B5D-B69C5ECA9ABB}" srcOrd="1" destOrd="0" presId="urn:microsoft.com/office/officeart/2005/8/layout/equation2"/>
    <dgm:cxn modelId="{9FE7595E-3E45-42C8-BF3F-CE82DA5E3F38}" type="presParOf" srcId="{CB4B21B5-B378-41CE-814F-CBA829F8AB15}" destId="{7AF77259-5672-4269-8CC3-C154F5F420B2}" srcOrd="2" destOrd="0" presId="urn:microsoft.com/office/officeart/2005/8/layout/equation2"/>
    <dgm:cxn modelId="{2E48376D-45D4-47DF-B812-4BDE5D966F90}" type="presParOf" srcId="{CB4B21B5-B378-41CE-814F-CBA829F8AB15}" destId="{060B8260-5DCA-445D-A531-D8F2141B65CB}" srcOrd="3" destOrd="0" presId="urn:microsoft.com/office/officeart/2005/8/layout/equation2"/>
    <dgm:cxn modelId="{CA23202C-8DA9-441B-A91B-7E8426CE6D84}" type="presParOf" srcId="{CB4B21B5-B378-41CE-814F-CBA829F8AB15}" destId="{48204DA3-716E-4380-AAE6-E0C5B0792947}" srcOrd="4" destOrd="0" presId="urn:microsoft.com/office/officeart/2005/8/layout/equation2"/>
    <dgm:cxn modelId="{CC73C99D-8EC5-4E7C-BEF2-72486EEB838D}" type="presParOf" srcId="{CB4B21B5-B378-41CE-814F-CBA829F8AB15}" destId="{118F2B65-4AE0-4B83-A039-D802DFE87C66}" srcOrd="5" destOrd="0" presId="urn:microsoft.com/office/officeart/2005/8/layout/equation2"/>
    <dgm:cxn modelId="{BE0D2C8F-85E3-4B89-A8B0-40AC8430C4B8}" type="presParOf" srcId="{CB4B21B5-B378-41CE-814F-CBA829F8AB15}" destId="{90EC69DC-EAE7-4F67-80C1-755E0E4238C3}" srcOrd="6" destOrd="0" presId="urn:microsoft.com/office/officeart/2005/8/layout/equation2"/>
    <dgm:cxn modelId="{8CD92085-B345-4E02-85DE-3F714D95E4C3}" type="presParOf" srcId="{CB4B21B5-B378-41CE-814F-CBA829F8AB15}" destId="{C4F14C40-A52D-408E-BC5B-535410DBF8A5}" srcOrd="7" destOrd="0" presId="urn:microsoft.com/office/officeart/2005/8/layout/equation2"/>
    <dgm:cxn modelId="{58ADD36B-7F34-41A2-A277-DF00C636C26D}" type="presParOf" srcId="{CB4B21B5-B378-41CE-814F-CBA829F8AB15}" destId="{EC181D57-79FB-4280-9650-0B18235696EA}" srcOrd="8" destOrd="0" presId="urn:microsoft.com/office/officeart/2005/8/layout/equation2"/>
    <dgm:cxn modelId="{D83D1C9D-68F9-4DC0-B65F-EB5F910F147D}" type="presParOf" srcId="{EA07CF77-B51D-486D-B225-1AFE329B3FE8}" destId="{7673FDD3-CFAA-4557-A3DF-5E99B2DF241F}" srcOrd="1" destOrd="0" presId="urn:microsoft.com/office/officeart/2005/8/layout/equation2"/>
    <dgm:cxn modelId="{F62A4BFB-CA4D-46EB-9FAF-C7142757AFE6}" type="presParOf" srcId="{7673FDD3-CFAA-4557-A3DF-5E99B2DF241F}" destId="{422EC92A-A4D0-4963-9863-B4B2DD0DD4C6}" srcOrd="0" destOrd="0" presId="urn:microsoft.com/office/officeart/2005/8/layout/equation2"/>
    <dgm:cxn modelId="{C920BDB5-06C0-45A1-8AEA-C29378D1B80B}" type="presParOf" srcId="{EA07CF77-B51D-486D-B225-1AFE329B3FE8}" destId="{29DEE6BD-7F09-4882-9A25-9D863C193CEF}" srcOrd="2" destOrd="0" presId="urn:microsoft.com/office/officeart/2005/8/layout/equati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A0B619-48AE-407E-9B53-F10D46FF42E6}" type="doc">
      <dgm:prSet loTypeId="urn:microsoft.com/office/officeart/2005/8/layout/arrow2" loCatId="process" qsTypeId="urn:microsoft.com/office/officeart/2005/8/quickstyle/simple4" qsCatId="simple" csTypeId="urn:microsoft.com/office/officeart/2005/8/colors/accent1_2" csCatId="accent1" phldr="1"/>
      <dgm:spPr/>
    </dgm:pt>
    <dgm:pt modelId="{40660298-C2B0-4820-9052-F266D4D57695}">
      <dgm:prSet phldrT="[Text]"/>
      <dgm:spPr/>
      <dgm:t>
        <a:bodyPr/>
        <a:lstStyle/>
        <a:p>
          <a:r>
            <a:rPr lang="en-US" b="1" i="1" dirty="0" smtClean="0"/>
            <a:t>R &amp;D</a:t>
          </a:r>
          <a:endParaRPr lang="en-US" b="1" i="1" dirty="0"/>
        </a:p>
      </dgm:t>
    </dgm:pt>
    <dgm:pt modelId="{0B524A8F-584A-4941-93F1-6E8381DA1AE6}" type="parTrans" cxnId="{968CF4C7-7ADA-4638-8B1D-77EC11E2829C}">
      <dgm:prSet/>
      <dgm:spPr/>
      <dgm:t>
        <a:bodyPr/>
        <a:lstStyle/>
        <a:p>
          <a:endParaRPr lang="en-US"/>
        </a:p>
      </dgm:t>
    </dgm:pt>
    <dgm:pt modelId="{A7F80258-332A-462F-9660-078955886A30}" type="sibTrans" cxnId="{968CF4C7-7ADA-4638-8B1D-77EC11E2829C}">
      <dgm:prSet/>
      <dgm:spPr/>
      <dgm:t>
        <a:bodyPr/>
        <a:lstStyle/>
        <a:p>
          <a:endParaRPr lang="en-US"/>
        </a:p>
      </dgm:t>
    </dgm:pt>
    <dgm:pt modelId="{6F4EBB96-73BB-4B6C-BD08-DDF2D7617A1D}">
      <dgm:prSet phldrT="[Text]"/>
      <dgm:spPr/>
      <dgm:t>
        <a:bodyPr/>
        <a:lstStyle/>
        <a:p>
          <a:r>
            <a:rPr lang="en-US" b="1" i="1" dirty="0" err="1" smtClean="0"/>
            <a:t>Teknologi</a:t>
          </a:r>
          <a:endParaRPr lang="en-US" b="1" i="1" dirty="0"/>
        </a:p>
      </dgm:t>
    </dgm:pt>
    <dgm:pt modelId="{CEFE3846-7D23-4F3F-9B79-B5A3288FDC03}" type="parTrans" cxnId="{3D270AFC-8941-4D95-88DE-F2F85B243156}">
      <dgm:prSet/>
      <dgm:spPr/>
      <dgm:t>
        <a:bodyPr/>
        <a:lstStyle/>
        <a:p>
          <a:endParaRPr lang="en-US"/>
        </a:p>
      </dgm:t>
    </dgm:pt>
    <dgm:pt modelId="{5792B2C5-B4B9-4732-91F0-ED0FB6DE222C}" type="sibTrans" cxnId="{3D270AFC-8941-4D95-88DE-F2F85B243156}">
      <dgm:prSet/>
      <dgm:spPr/>
      <dgm:t>
        <a:bodyPr/>
        <a:lstStyle/>
        <a:p>
          <a:endParaRPr lang="en-US"/>
        </a:p>
      </dgm:t>
    </dgm:pt>
    <dgm:pt modelId="{3EDAFF8B-2E7E-4D3F-A398-B0D31722EFE1}">
      <dgm:prSet phldrT="[Text]"/>
      <dgm:spPr/>
      <dgm:t>
        <a:bodyPr/>
        <a:lstStyle/>
        <a:p>
          <a:r>
            <a:rPr lang="en-US" b="1" i="1" dirty="0" err="1" smtClean="0"/>
            <a:t>Produk</a:t>
          </a:r>
          <a:endParaRPr lang="en-US" b="1" i="1" dirty="0"/>
        </a:p>
      </dgm:t>
    </dgm:pt>
    <dgm:pt modelId="{A0812EE5-7540-4A4A-95DC-02405347CAD9}" type="parTrans" cxnId="{F970C2E8-FF68-427E-9874-A49EF83B82B6}">
      <dgm:prSet/>
      <dgm:spPr/>
      <dgm:t>
        <a:bodyPr/>
        <a:lstStyle/>
        <a:p>
          <a:endParaRPr lang="en-US"/>
        </a:p>
      </dgm:t>
    </dgm:pt>
    <dgm:pt modelId="{4205ACA8-2166-4E27-A554-D00D220D0548}" type="sibTrans" cxnId="{F970C2E8-FF68-427E-9874-A49EF83B82B6}">
      <dgm:prSet/>
      <dgm:spPr/>
      <dgm:t>
        <a:bodyPr/>
        <a:lstStyle/>
        <a:p>
          <a:endParaRPr lang="en-US"/>
        </a:p>
      </dgm:t>
    </dgm:pt>
    <dgm:pt modelId="{13BAC796-15B5-4F87-8DCF-927802F9BE82}">
      <dgm:prSet phldrT="[Text]"/>
      <dgm:spPr/>
      <dgm:t>
        <a:bodyPr/>
        <a:lstStyle/>
        <a:p>
          <a:r>
            <a:rPr lang="en-US" b="1" i="1" dirty="0" smtClean="0"/>
            <a:t>Market</a:t>
          </a:r>
          <a:endParaRPr lang="en-US" b="1" i="1" dirty="0"/>
        </a:p>
      </dgm:t>
    </dgm:pt>
    <dgm:pt modelId="{8A08CF85-53AC-487E-A168-402DC59563EE}" type="parTrans" cxnId="{DF04812E-B9E4-4252-9E0F-82C22610A391}">
      <dgm:prSet/>
      <dgm:spPr/>
      <dgm:t>
        <a:bodyPr/>
        <a:lstStyle/>
        <a:p>
          <a:endParaRPr lang="en-US"/>
        </a:p>
      </dgm:t>
    </dgm:pt>
    <dgm:pt modelId="{DBDB5562-8C21-4F7E-9DA2-6365D3268C29}" type="sibTrans" cxnId="{DF04812E-B9E4-4252-9E0F-82C22610A391}">
      <dgm:prSet/>
      <dgm:spPr/>
      <dgm:t>
        <a:bodyPr/>
        <a:lstStyle/>
        <a:p>
          <a:endParaRPr lang="en-US"/>
        </a:p>
      </dgm:t>
    </dgm:pt>
    <dgm:pt modelId="{1D1BDCAD-3307-4743-873A-8C76EC4EBC05}" type="pres">
      <dgm:prSet presAssocID="{45A0B619-48AE-407E-9B53-F10D46FF42E6}" presName="arrowDiagram" presStyleCnt="0">
        <dgm:presLayoutVars>
          <dgm:chMax val="5"/>
          <dgm:dir/>
          <dgm:resizeHandles val="exact"/>
        </dgm:presLayoutVars>
      </dgm:prSet>
      <dgm:spPr/>
    </dgm:pt>
    <dgm:pt modelId="{3507A525-5D85-46D9-B336-61DD2944109F}" type="pres">
      <dgm:prSet presAssocID="{45A0B619-48AE-407E-9B53-F10D46FF42E6}" presName="arrow" presStyleLbl="bgShp" presStyleIdx="0" presStyleCnt="1" custLinFactNeighborX="591"/>
      <dgm:spPr>
        <a:solidFill>
          <a:schemeClr val="bg2">
            <a:lumMod val="50000"/>
          </a:schemeClr>
        </a:solidFill>
      </dgm:spPr>
    </dgm:pt>
    <dgm:pt modelId="{99AFF659-7A69-4B90-A51D-5C6288C74382}" type="pres">
      <dgm:prSet presAssocID="{45A0B619-48AE-407E-9B53-F10D46FF42E6}" presName="arrowDiagram4" presStyleCnt="0"/>
      <dgm:spPr/>
    </dgm:pt>
    <dgm:pt modelId="{E31BA9E2-3AD6-47DF-9A70-1C10BA2DEFDB}" type="pres">
      <dgm:prSet presAssocID="{40660298-C2B0-4820-9052-F266D4D57695}" presName="bullet4a" presStyleLbl="node1" presStyleIdx="0" presStyleCnt="4"/>
      <dgm:spPr/>
    </dgm:pt>
    <dgm:pt modelId="{5A41E21F-977C-4BAD-914A-44215AEFF0A2}" type="pres">
      <dgm:prSet presAssocID="{40660298-C2B0-4820-9052-F266D4D57695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833584-AE6D-4563-9B97-CF04DE6613D4}" type="pres">
      <dgm:prSet presAssocID="{6F4EBB96-73BB-4B6C-BD08-DDF2D7617A1D}" presName="bullet4b" presStyleLbl="node1" presStyleIdx="1" presStyleCnt="4"/>
      <dgm:spPr/>
    </dgm:pt>
    <dgm:pt modelId="{55A692F6-5085-4B67-9385-339D497F0323}" type="pres">
      <dgm:prSet presAssocID="{6F4EBB96-73BB-4B6C-BD08-DDF2D7617A1D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B3AEBD-9B04-4BA9-97CA-716F22FBDF32}" type="pres">
      <dgm:prSet presAssocID="{3EDAFF8B-2E7E-4D3F-A398-B0D31722EFE1}" presName="bullet4c" presStyleLbl="node1" presStyleIdx="2" presStyleCnt="4"/>
      <dgm:spPr/>
    </dgm:pt>
    <dgm:pt modelId="{3ECCE0D3-86AC-4EB7-BB9E-AEE83641BB5B}" type="pres">
      <dgm:prSet presAssocID="{3EDAFF8B-2E7E-4D3F-A398-B0D31722EFE1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688602-5360-4E3C-9E85-6AE751C3B9BD}" type="pres">
      <dgm:prSet presAssocID="{13BAC796-15B5-4F87-8DCF-927802F9BE82}" presName="bullet4d" presStyleLbl="node1" presStyleIdx="3" presStyleCnt="4"/>
      <dgm:spPr/>
    </dgm:pt>
    <dgm:pt modelId="{32182063-D65F-4772-AF02-547E534D4293}" type="pres">
      <dgm:prSet presAssocID="{13BAC796-15B5-4F87-8DCF-927802F9BE82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C6F65F-61A1-4C71-A5A8-52514B2F5AF7}" type="presOf" srcId="{6F4EBB96-73BB-4B6C-BD08-DDF2D7617A1D}" destId="{55A692F6-5085-4B67-9385-339D497F0323}" srcOrd="0" destOrd="0" presId="urn:microsoft.com/office/officeart/2005/8/layout/arrow2"/>
    <dgm:cxn modelId="{23ED7A07-1E71-48C1-9D57-7B002F288362}" type="presOf" srcId="{45A0B619-48AE-407E-9B53-F10D46FF42E6}" destId="{1D1BDCAD-3307-4743-873A-8C76EC4EBC05}" srcOrd="0" destOrd="0" presId="urn:microsoft.com/office/officeart/2005/8/layout/arrow2"/>
    <dgm:cxn modelId="{CBF9F05D-7400-4E59-8313-A037FA8FE0F3}" type="presOf" srcId="{13BAC796-15B5-4F87-8DCF-927802F9BE82}" destId="{32182063-D65F-4772-AF02-547E534D4293}" srcOrd="0" destOrd="0" presId="urn:microsoft.com/office/officeart/2005/8/layout/arrow2"/>
    <dgm:cxn modelId="{3D270AFC-8941-4D95-88DE-F2F85B243156}" srcId="{45A0B619-48AE-407E-9B53-F10D46FF42E6}" destId="{6F4EBB96-73BB-4B6C-BD08-DDF2D7617A1D}" srcOrd="1" destOrd="0" parTransId="{CEFE3846-7D23-4F3F-9B79-B5A3288FDC03}" sibTransId="{5792B2C5-B4B9-4732-91F0-ED0FB6DE222C}"/>
    <dgm:cxn modelId="{DF04812E-B9E4-4252-9E0F-82C22610A391}" srcId="{45A0B619-48AE-407E-9B53-F10D46FF42E6}" destId="{13BAC796-15B5-4F87-8DCF-927802F9BE82}" srcOrd="3" destOrd="0" parTransId="{8A08CF85-53AC-487E-A168-402DC59563EE}" sibTransId="{DBDB5562-8C21-4F7E-9DA2-6365D3268C29}"/>
    <dgm:cxn modelId="{042D64E4-5EE1-4B5E-8F11-3809A1C9B783}" type="presOf" srcId="{3EDAFF8B-2E7E-4D3F-A398-B0D31722EFE1}" destId="{3ECCE0D3-86AC-4EB7-BB9E-AEE83641BB5B}" srcOrd="0" destOrd="0" presId="urn:microsoft.com/office/officeart/2005/8/layout/arrow2"/>
    <dgm:cxn modelId="{968CF4C7-7ADA-4638-8B1D-77EC11E2829C}" srcId="{45A0B619-48AE-407E-9B53-F10D46FF42E6}" destId="{40660298-C2B0-4820-9052-F266D4D57695}" srcOrd="0" destOrd="0" parTransId="{0B524A8F-584A-4941-93F1-6E8381DA1AE6}" sibTransId="{A7F80258-332A-462F-9660-078955886A30}"/>
    <dgm:cxn modelId="{F970C2E8-FF68-427E-9874-A49EF83B82B6}" srcId="{45A0B619-48AE-407E-9B53-F10D46FF42E6}" destId="{3EDAFF8B-2E7E-4D3F-A398-B0D31722EFE1}" srcOrd="2" destOrd="0" parTransId="{A0812EE5-7540-4A4A-95DC-02405347CAD9}" sibTransId="{4205ACA8-2166-4E27-A554-D00D220D0548}"/>
    <dgm:cxn modelId="{B9D163FC-9074-4B94-A7C0-2C242941E39B}" type="presOf" srcId="{40660298-C2B0-4820-9052-F266D4D57695}" destId="{5A41E21F-977C-4BAD-914A-44215AEFF0A2}" srcOrd="0" destOrd="0" presId="urn:microsoft.com/office/officeart/2005/8/layout/arrow2"/>
    <dgm:cxn modelId="{F9C0327E-ED87-4D54-8D3B-FC43E5CB7F87}" type="presParOf" srcId="{1D1BDCAD-3307-4743-873A-8C76EC4EBC05}" destId="{3507A525-5D85-46D9-B336-61DD2944109F}" srcOrd="0" destOrd="0" presId="urn:microsoft.com/office/officeart/2005/8/layout/arrow2"/>
    <dgm:cxn modelId="{DB432235-8490-4758-900B-E6E800B31394}" type="presParOf" srcId="{1D1BDCAD-3307-4743-873A-8C76EC4EBC05}" destId="{99AFF659-7A69-4B90-A51D-5C6288C74382}" srcOrd="1" destOrd="0" presId="urn:microsoft.com/office/officeart/2005/8/layout/arrow2"/>
    <dgm:cxn modelId="{A97123E7-D507-4CEB-BFD3-448FF0E4FE8B}" type="presParOf" srcId="{99AFF659-7A69-4B90-A51D-5C6288C74382}" destId="{E31BA9E2-3AD6-47DF-9A70-1C10BA2DEFDB}" srcOrd="0" destOrd="0" presId="urn:microsoft.com/office/officeart/2005/8/layout/arrow2"/>
    <dgm:cxn modelId="{E10D13ED-5AC2-49B0-9367-D5B038992FF9}" type="presParOf" srcId="{99AFF659-7A69-4B90-A51D-5C6288C74382}" destId="{5A41E21F-977C-4BAD-914A-44215AEFF0A2}" srcOrd="1" destOrd="0" presId="urn:microsoft.com/office/officeart/2005/8/layout/arrow2"/>
    <dgm:cxn modelId="{F74CE3B5-D514-457A-8BA3-0CC4142521C4}" type="presParOf" srcId="{99AFF659-7A69-4B90-A51D-5C6288C74382}" destId="{3B833584-AE6D-4563-9B97-CF04DE6613D4}" srcOrd="2" destOrd="0" presId="urn:microsoft.com/office/officeart/2005/8/layout/arrow2"/>
    <dgm:cxn modelId="{2ACA43B7-AF2F-41D7-B4C1-9DDCFB8A895D}" type="presParOf" srcId="{99AFF659-7A69-4B90-A51D-5C6288C74382}" destId="{55A692F6-5085-4B67-9385-339D497F0323}" srcOrd="3" destOrd="0" presId="urn:microsoft.com/office/officeart/2005/8/layout/arrow2"/>
    <dgm:cxn modelId="{3BF61905-9190-4869-824E-19482C8B8039}" type="presParOf" srcId="{99AFF659-7A69-4B90-A51D-5C6288C74382}" destId="{96B3AEBD-9B04-4BA9-97CA-716F22FBDF32}" srcOrd="4" destOrd="0" presId="urn:microsoft.com/office/officeart/2005/8/layout/arrow2"/>
    <dgm:cxn modelId="{C182D47E-211E-41F9-AFCE-0EB0316FFE8B}" type="presParOf" srcId="{99AFF659-7A69-4B90-A51D-5C6288C74382}" destId="{3ECCE0D3-86AC-4EB7-BB9E-AEE83641BB5B}" srcOrd="5" destOrd="0" presId="urn:microsoft.com/office/officeart/2005/8/layout/arrow2"/>
    <dgm:cxn modelId="{B26AB4E5-0898-4829-A929-C61FCF582FCF}" type="presParOf" srcId="{99AFF659-7A69-4B90-A51D-5C6288C74382}" destId="{A5688602-5360-4E3C-9E85-6AE751C3B9BD}" srcOrd="6" destOrd="0" presId="urn:microsoft.com/office/officeart/2005/8/layout/arrow2"/>
    <dgm:cxn modelId="{3D110E93-DDBB-45D2-A254-680D58C05A74}" type="presParOf" srcId="{99AFF659-7A69-4B90-A51D-5C6288C74382}" destId="{32182063-D65F-4772-AF02-547E534D4293}" srcOrd="7" destOrd="0" presId="urn:microsoft.com/office/officeart/2005/8/layout/arrow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B0FF0E-D2FF-44A8-9560-2C4F9E3DA61A}" type="doc">
      <dgm:prSet loTypeId="urn:microsoft.com/office/officeart/2005/8/layout/funnel1" loCatId="relationship" qsTypeId="urn:microsoft.com/office/officeart/2005/8/quickstyle/simple2" qsCatId="simple" csTypeId="urn:microsoft.com/office/officeart/2005/8/colors/accent1_2" csCatId="accent1" phldr="1"/>
      <dgm:spPr/>
    </dgm:pt>
    <dgm:pt modelId="{D345DEE0-68EE-436B-8256-A9CFC2AF16FB}">
      <dgm:prSet phldrT="[Text]"/>
      <dgm:spPr>
        <a:solidFill>
          <a:srgbClr val="00B050"/>
        </a:solidFill>
      </dgm:spPr>
      <dgm:t>
        <a:bodyPr/>
        <a:lstStyle/>
        <a:p>
          <a:r>
            <a:rPr lang="en-US" dirty="0" err="1" smtClean="0"/>
            <a:t>Isu</a:t>
          </a:r>
          <a:r>
            <a:rPr lang="en-US" dirty="0" smtClean="0"/>
            <a:t> </a:t>
          </a:r>
          <a:r>
            <a:rPr lang="en-US" dirty="0" err="1" smtClean="0"/>
            <a:t>Strategis</a:t>
          </a:r>
          <a:endParaRPr lang="en-US" dirty="0"/>
        </a:p>
      </dgm:t>
    </dgm:pt>
    <dgm:pt modelId="{9C75D639-A569-403C-8774-6400E36EC18D}" type="parTrans" cxnId="{A16FE768-94BF-409E-924D-C6ECA6FCCCE3}">
      <dgm:prSet/>
      <dgm:spPr/>
      <dgm:t>
        <a:bodyPr/>
        <a:lstStyle/>
        <a:p>
          <a:endParaRPr lang="en-US"/>
        </a:p>
      </dgm:t>
    </dgm:pt>
    <dgm:pt modelId="{1B6AEFD8-3615-4B0D-9F26-BCFAA45EA809}" type="sibTrans" cxnId="{A16FE768-94BF-409E-924D-C6ECA6FCCCE3}">
      <dgm:prSet/>
      <dgm:spPr/>
      <dgm:t>
        <a:bodyPr/>
        <a:lstStyle/>
        <a:p>
          <a:endParaRPr lang="en-US"/>
        </a:p>
      </dgm:t>
    </dgm:pt>
    <dgm:pt modelId="{BC8E2B88-CC3E-4B86-B580-3C2FC8400EC7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 err="1" smtClean="0"/>
            <a:t>Konsep</a:t>
          </a:r>
          <a:r>
            <a:rPr lang="en-US" dirty="0" smtClean="0"/>
            <a:t> </a:t>
          </a:r>
          <a:r>
            <a:rPr lang="en-US" dirty="0" err="1" smtClean="0"/>
            <a:t>Pemikiran</a:t>
          </a:r>
          <a:endParaRPr lang="en-US" dirty="0"/>
        </a:p>
      </dgm:t>
    </dgm:pt>
    <dgm:pt modelId="{BB9925EA-8C40-4C64-9290-280000C6C492}" type="parTrans" cxnId="{5D802948-7C47-474E-8730-AD3B2B8C1BBE}">
      <dgm:prSet/>
      <dgm:spPr/>
      <dgm:t>
        <a:bodyPr/>
        <a:lstStyle/>
        <a:p>
          <a:endParaRPr lang="en-US"/>
        </a:p>
      </dgm:t>
    </dgm:pt>
    <dgm:pt modelId="{C0D86C3B-776C-4F52-A2E1-505E9C3FFF7C}" type="sibTrans" cxnId="{5D802948-7C47-474E-8730-AD3B2B8C1BBE}">
      <dgm:prSet/>
      <dgm:spPr/>
      <dgm:t>
        <a:bodyPr/>
        <a:lstStyle/>
        <a:p>
          <a:endParaRPr lang="en-US"/>
        </a:p>
      </dgm:t>
    </dgm:pt>
    <dgm:pt modelId="{960E329B-D12F-40C2-AB4A-9D2F62ECC821}">
      <dgm:prSet phldrT="[Text]"/>
      <dgm:spPr/>
      <dgm:t>
        <a:bodyPr/>
        <a:lstStyle/>
        <a:p>
          <a:r>
            <a:rPr lang="en-US" dirty="0" err="1" smtClean="0"/>
            <a:t>Pemecahan</a:t>
          </a:r>
          <a:r>
            <a:rPr lang="en-US" dirty="0" smtClean="0"/>
            <a:t> </a:t>
          </a:r>
          <a:r>
            <a:rPr lang="en-US" dirty="0" err="1" smtClean="0"/>
            <a:t>Masalah</a:t>
          </a:r>
          <a:endParaRPr lang="en-US" dirty="0"/>
        </a:p>
      </dgm:t>
    </dgm:pt>
    <dgm:pt modelId="{38723D98-8692-49E4-BF18-2E460ECCBD58}" type="parTrans" cxnId="{A9A081ED-E083-407C-A282-E505987F4D5C}">
      <dgm:prSet/>
      <dgm:spPr/>
      <dgm:t>
        <a:bodyPr/>
        <a:lstStyle/>
        <a:p>
          <a:endParaRPr lang="en-US"/>
        </a:p>
      </dgm:t>
    </dgm:pt>
    <dgm:pt modelId="{AE09612A-AF1D-4BA9-BE11-978612A7244F}" type="sibTrans" cxnId="{A9A081ED-E083-407C-A282-E505987F4D5C}">
      <dgm:prSet/>
      <dgm:spPr/>
      <dgm:t>
        <a:bodyPr/>
        <a:lstStyle/>
        <a:p>
          <a:endParaRPr lang="en-US"/>
        </a:p>
      </dgm:t>
    </dgm:pt>
    <dgm:pt modelId="{BD4A2622-7406-4A33-AE32-239F8CDFA250}">
      <dgm:prSet phldrT="[Text]" custT="1"/>
      <dgm:spPr/>
      <dgm:t>
        <a:bodyPr/>
        <a:lstStyle/>
        <a:p>
          <a:r>
            <a:rPr lang="en-US" sz="1600" b="1" dirty="0" err="1" smtClean="0"/>
            <a:t>Topik-Topik</a:t>
          </a:r>
          <a:r>
            <a:rPr lang="en-US" sz="1600" b="1" dirty="0" smtClean="0"/>
            <a:t> </a:t>
          </a:r>
          <a:r>
            <a:rPr lang="en-US" sz="1600" b="1" dirty="0" err="1" smtClean="0"/>
            <a:t>Riset</a:t>
          </a:r>
          <a:r>
            <a:rPr lang="en-US" sz="1600" b="1" dirty="0" smtClean="0"/>
            <a:t> yang </a:t>
          </a:r>
          <a:r>
            <a:rPr lang="en-US" sz="1600" b="1" dirty="0" err="1" smtClean="0"/>
            <a:t>Diperlukan</a:t>
          </a:r>
          <a:endParaRPr lang="en-US" sz="1600" b="1" dirty="0"/>
        </a:p>
      </dgm:t>
    </dgm:pt>
    <dgm:pt modelId="{CD26FAB4-DC26-4182-90F9-413881FFF2B6}" type="parTrans" cxnId="{F9A5B675-C25F-47D5-B3E3-1DBEBAEF1382}">
      <dgm:prSet/>
      <dgm:spPr/>
      <dgm:t>
        <a:bodyPr/>
        <a:lstStyle/>
        <a:p>
          <a:endParaRPr lang="en-US"/>
        </a:p>
      </dgm:t>
    </dgm:pt>
    <dgm:pt modelId="{BCA82F71-E226-4AA9-93C5-331D2CF4B914}" type="sibTrans" cxnId="{F9A5B675-C25F-47D5-B3E3-1DBEBAEF1382}">
      <dgm:prSet/>
      <dgm:spPr/>
      <dgm:t>
        <a:bodyPr/>
        <a:lstStyle/>
        <a:p>
          <a:endParaRPr lang="en-US"/>
        </a:p>
      </dgm:t>
    </dgm:pt>
    <dgm:pt modelId="{E7A0957D-0BAB-4FB2-AF23-EC7BC2006E74}" type="pres">
      <dgm:prSet presAssocID="{96B0FF0E-D2FF-44A8-9560-2C4F9E3DA61A}" presName="Name0" presStyleCnt="0">
        <dgm:presLayoutVars>
          <dgm:chMax val="4"/>
          <dgm:resizeHandles val="exact"/>
        </dgm:presLayoutVars>
      </dgm:prSet>
      <dgm:spPr/>
    </dgm:pt>
    <dgm:pt modelId="{D9A02122-8AED-4D6C-9EF4-76CDEE004089}" type="pres">
      <dgm:prSet presAssocID="{96B0FF0E-D2FF-44A8-9560-2C4F9E3DA61A}" presName="ellipse" presStyleLbl="trBgShp" presStyleIdx="0" presStyleCnt="1"/>
      <dgm:spPr/>
    </dgm:pt>
    <dgm:pt modelId="{E894DC9F-E69D-4FE7-B646-76F0CE3FAC14}" type="pres">
      <dgm:prSet presAssocID="{96B0FF0E-D2FF-44A8-9560-2C4F9E3DA61A}" presName="arrow1" presStyleLbl="fgShp" presStyleIdx="0" presStyleCnt="1"/>
      <dgm:spPr/>
    </dgm:pt>
    <dgm:pt modelId="{BA48C751-1423-4EB2-9622-CEFA465B6B8F}" type="pres">
      <dgm:prSet presAssocID="{96B0FF0E-D2FF-44A8-9560-2C4F9E3DA61A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C8CF2-273C-47AB-A57A-9EB1BCFA090A}" type="pres">
      <dgm:prSet presAssocID="{BC8E2B88-CC3E-4B86-B580-3C2FC8400EC7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3507C5-EE5D-4F11-A35B-947F5AC4C1CB}" type="pres">
      <dgm:prSet presAssocID="{960E329B-D12F-40C2-AB4A-9D2F62ECC821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CF4F1E-5A68-479B-BEF5-3336BC093FC6}" type="pres">
      <dgm:prSet presAssocID="{BD4A2622-7406-4A33-AE32-239F8CDFA250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388980-BB38-42F4-9DA4-453980D3A1F8}" type="pres">
      <dgm:prSet presAssocID="{96B0FF0E-D2FF-44A8-9560-2C4F9E3DA61A}" presName="funnel" presStyleLbl="trAlignAcc1" presStyleIdx="0" presStyleCnt="1"/>
      <dgm:spPr/>
    </dgm:pt>
  </dgm:ptLst>
  <dgm:cxnLst>
    <dgm:cxn modelId="{C4B91164-AF2A-4F7C-A694-5951E5709C27}" type="presOf" srcId="{BC8E2B88-CC3E-4B86-B580-3C2FC8400EC7}" destId="{CB3507C5-EE5D-4F11-A35B-947F5AC4C1CB}" srcOrd="0" destOrd="0" presId="urn:microsoft.com/office/officeart/2005/8/layout/funnel1"/>
    <dgm:cxn modelId="{A16FE768-94BF-409E-924D-C6ECA6FCCCE3}" srcId="{96B0FF0E-D2FF-44A8-9560-2C4F9E3DA61A}" destId="{D345DEE0-68EE-436B-8256-A9CFC2AF16FB}" srcOrd="0" destOrd="0" parTransId="{9C75D639-A569-403C-8774-6400E36EC18D}" sibTransId="{1B6AEFD8-3615-4B0D-9F26-BCFAA45EA809}"/>
    <dgm:cxn modelId="{A9A081ED-E083-407C-A282-E505987F4D5C}" srcId="{96B0FF0E-D2FF-44A8-9560-2C4F9E3DA61A}" destId="{960E329B-D12F-40C2-AB4A-9D2F62ECC821}" srcOrd="2" destOrd="0" parTransId="{38723D98-8692-49E4-BF18-2E460ECCBD58}" sibTransId="{AE09612A-AF1D-4BA9-BE11-978612A7244F}"/>
    <dgm:cxn modelId="{64A0333D-CBE6-4F81-9A7C-0D05146EE9B9}" type="presOf" srcId="{960E329B-D12F-40C2-AB4A-9D2F62ECC821}" destId="{930C8CF2-273C-47AB-A57A-9EB1BCFA090A}" srcOrd="0" destOrd="0" presId="urn:microsoft.com/office/officeart/2005/8/layout/funnel1"/>
    <dgm:cxn modelId="{F9A5B675-C25F-47D5-B3E3-1DBEBAEF1382}" srcId="{96B0FF0E-D2FF-44A8-9560-2C4F9E3DA61A}" destId="{BD4A2622-7406-4A33-AE32-239F8CDFA250}" srcOrd="3" destOrd="0" parTransId="{CD26FAB4-DC26-4182-90F9-413881FFF2B6}" sibTransId="{BCA82F71-E226-4AA9-93C5-331D2CF4B914}"/>
    <dgm:cxn modelId="{5D802948-7C47-474E-8730-AD3B2B8C1BBE}" srcId="{96B0FF0E-D2FF-44A8-9560-2C4F9E3DA61A}" destId="{BC8E2B88-CC3E-4B86-B580-3C2FC8400EC7}" srcOrd="1" destOrd="0" parTransId="{BB9925EA-8C40-4C64-9290-280000C6C492}" sibTransId="{C0D86C3B-776C-4F52-A2E1-505E9C3FFF7C}"/>
    <dgm:cxn modelId="{E724EFEE-F9E6-48AB-95D0-C605A32AED2C}" type="presOf" srcId="{BD4A2622-7406-4A33-AE32-239F8CDFA250}" destId="{BA48C751-1423-4EB2-9622-CEFA465B6B8F}" srcOrd="0" destOrd="0" presId="urn:microsoft.com/office/officeart/2005/8/layout/funnel1"/>
    <dgm:cxn modelId="{D849DE41-48A1-4085-B028-D4625D53BA05}" type="presOf" srcId="{D345DEE0-68EE-436B-8256-A9CFC2AF16FB}" destId="{7BCF4F1E-5A68-479B-BEF5-3336BC093FC6}" srcOrd="0" destOrd="0" presId="urn:microsoft.com/office/officeart/2005/8/layout/funnel1"/>
    <dgm:cxn modelId="{58184C1F-E160-4316-A4C1-DF6F96475EF4}" type="presOf" srcId="{96B0FF0E-D2FF-44A8-9560-2C4F9E3DA61A}" destId="{E7A0957D-0BAB-4FB2-AF23-EC7BC2006E74}" srcOrd="0" destOrd="0" presId="urn:microsoft.com/office/officeart/2005/8/layout/funnel1"/>
    <dgm:cxn modelId="{42611B95-104F-4B89-9644-15BD3292C257}" type="presParOf" srcId="{E7A0957D-0BAB-4FB2-AF23-EC7BC2006E74}" destId="{D9A02122-8AED-4D6C-9EF4-76CDEE004089}" srcOrd="0" destOrd="0" presId="urn:microsoft.com/office/officeart/2005/8/layout/funnel1"/>
    <dgm:cxn modelId="{1545B295-F764-4974-A6F2-D81F9E827F7F}" type="presParOf" srcId="{E7A0957D-0BAB-4FB2-AF23-EC7BC2006E74}" destId="{E894DC9F-E69D-4FE7-B646-76F0CE3FAC14}" srcOrd="1" destOrd="0" presId="urn:microsoft.com/office/officeart/2005/8/layout/funnel1"/>
    <dgm:cxn modelId="{748C3D68-D408-4051-9237-7FA56F352915}" type="presParOf" srcId="{E7A0957D-0BAB-4FB2-AF23-EC7BC2006E74}" destId="{BA48C751-1423-4EB2-9622-CEFA465B6B8F}" srcOrd="2" destOrd="0" presId="urn:microsoft.com/office/officeart/2005/8/layout/funnel1"/>
    <dgm:cxn modelId="{6DA1CB75-BE17-4820-AF90-87F5AF8056D5}" type="presParOf" srcId="{E7A0957D-0BAB-4FB2-AF23-EC7BC2006E74}" destId="{930C8CF2-273C-47AB-A57A-9EB1BCFA090A}" srcOrd="3" destOrd="0" presId="urn:microsoft.com/office/officeart/2005/8/layout/funnel1"/>
    <dgm:cxn modelId="{4F1CD118-63D6-43C3-B8E6-4B2AEB5D5351}" type="presParOf" srcId="{E7A0957D-0BAB-4FB2-AF23-EC7BC2006E74}" destId="{CB3507C5-EE5D-4F11-A35B-947F5AC4C1CB}" srcOrd="4" destOrd="0" presId="urn:microsoft.com/office/officeart/2005/8/layout/funnel1"/>
    <dgm:cxn modelId="{B2110F88-60BD-4DF8-8B9A-0DBB27F0616B}" type="presParOf" srcId="{E7A0957D-0BAB-4FB2-AF23-EC7BC2006E74}" destId="{7BCF4F1E-5A68-479B-BEF5-3336BC093FC6}" srcOrd="5" destOrd="0" presId="urn:microsoft.com/office/officeart/2005/8/layout/funnel1"/>
    <dgm:cxn modelId="{54EB7043-0454-44FF-BFA8-1065805111FD}" type="presParOf" srcId="{E7A0957D-0BAB-4FB2-AF23-EC7BC2006E74}" destId="{A9388980-BB38-42F4-9DA4-453980D3A1F8}" srcOrd="6" destOrd="0" presId="urn:microsoft.com/office/officeart/2005/8/layout/funne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190BE-3766-42AF-B5FB-263FD4891B02}" type="datetimeFigureOut">
              <a:rPr lang="en-US" smtClean="0"/>
              <a:pPr/>
              <a:t>3/29/2011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8BEC4-0A42-4A72-8DD0-A276035718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A9707F-A18E-4AFD-9DB3-A552C0CE8231}" type="datetimeFigureOut">
              <a:rPr lang="en-US" smtClean="0"/>
              <a:pPr/>
              <a:t>3/29/2011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4AB86-318B-4AA5-AA4E-5B527C2E46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AB86-318B-4AA5-AA4E-5B527C2E460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D7287-063C-4B00-86A6-8381FDE3F583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C59A1-2A3D-4FA9-B524-CD63A37E5B3E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0C7C7-CE7E-433F-9AD0-5ADA47FE9D70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F8A08-DA2D-40EA-B7D4-8A1C981FC7D0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1FA82-5E4A-47EB-99AB-DFE77E178BE0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C42C9-A2B6-4297-8259-797E068E74EF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7C6B-E674-4FF1-A464-78909011212A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8362D9-EB2C-4857-974D-B6F85EB92838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15BA7-778C-4882-943E-9D2254F4367C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BC607-20F3-4EF7-A6B5-5A7C2B1B8831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46A81-6053-4A6D-882A-15278D5DCEE1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D8DED-ED6D-4E45-AA44-EC2B20C82BD2}" type="datetime1">
              <a:rPr lang="en-US" smtClean="0"/>
              <a:pPr/>
              <a:t>3/29/2011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3A845-BED3-4E50-828A-35111F98334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192405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PEDOMAN PENYUSUNAN 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RENCANA INDUK PENELITIAN (RIP)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6553200" y="63023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F3A845-BED3-4E50-828A-35111F98334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476500"/>
            <a:ext cx="1882362" cy="1857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4708525"/>
            <a:ext cx="9144000" cy="19240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2060"/>
                </a:solidFill>
              </a:rPr>
              <a:t>DIREKTORAT PENELITIAN DAN PENGABDIAN 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2060"/>
                </a:solidFill>
              </a:rPr>
              <a:t>KEPADA MASYARAKAT 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2060"/>
                </a:solidFill>
              </a:rPr>
              <a:t>DIREKTORAT JENDERAL PENDIDIKAN TINGGI</a:t>
            </a:r>
          </a:p>
          <a:p>
            <a:pPr lvl="0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2060"/>
                </a:solidFill>
              </a:rPr>
              <a:t>KEMENTERIAN PENDIDIKAN NASIONAL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i="1" dirty="0" err="1" smtClean="0"/>
              <a:t>Contoh</a:t>
            </a:r>
            <a:r>
              <a:rPr lang="en-US" i="1" dirty="0" smtClean="0"/>
              <a:t> Road Map </a:t>
            </a:r>
            <a:r>
              <a:rPr lang="en-US" i="1" dirty="0" err="1" smtClean="0"/>
              <a:t>Bioenergy</a:t>
            </a:r>
            <a:endParaRPr lang="en-US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0" y="685800"/>
            <a:ext cx="7362825" cy="59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BAB V. PELAKSANAAN RIP UNIT KERJA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err="1" smtClean="0"/>
              <a:t>Pelaksanaan</a:t>
            </a:r>
            <a:r>
              <a:rPr lang="en-US" b="1" dirty="0" smtClean="0"/>
              <a:t> RIP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dasarnya</a:t>
            </a:r>
            <a:r>
              <a:rPr lang="en-US" dirty="0" smtClean="0"/>
              <a:t>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tergantung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yang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diperoleh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lain </a:t>
            </a:r>
            <a:r>
              <a:rPr lang="en-US" dirty="0" err="1" smtClean="0"/>
              <a:t>dari</a:t>
            </a:r>
            <a:r>
              <a:rPr lang="en-US" dirty="0" smtClean="0"/>
              <a:t>  </a:t>
            </a:r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swasta</a:t>
            </a:r>
            <a:r>
              <a:rPr lang="en-US" dirty="0" smtClean="0"/>
              <a:t>, </a:t>
            </a:r>
            <a:r>
              <a:rPr lang="en-US" dirty="0" err="1" smtClean="0"/>
              <a:t>pemerintah</a:t>
            </a:r>
            <a:r>
              <a:rPr lang="en-US" dirty="0" smtClean="0"/>
              <a:t>, </a:t>
            </a:r>
            <a:r>
              <a:rPr lang="en-US" dirty="0" err="1" smtClean="0"/>
              <a:t>kerjasama</a:t>
            </a:r>
            <a:r>
              <a:rPr lang="en-US" dirty="0" smtClean="0"/>
              <a:t> </a:t>
            </a:r>
            <a:r>
              <a:rPr lang="en-US" dirty="0" err="1" smtClean="0"/>
              <a:t>luar</a:t>
            </a:r>
            <a:r>
              <a:rPr lang="en-US" dirty="0" smtClean="0"/>
              <a:t> </a:t>
            </a:r>
            <a:r>
              <a:rPr lang="en-US" dirty="0" err="1" smtClean="0"/>
              <a:t>negeri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dirty="0" err="1" smtClean="0"/>
              <a:t>Dalam</a:t>
            </a:r>
            <a:r>
              <a:rPr lang="en-US" b="1" dirty="0" smtClean="0"/>
              <a:t> </a:t>
            </a:r>
            <a:r>
              <a:rPr lang="en-US" b="1" dirty="0" err="1" smtClean="0"/>
              <a:t>dokumen</a:t>
            </a:r>
            <a:r>
              <a:rPr lang="en-US" b="1" dirty="0" smtClean="0"/>
              <a:t> RIP </a:t>
            </a:r>
            <a:r>
              <a:rPr lang="en-US" dirty="0" err="1" smtClean="0"/>
              <a:t>diestimasikan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dana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dibutuhkan</a:t>
            </a:r>
            <a:r>
              <a:rPr lang="en-US" dirty="0" smtClean="0"/>
              <a:t> </a:t>
            </a:r>
            <a:r>
              <a:rPr lang="en-US" dirty="0" err="1" smtClean="0"/>
              <a:t>selama</a:t>
            </a:r>
            <a:r>
              <a:rPr lang="en-US" dirty="0" smtClean="0"/>
              <a:t> </a:t>
            </a:r>
            <a:r>
              <a:rPr lang="en-US" dirty="0" err="1" smtClean="0"/>
              <a:t>periode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(5 </a:t>
            </a:r>
            <a:r>
              <a:rPr lang="en-US" dirty="0" err="1" smtClean="0"/>
              <a:t>tahun</a:t>
            </a:r>
            <a:r>
              <a:rPr lang="en-US" dirty="0" smtClean="0"/>
              <a:t>) </a:t>
            </a:r>
          </a:p>
          <a:p>
            <a:pPr>
              <a:buNone/>
            </a:pPr>
            <a:r>
              <a:rPr lang="en-US" b="1" dirty="0" err="1" smtClean="0"/>
              <a:t>Perolehan</a:t>
            </a:r>
            <a:r>
              <a:rPr lang="en-US" b="1" dirty="0" smtClean="0"/>
              <a:t> </a:t>
            </a:r>
            <a:r>
              <a:rPr lang="en-US" b="1" dirty="0" err="1" smtClean="0"/>
              <a:t>Rencana</a:t>
            </a:r>
            <a:r>
              <a:rPr lang="en-US" b="1" dirty="0" smtClean="0"/>
              <a:t> </a:t>
            </a:r>
            <a:r>
              <a:rPr lang="en-US" b="1" dirty="0" err="1" smtClean="0"/>
              <a:t>Pendanaan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BAB V PENUTUP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Keberlanjutan</a:t>
            </a:r>
            <a:r>
              <a:rPr lang="en-US" dirty="0" smtClean="0"/>
              <a:t> </a:t>
            </a:r>
            <a:r>
              <a:rPr lang="en-US" dirty="0" err="1" smtClean="0"/>
              <a:t>setelah</a:t>
            </a:r>
            <a:r>
              <a:rPr lang="en-US" dirty="0" smtClean="0"/>
              <a:t> </a:t>
            </a:r>
            <a:r>
              <a:rPr lang="en-US" dirty="0" err="1" smtClean="0"/>
              <a:t>periode</a:t>
            </a:r>
            <a:r>
              <a:rPr lang="en-US" dirty="0" smtClean="0"/>
              <a:t> RIP </a:t>
            </a:r>
            <a:r>
              <a:rPr lang="en-US" dirty="0" err="1" smtClean="0"/>
              <a:t>dilaksanakan</a:t>
            </a:r>
            <a:endParaRPr lang="en-US" dirty="0" smtClean="0"/>
          </a:p>
          <a:p>
            <a:r>
              <a:rPr lang="en-US" dirty="0" err="1" smtClean="0"/>
              <a:t>Ucapan</a:t>
            </a:r>
            <a:r>
              <a:rPr lang="en-US" dirty="0" smtClean="0"/>
              <a:t> </a:t>
            </a:r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r>
              <a:rPr lang="en-US" dirty="0" smtClean="0"/>
              <a:t> </a:t>
            </a:r>
            <a:r>
              <a:rPr lang="en-US" dirty="0" err="1" smtClean="0"/>
              <a:t>diberikan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……; </a:t>
            </a:r>
            <a:r>
              <a:rPr lang="en-US" dirty="0" err="1" smtClean="0"/>
              <a:t>panitia</a:t>
            </a:r>
            <a:r>
              <a:rPr lang="en-US" dirty="0" smtClean="0"/>
              <a:t> </a:t>
            </a:r>
            <a:r>
              <a:rPr lang="en-US" dirty="0" err="1" smtClean="0"/>
              <a:t>penyusun</a:t>
            </a:r>
            <a:r>
              <a:rPr lang="en-US" dirty="0" smtClean="0"/>
              <a:t> RIP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2286000"/>
            <a:ext cx="8229600" cy="1143000"/>
          </a:xfrm>
        </p:spPr>
        <p:txBody>
          <a:bodyPr/>
          <a:lstStyle/>
          <a:p>
            <a:r>
              <a:rPr lang="en-US" b="1" i="1" dirty="0" smtClean="0"/>
              <a:t>TERIMA KASIH</a:t>
            </a:r>
            <a:endParaRPr lang="en-US" b="1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/>
          <p:cNvCxnSpPr/>
          <p:nvPr/>
        </p:nvCxnSpPr>
        <p:spPr>
          <a:xfrm rot="5400000">
            <a:off x="2266156" y="4095750"/>
            <a:ext cx="4838700" cy="1588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43000" y="6450568"/>
            <a:ext cx="3429000" cy="1588"/>
          </a:xfrm>
          <a:prstGeom prst="straightConnector1">
            <a:avLst/>
          </a:prstGeom>
          <a:ln w="38100">
            <a:solidFill>
              <a:schemeClr val="tx1"/>
            </a:solidFill>
            <a:prstDash val="solid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4610100" y="3771900"/>
            <a:ext cx="457200" cy="381000"/>
            <a:chOff x="1629965" y="1300869"/>
            <a:chExt cx="348911" cy="408161"/>
          </a:xfrm>
          <a:solidFill>
            <a:schemeClr val="tx2">
              <a:lumMod val="50000"/>
            </a:schemeClr>
          </a:solidFill>
        </p:grpSpPr>
        <p:sp>
          <p:nvSpPr>
            <p:cNvPr id="8" name="Right Arrow 7"/>
            <p:cNvSpPr/>
            <p:nvPr/>
          </p:nvSpPr>
          <p:spPr>
            <a:xfrm>
              <a:off x="1629965" y="1300869"/>
              <a:ext cx="348911" cy="408161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ight Arrow 4"/>
            <p:cNvSpPr/>
            <p:nvPr/>
          </p:nvSpPr>
          <p:spPr>
            <a:xfrm>
              <a:off x="1629965" y="1382501"/>
              <a:ext cx="244238" cy="24489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kern="120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RIP INSTITUSI – TOPIK </a:t>
            </a:r>
            <a:r>
              <a:rPr lang="en-US" dirty="0" err="1" smtClean="0"/>
              <a:t>dan</a:t>
            </a:r>
            <a:r>
              <a:rPr lang="en-US" dirty="0" smtClean="0"/>
              <a:t> ROAD MAP  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0" y="2095500"/>
          <a:ext cx="57150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4305300" y="2247900"/>
          <a:ext cx="4838700" cy="281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15000" y="4343400"/>
            <a:ext cx="2552700" cy="3077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>
                <a:solidFill>
                  <a:schemeClr val="tx1"/>
                </a:solidFill>
              </a:rPr>
              <a:t>ROAD MAP PENELITIAN</a:t>
            </a:r>
            <a:endParaRPr lang="en-US" sz="1400" b="1" i="1" dirty="0">
              <a:solidFill>
                <a:schemeClr val="tx1"/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6" name="Rectangular Callout 15"/>
          <p:cNvSpPr/>
          <p:nvPr/>
        </p:nvSpPr>
        <p:spPr>
          <a:xfrm>
            <a:off x="6324600" y="2362200"/>
            <a:ext cx="1104900" cy="342900"/>
          </a:xfrm>
          <a:prstGeom prst="wedgeRectCallout">
            <a:avLst>
              <a:gd name="adj1" fmla="val -20833"/>
              <a:gd name="adj2" fmla="val 19077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/>
              <a:t>2015-17</a:t>
            </a:r>
            <a:endParaRPr lang="en-US" sz="1400" i="1" dirty="0"/>
          </a:p>
        </p:txBody>
      </p:sp>
      <p:sp>
        <p:nvSpPr>
          <p:cNvPr id="17" name="Rectangular Callout 16"/>
          <p:cNvSpPr/>
          <p:nvPr/>
        </p:nvSpPr>
        <p:spPr>
          <a:xfrm>
            <a:off x="5334000" y="2895600"/>
            <a:ext cx="1104900" cy="342900"/>
          </a:xfrm>
          <a:prstGeom prst="wedgeRectCallout">
            <a:avLst>
              <a:gd name="adj1" fmla="val -20833"/>
              <a:gd name="adj2" fmla="val 19077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/>
              <a:t>2012-14</a:t>
            </a:r>
            <a:endParaRPr lang="en-US" sz="1400" i="1" dirty="0"/>
          </a:p>
        </p:txBody>
      </p:sp>
      <p:sp>
        <p:nvSpPr>
          <p:cNvPr id="18" name="Rectangular Callout 17"/>
          <p:cNvSpPr/>
          <p:nvPr/>
        </p:nvSpPr>
        <p:spPr>
          <a:xfrm>
            <a:off x="7467600" y="2057400"/>
            <a:ext cx="1104900" cy="342900"/>
          </a:xfrm>
          <a:prstGeom prst="wedgeRectCallout">
            <a:avLst>
              <a:gd name="adj1" fmla="val -20833"/>
              <a:gd name="adj2" fmla="val 190770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smtClean="0"/>
              <a:t>2018-</a:t>
            </a:r>
            <a:endParaRPr lang="en-US" sz="1400" i="1" dirty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4724400" y="6450568"/>
            <a:ext cx="41529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448300" y="6298168"/>
            <a:ext cx="2933700" cy="36933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Level  </a:t>
            </a:r>
            <a:r>
              <a:rPr lang="en-US" i="1" dirty="0" err="1" smtClean="0">
                <a:solidFill>
                  <a:schemeClr val="tx1"/>
                </a:solidFill>
              </a:rPr>
              <a:t>Pusat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en-US" i="1" dirty="0" err="1" smtClean="0">
                <a:solidFill>
                  <a:schemeClr val="tx1"/>
                </a:solidFill>
              </a:rPr>
              <a:t>Penelitian</a:t>
            </a:r>
            <a:r>
              <a:rPr lang="en-US" i="1" dirty="0" smtClean="0">
                <a:solidFill>
                  <a:schemeClr val="tx1"/>
                </a:solidFill>
              </a:rPr>
              <a:t>/</a:t>
            </a:r>
            <a:r>
              <a:rPr lang="en-US" i="1" dirty="0" err="1" smtClean="0">
                <a:solidFill>
                  <a:schemeClr val="tx1"/>
                </a:solidFill>
              </a:rPr>
              <a:t>Fak</a:t>
            </a:r>
            <a:endParaRPr lang="en-US" i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95900" y="1562100"/>
            <a:ext cx="2895600" cy="369332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TOPIK  PENELITIAN</a:t>
            </a:r>
            <a:endParaRPr lang="en-US" b="1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1295400" y="1562100"/>
            <a:ext cx="2895600" cy="369332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RIP INSTITUSI</a:t>
            </a:r>
            <a:endParaRPr lang="en-US" b="1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1600200" y="6298168"/>
            <a:ext cx="2362200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1"/>
                </a:solidFill>
              </a:rPr>
              <a:t>Level  </a:t>
            </a:r>
            <a:r>
              <a:rPr lang="en-US" i="1" dirty="0" err="1" smtClean="0">
                <a:solidFill>
                  <a:schemeClr val="tx1"/>
                </a:solidFill>
              </a:rPr>
              <a:t>Institusi</a:t>
            </a:r>
            <a:r>
              <a:rPr lang="en-US" i="1" dirty="0" smtClean="0">
                <a:solidFill>
                  <a:schemeClr val="tx1"/>
                </a:solidFill>
              </a:rPr>
              <a:t>/</a:t>
            </a:r>
            <a:r>
              <a:rPr lang="en-US" i="1" dirty="0" err="1" smtClean="0">
                <a:solidFill>
                  <a:schemeClr val="tx1"/>
                </a:solidFill>
              </a:rPr>
              <a:t>Pusat</a:t>
            </a:r>
            <a:endParaRPr lang="en-US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DALAM PENYUSUN RIP SETIDAKNYA MELIPUTI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b="1" dirty="0" smtClean="0"/>
              <a:t>BAB I : </a:t>
            </a:r>
            <a:r>
              <a:rPr lang="en-US" i="1" dirty="0" smtClean="0"/>
              <a:t>PENDAHULUAN</a:t>
            </a:r>
          </a:p>
          <a:p>
            <a:r>
              <a:rPr lang="en-US" b="1" dirty="0" smtClean="0"/>
              <a:t>BAB II : </a:t>
            </a:r>
            <a:r>
              <a:rPr lang="en-US" i="1" dirty="0" smtClean="0"/>
              <a:t>LANDASAN PENGEMBANGAN  UNIT KERJA</a:t>
            </a:r>
          </a:p>
          <a:p>
            <a:r>
              <a:rPr lang="en-US" b="1" dirty="0" smtClean="0"/>
              <a:t>BAB III :</a:t>
            </a:r>
            <a:r>
              <a:rPr lang="en-US" dirty="0" smtClean="0"/>
              <a:t> </a:t>
            </a:r>
            <a:r>
              <a:rPr lang="en-US" i="1" dirty="0" smtClean="0"/>
              <a:t>GARIS BESAR RIP UNIT KERJA</a:t>
            </a:r>
          </a:p>
          <a:p>
            <a:r>
              <a:rPr lang="en-US" b="1" dirty="0" smtClean="0"/>
              <a:t>BAB IV : </a:t>
            </a:r>
            <a:r>
              <a:rPr lang="en-US" i="1" dirty="0" smtClean="0"/>
              <a:t>SASARAN, PROGRAM STRATEGIS, DAN INDIKATOR KINERJA</a:t>
            </a:r>
          </a:p>
          <a:p>
            <a:r>
              <a:rPr lang="en-US" b="1" dirty="0" smtClean="0"/>
              <a:t>BAB V:</a:t>
            </a:r>
            <a:r>
              <a:rPr lang="en-US" dirty="0" smtClean="0"/>
              <a:t> </a:t>
            </a:r>
            <a:r>
              <a:rPr lang="en-US" i="1" dirty="0" smtClean="0"/>
              <a:t>PELAKSANAAN RIP UNIT KERJA</a:t>
            </a:r>
          </a:p>
          <a:p>
            <a:r>
              <a:rPr lang="en-US" b="1" dirty="0" smtClean="0"/>
              <a:t>BAB VI : </a:t>
            </a:r>
            <a:r>
              <a:rPr lang="en-US" i="1" dirty="0" smtClean="0"/>
              <a:t>PENUTUP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BAB I PENDAHULUAN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pendahuluan</a:t>
            </a:r>
            <a:r>
              <a:rPr lang="en-US" dirty="0" smtClean="0"/>
              <a:t>, </a:t>
            </a:r>
            <a:r>
              <a:rPr lang="en-US" dirty="0" err="1" smtClean="0"/>
              <a:t>dituliskan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dijelaskan</a:t>
            </a:r>
            <a:r>
              <a:rPr lang="en-US" dirty="0" smtClean="0"/>
              <a:t> </a:t>
            </a:r>
            <a:r>
              <a:rPr lang="en-US" dirty="0" err="1" smtClean="0"/>
              <a:t>apa</a:t>
            </a:r>
            <a:r>
              <a:rPr lang="en-US" dirty="0" smtClean="0"/>
              <a:t> yang </a:t>
            </a:r>
            <a:r>
              <a:rPr lang="en-US" dirty="0" err="1" smtClean="0"/>
              <a:t>dimaksud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(RIP). </a:t>
            </a:r>
          </a:p>
          <a:p>
            <a:pPr algn="just">
              <a:buNone/>
            </a:pPr>
            <a:r>
              <a:rPr lang="en-US" dirty="0" smtClean="0"/>
              <a:t>RIP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arahan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pengambilan</a:t>
            </a:r>
            <a:r>
              <a:rPr lang="en-US" dirty="0" smtClean="0"/>
              <a:t> </a:t>
            </a:r>
            <a:r>
              <a:rPr lang="en-US" dirty="0" err="1" smtClean="0"/>
              <a:t>keputusan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pengelolaan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jangka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r>
              <a:rPr lang="en-US" dirty="0" smtClean="0"/>
              <a:t> (5 </a:t>
            </a:r>
            <a:r>
              <a:rPr lang="en-US" dirty="0" err="1" smtClean="0"/>
              <a:t>tahun</a:t>
            </a:r>
            <a:r>
              <a:rPr lang="en-US" dirty="0" smtClean="0"/>
              <a:t>)</a:t>
            </a:r>
          </a:p>
          <a:p>
            <a:pPr algn="just">
              <a:buNone/>
            </a:pP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Unggulan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Road map </a:t>
            </a:r>
            <a:r>
              <a:rPr lang="en-US" dirty="0" err="1" smtClean="0"/>
              <a:t>riset</a:t>
            </a:r>
            <a:r>
              <a:rPr lang="en-US" dirty="0" smtClean="0"/>
              <a:t>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dijalankan</a:t>
            </a:r>
            <a:r>
              <a:rPr lang="en-US" dirty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dijelaskan</a:t>
            </a:r>
            <a:endParaRPr lang="en-US" dirty="0" smtClean="0"/>
          </a:p>
          <a:p>
            <a:pPr algn="just">
              <a:buNone/>
            </a:pPr>
            <a:r>
              <a:rPr lang="en-US" dirty="0" err="1" smtClean="0"/>
              <a:t>Dijelaskan</a:t>
            </a:r>
            <a:r>
              <a:rPr lang="en-US" dirty="0" smtClean="0"/>
              <a:t> </a:t>
            </a:r>
            <a:r>
              <a:rPr lang="en-US" dirty="0" err="1" smtClean="0"/>
              <a:t>juga</a:t>
            </a:r>
            <a:r>
              <a:rPr lang="en-US" dirty="0" smtClean="0"/>
              <a:t> </a:t>
            </a:r>
            <a:r>
              <a:rPr lang="en-US" dirty="0" err="1" smtClean="0"/>
              <a:t>dasar</a:t>
            </a:r>
            <a:r>
              <a:rPr lang="en-US" dirty="0" smtClean="0"/>
              <a:t>/</a:t>
            </a:r>
            <a:r>
              <a:rPr lang="en-US" dirty="0" err="1" smtClean="0"/>
              <a:t>dokumen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RIP. </a:t>
            </a:r>
            <a:r>
              <a:rPr lang="en-US" dirty="0" err="1" smtClean="0"/>
              <a:t>Dokumen</a:t>
            </a:r>
            <a:r>
              <a:rPr lang="en-US" dirty="0" smtClean="0"/>
              <a:t> yang </a:t>
            </a:r>
            <a:r>
              <a:rPr lang="en-US" dirty="0" err="1" smtClean="0"/>
              <a:t>dimaksud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lain </a:t>
            </a:r>
            <a:r>
              <a:rPr lang="en-US" dirty="0" err="1" smtClean="0"/>
              <a:t>Renstra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, RENIP (</a:t>
            </a:r>
            <a:r>
              <a:rPr lang="en-US" dirty="0" err="1" smtClean="0"/>
              <a:t>Rencana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), Academic Plan, </a:t>
            </a:r>
            <a:r>
              <a:rPr lang="en-US" dirty="0" err="1" smtClean="0"/>
              <a:t>Keputusan</a:t>
            </a:r>
            <a:r>
              <a:rPr lang="en-US" dirty="0" smtClean="0"/>
              <a:t> </a:t>
            </a:r>
            <a:r>
              <a:rPr lang="en-US" dirty="0" err="1" smtClean="0"/>
              <a:t>Senat</a:t>
            </a:r>
            <a:r>
              <a:rPr lang="en-US" dirty="0" smtClean="0"/>
              <a:t> </a:t>
            </a:r>
            <a:r>
              <a:rPr lang="en-US" dirty="0" err="1" smtClean="0"/>
              <a:t>Universitas</a:t>
            </a:r>
            <a:r>
              <a:rPr lang="en-US" dirty="0" smtClean="0"/>
              <a:t> </a:t>
            </a:r>
            <a:r>
              <a:rPr lang="en-US" dirty="0" err="1" smtClean="0"/>
              <a:t>terkait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. </a:t>
            </a:r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BAB II LANDASAN PENGEMBANGAN UNIT KERJA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err="1" smtClean="0"/>
              <a:t>Misi</a:t>
            </a:r>
            <a:r>
              <a:rPr lang="en-US" b="1" dirty="0" smtClean="0"/>
              <a:t> Unit </a:t>
            </a:r>
            <a:r>
              <a:rPr lang="en-US" b="1" dirty="0" err="1" smtClean="0"/>
              <a:t>Kerja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Sebutkan</a:t>
            </a:r>
            <a:r>
              <a:rPr lang="en-US" dirty="0" smtClean="0"/>
              <a:t> </a:t>
            </a:r>
            <a:r>
              <a:rPr lang="en-US" dirty="0" err="1" smtClean="0"/>
              <a:t>misi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endParaRPr lang="en-US" dirty="0" smtClean="0"/>
          </a:p>
          <a:p>
            <a:pPr>
              <a:buNone/>
            </a:pPr>
            <a:r>
              <a:rPr lang="en-US" b="1" dirty="0" err="1" smtClean="0"/>
              <a:t>Visi</a:t>
            </a:r>
            <a:r>
              <a:rPr lang="en-US" b="1" dirty="0" smtClean="0"/>
              <a:t> Unit </a:t>
            </a:r>
            <a:r>
              <a:rPr lang="en-US" b="1" dirty="0" err="1" smtClean="0"/>
              <a:t>Kerja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Sebutkan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</a:t>
            </a:r>
            <a:r>
              <a:rPr lang="en-US" dirty="0" err="1" smtClean="0"/>
              <a:t>tanpa</a:t>
            </a:r>
            <a:r>
              <a:rPr lang="en-US" dirty="0" smtClean="0"/>
              <a:t> </a:t>
            </a:r>
            <a:r>
              <a:rPr lang="en-US" dirty="0" err="1" smtClean="0"/>
              <a:t>kerangka</a:t>
            </a:r>
            <a:r>
              <a:rPr lang="en-US" dirty="0" smtClean="0"/>
              <a:t> </a:t>
            </a:r>
            <a:r>
              <a:rPr lang="en-US" dirty="0" err="1" smtClean="0"/>
              <a:t>waktu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periode</a:t>
            </a:r>
            <a:r>
              <a:rPr lang="en-US" dirty="0" smtClean="0"/>
              <a:t> </a:t>
            </a:r>
            <a:r>
              <a:rPr lang="en-US" dirty="0" err="1" smtClean="0"/>
              <a:t>tertentu</a:t>
            </a:r>
            <a:endParaRPr lang="en-US" dirty="0" smtClean="0"/>
          </a:p>
          <a:p>
            <a:pPr algn="just">
              <a:buNone/>
            </a:pPr>
            <a:r>
              <a:rPr lang="en-US" b="1" dirty="0" err="1" smtClean="0"/>
              <a:t>Analisis</a:t>
            </a:r>
            <a:r>
              <a:rPr lang="en-US" b="1" dirty="0" smtClean="0"/>
              <a:t> </a:t>
            </a:r>
            <a:r>
              <a:rPr lang="en-US" b="1" dirty="0" err="1" smtClean="0"/>
              <a:t>Kondisi</a:t>
            </a:r>
            <a:r>
              <a:rPr lang="en-US" b="1" dirty="0" smtClean="0"/>
              <a:t> </a:t>
            </a:r>
            <a:r>
              <a:rPr lang="en-US" b="1" dirty="0" err="1" smtClean="0"/>
              <a:t>Saat</a:t>
            </a:r>
            <a:r>
              <a:rPr lang="en-US" b="1" dirty="0" smtClean="0"/>
              <a:t> </a:t>
            </a:r>
            <a:r>
              <a:rPr lang="en-US" b="1" dirty="0" err="1" smtClean="0"/>
              <a:t>ini</a:t>
            </a:r>
            <a:r>
              <a:rPr lang="en-US" b="1" dirty="0" smtClean="0"/>
              <a:t> (</a:t>
            </a:r>
            <a:r>
              <a:rPr lang="en-US" b="1" i="1" dirty="0" err="1" smtClean="0"/>
              <a:t>ringkasan</a:t>
            </a:r>
            <a:r>
              <a:rPr lang="en-US" b="1" i="1" dirty="0" smtClean="0"/>
              <a:t> </a:t>
            </a:r>
            <a:r>
              <a:rPr lang="en-US" b="1" i="1" dirty="0" err="1" smtClean="0"/>
              <a:t>evaluasi</a:t>
            </a:r>
            <a:r>
              <a:rPr lang="en-US" b="1" i="1" dirty="0" smtClean="0"/>
              <a:t> </a:t>
            </a:r>
            <a:r>
              <a:rPr lang="en-US" b="1" i="1" dirty="0" err="1" smtClean="0"/>
              <a:t>diri</a:t>
            </a:r>
            <a:r>
              <a:rPr lang="en-US" b="1" dirty="0" smtClean="0"/>
              <a:t>) </a:t>
            </a:r>
            <a:r>
              <a:rPr lang="en-US" dirty="0" smtClean="0"/>
              <a:t>: </a:t>
            </a:r>
            <a:r>
              <a:rPr lang="en-US" dirty="0" err="1" smtClean="0"/>
              <a:t>Dijelaskan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 </a:t>
            </a:r>
            <a:r>
              <a:rPr lang="en-US" dirty="0" err="1" smtClean="0"/>
              <a:t>saat</a:t>
            </a:r>
            <a:r>
              <a:rPr lang="en-US" dirty="0" smtClean="0"/>
              <a:t> </a:t>
            </a:r>
            <a:r>
              <a:rPr lang="en-US" dirty="0" err="1" smtClean="0"/>
              <a:t>ini</a:t>
            </a:r>
            <a:r>
              <a:rPr lang="en-US" dirty="0" smtClean="0"/>
              <a:t>, yang </a:t>
            </a:r>
            <a:r>
              <a:rPr lang="en-US" dirty="0" err="1" smtClean="0"/>
              <a:t>terdiri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 (1). </a:t>
            </a:r>
            <a:r>
              <a:rPr lang="en-US" dirty="0" err="1" smtClean="0"/>
              <a:t>Riwayat</a:t>
            </a:r>
            <a:r>
              <a:rPr lang="en-US" dirty="0" smtClean="0"/>
              <a:t> </a:t>
            </a:r>
            <a:r>
              <a:rPr lang="en-US" dirty="0" err="1" smtClean="0"/>
              <a:t>perkembangan</a:t>
            </a:r>
            <a:r>
              <a:rPr lang="en-US" dirty="0" smtClean="0"/>
              <a:t>; (2) </a:t>
            </a:r>
            <a:r>
              <a:rPr lang="en-US" dirty="0" err="1" smtClean="0"/>
              <a:t>Capaian</a:t>
            </a:r>
            <a:r>
              <a:rPr lang="en-US" dirty="0" smtClean="0"/>
              <a:t> </a:t>
            </a:r>
            <a:r>
              <a:rPr lang="en-US" dirty="0" err="1" smtClean="0"/>
              <a:t>rencana-rencana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; (3) </a:t>
            </a:r>
            <a:r>
              <a:rPr lang="en-US" dirty="0" err="1" smtClean="0"/>
              <a:t>Peran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r>
              <a:rPr lang="en-US" dirty="0" smtClean="0"/>
              <a:t>; (4)</a:t>
            </a:r>
            <a:r>
              <a:rPr lang="en-US" dirty="0" err="1" smtClean="0"/>
              <a:t>Potensi</a:t>
            </a:r>
            <a:r>
              <a:rPr lang="en-US" dirty="0" smtClean="0"/>
              <a:t> yang </a:t>
            </a:r>
            <a:r>
              <a:rPr lang="en-US" dirty="0" err="1" smtClean="0"/>
              <a:t>dimiliki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, </a:t>
            </a:r>
            <a:r>
              <a:rPr lang="en-US" dirty="0" err="1" smtClean="0"/>
              <a:t>bidang</a:t>
            </a:r>
            <a:r>
              <a:rPr lang="en-US" dirty="0" smtClean="0"/>
              <a:t> SDM,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prasana</a:t>
            </a:r>
            <a:r>
              <a:rPr lang="en-US" dirty="0" smtClean="0"/>
              <a:t>, </a:t>
            </a:r>
            <a:r>
              <a:rPr lang="en-US" dirty="0" err="1" smtClean="0"/>
              <a:t>organisasi</a:t>
            </a:r>
            <a:r>
              <a:rPr lang="en-US" dirty="0" smtClean="0"/>
              <a:t> </a:t>
            </a:r>
            <a:r>
              <a:rPr lang="en-US" dirty="0" err="1" smtClean="0"/>
              <a:t>manajemen</a:t>
            </a:r>
            <a:r>
              <a:rPr lang="en-US" dirty="0" smtClean="0"/>
              <a:t>; (5) SWOT (</a:t>
            </a:r>
            <a:r>
              <a:rPr lang="en-US" dirty="0" err="1" smtClean="0"/>
              <a:t>kondisi</a:t>
            </a:r>
            <a:r>
              <a:rPr lang="en-US" dirty="0" smtClean="0"/>
              <a:t> internal yang </a:t>
            </a:r>
            <a:r>
              <a:rPr lang="en-US" dirty="0" err="1" smtClean="0"/>
              <a:t>mempengaruhi</a:t>
            </a:r>
            <a:r>
              <a:rPr lang="en-US" dirty="0" smtClean="0"/>
              <a:t>,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kekuatan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kelemahan</a:t>
            </a:r>
            <a:r>
              <a:rPr lang="en-US" dirty="0" smtClean="0"/>
              <a:t>, </a:t>
            </a:r>
            <a:r>
              <a:rPr lang="en-US" dirty="0" err="1" smtClean="0"/>
              <a:t>kondisi</a:t>
            </a:r>
            <a:r>
              <a:rPr lang="en-US" dirty="0" smtClean="0"/>
              <a:t> </a:t>
            </a:r>
            <a:r>
              <a:rPr lang="en-US" dirty="0" err="1" smtClean="0"/>
              <a:t>eksternal</a:t>
            </a:r>
            <a:r>
              <a:rPr lang="en-US" dirty="0" smtClean="0"/>
              <a:t> yang </a:t>
            </a:r>
            <a:r>
              <a:rPr lang="en-US" dirty="0" err="1" smtClean="0"/>
              <a:t>mempengaruhi</a:t>
            </a:r>
            <a:r>
              <a:rPr lang="en-US" dirty="0" smtClean="0"/>
              <a:t>,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peluang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ancaman</a:t>
            </a:r>
            <a:r>
              <a:rPr lang="en-US" dirty="0" smtClean="0"/>
              <a:t> yang </a:t>
            </a:r>
            <a:r>
              <a:rPr lang="en-US" dirty="0" err="1" smtClean="0"/>
              <a:t>dihadapi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merealisasikan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objektif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dirumuskan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/>
              <a:t>PENDEKATAN PENYUSUNAN RIP</a:t>
            </a:r>
            <a:endParaRPr lang="en-US" dirty="0"/>
          </a:p>
        </p:txBody>
      </p:sp>
      <p:sp>
        <p:nvSpPr>
          <p:cNvPr id="12" name="Striped Right Arrow 11"/>
          <p:cNvSpPr/>
          <p:nvPr/>
        </p:nvSpPr>
        <p:spPr>
          <a:xfrm>
            <a:off x="5410200" y="2438400"/>
            <a:ext cx="2438400" cy="2209800"/>
          </a:xfrm>
          <a:prstGeom prst="stripedRightArrow">
            <a:avLst>
              <a:gd name="adj1" fmla="val 71622"/>
              <a:gd name="adj2" fmla="val 32248"/>
            </a:avLst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000" dirty="0" smtClean="0"/>
              <a:t>PENGUKURAN KINERJA</a:t>
            </a:r>
            <a:endParaRPr lang="en-US" sz="1000" dirty="0"/>
          </a:p>
        </p:txBody>
      </p:sp>
      <p:sp>
        <p:nvSpPr>
          <p:cNvPr id="14" name="Rectangle 13"/>
          <p:cNvSpPr/>
          <p:nvPr/>
        </p:nvSpPr>
        <p:spPr>
          <a:xfrm>
            <a:off x="1257300" y="4648200"/>
            <a:ext cx="2286000" cy="723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100" dirty="0" err="1" smtClean="0">
                <a:solidFill>
                  <a:schemeClr val="tx1"/>
                </a:solidFill>
              </a:rPr>
              <a:t>Evaluasi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diri</a:t>
            </a:r>
            <a:endParaRPr lang="en-US" sz="11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smtClean="0">
                <a:solidFill>
                  <a:schemeClr val="tx1"/>
                </a:solidFill>
              </a:rPr>
              <a:t>Lap. </a:t>
            </a:r>
            <a:r>
              <a:rPr lang="en-US" sz="1100" dirty="0" err="1" smtClean="0">
                <a:solidFill>
                  <a:schemeClr val="tx1"/>
                </a:solidFill>
              </a:rPr>
              <a:t>Fak</a:t>
            </a:r>
            <a:r>
              <a:rPr lang="en-US" sz="1100" dirty="0" smtClean="0">
                <a:solidFill>
                  <a:schemeClr val="tx1"/>
                </a:solidFill>
              </a:rPr>
              <a:t> &amp; </a:t>
            </a:r>
            <a:r>
              <a:rPr lang="en-US" sz="1100" dirty="0" err="1" smtClean="0">
                <a:solidFill>
                  <a:schemeClr val="tx1"/>
                </a:solidFill>
              </a:rPr>
              <a:t>Pusat-Pusat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Penelitian</a:t>
            </a:r>
            <a:endParaRPr lang="en-US" sz="11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smtClean="0">
                <a:solidFill>
                  <a:schemeClr val="tx1"/>
                </a:solidFill>
              </a:rPr>
              <a:t>Forum </a:t>
            </a:r>
            <a:r>
              <a:rPr lang="en-US" sz="1100" dirty="0" err="1" smtClean="0">
                <a:solidFill>
                  <a:schemeClr val="tx1"/>
                </a:solidFill>
              </a:rPr>
              <a:t>Diskusi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dll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81400" y="4648200"/>
            <a:ext cx="2019300" cy="7239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100" dirty="0" smtClean="0">
                <a:solidFill>
                  <a:schemeClr val="tx1"/>
                </a:solidFill>
              </a:rPr>
              <a:t>RENIP </a:t>
            </a:r>
            <a:r>
              <a:rPr lang="en-US" sz="1100" dirty="0" err="1" smtClean="0">
                <a:solidFill>
                  <a:schemeClr val="tx1"/>
                </a:solidFill>
              </a:rPr>
              <a:t>Institusi</a:t>
            </a:r>
            <a:endParaRPr lang="en-US" sz="11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 smtClean="0">
                <a:solidFill>
                  <a:schemeClr val="tx1"/>
                </a:solidFill>
              </a:rPr>
              <a:t>Renstra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Institusi</a:t>
            </a:r>
            <a:endParaRPr lang="en-US" sz="1100" dirty="0" smtClean="0">
              <a:solidFill>
                <a:schemeClr val="tx1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100" dirty="0" smtClean="0">
                <a:solidFill>
                  <a:schemeClr val="tx1"/>
                </a:solidFill>
              </a:rPr>
              <a:t>Academic Plan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100" dirty="0" err="1" smtClean="0">
                <a:solidFill>
                  <a:schemeClr val="tx1"/>
                </a:solidFill>
              </a:rPr>
              <a:t>Dok-dok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terkait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143000" y="1943100"/>
            <a:ext cx="1676400" cy="53340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b="1" dirty="0" err="1" smtClean="0">
                <a:solidFill>
                  <a:schemeClr val="tx1"/>
                </a:solidFill>
              </a:rPr>
              <a:t>Tahap</a:t>
            </a:r>
            <a:r>
              <a:rPr lang="en-US" sz="1100" b="1" dirty="0" smtClean="0">
                <a:solidFill>
                  <a:schemeClr val="tx1"/>
                </a:solidFill>
              </a:rPr>
              <a:t> 1: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Menetapkan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identitas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organisasional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institusi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895600" y="1943100"/>
            <a:ext cx="2552700" cy="5334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b="1" dirty="0" err="1" smtClean="0">
                <a:solidFill>
                  <a:schemeClr val="tx1"/>
                </a:solidFill>
              </a:rPr>
              <a:t>Tahap</a:t>
            </a:r>
            <a:r>
              <a:rPr lang="en-US" sz="1100" b="1" dirty="0" smtClean="0">
                <a:solidFill>
                  <a:schemeClr val="tx1"/>
                </a:solidFill>
              </a:rPr>
              <a:t> 2: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Mengembangkan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rencana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aksi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untuk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mencapai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prioritas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strategis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penelitian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86400" y="1943100"/>
            <a:ext cx="2286000" cy="53340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b="1" dirty="0" err="1" smtClean="0">
                <a:solidFill>
                  <a:schemeClr val="tx1"/>
                </a:solidFill>
              </a:rPr>
              <a:t>Tahap</a:t>
            </a:r>
            <a:r>
              <a:rPr lang="en-US" sz="1100" b="1" dirty="0" smtClean="0">
                <a:solidFill>
                  <a:schemeClr val="tx1"/>
                </a:solidFill>
              </a:rPr>
              <a:t> 3</a:t>
            </a:r>
            <a:r>
              <a:rPr lang="en-US" sz="1100" dirty="0" smtClean="0">
                <a:solidFill>
                  <a:schemeClr val="tx1"/>
                </a:solidFill>
              </a:rPr>
              <a:t>: </a:t>
            </a:r>
            <a:r>
              <a:rPr lang="en-US" sz="1100" dirty="0" err="1" smtClean="0">
                <a:solidFill>
                  <a:schemeClr val="tx1"/>
                </a:solidFill>
              </a:rPr>
              <a:t>Implementasi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dan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monev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rencana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aksi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dalam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mencapai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prioritas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err="1" smtClean="0">
                <a:solidFill>
                  <a:schemeClr val="tx1"/>
                </a:solidFill>
              </a:rPr>
              <a:t>strategis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1" name="Striped Right Arrow 10"/>
          <p:cNvSpPr/>
          <p:nvPr/>
        </p:nvSpPr>
        <p:spPr>
          <a:xfrm>
            <a:off x="3924300" y="2400300"/>
            <a:ext cx="1676400" cy="2247900"/>
          </a:xfrm>
          <a:prstGeom prst="stripedRightArrow">
            <a:avLst>
              <a:gd name="adj1" fmla="val 71622"/>
              <a:gd name="adj2" fmla="val 28061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000" dirty="0" smtClean="0"/>
              <a:t>SASARAN &amp; OUTCOME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000" dirty="0" smtClean="0"/>
              <a:t>INISIATIF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000" dirty="0" err="1" smtClean="0"/>
              <a:t>Dll</a:t>
            </a:r>
            <a:endParaRPr lang="en-US" sz="1000" dirty="0" smtClean="0"/>
          </a:p>
          <a:p>
            <a:endParaRPr lang="en-US" sz="1000" dirty="0"/>
          </a:p>
        </p:txBody>
      </p:sp>
      <p:sp>
        <p:nvSpPr>
          <p:cNvPr id="7" name="Rectangle 6"/>
          <p:cNvSpPr/>
          <p:nvPr/>
        </p:nvSpPr>
        <p:spPr>
          <a:xfrm>
            <a:off x="5753100" y="2514600"/>
            <a:ext cx="1219200" cy="533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i="1" dirty="0" smtClean="0">
                <a:solidFill>
                  <a:schemeClr val="tx1"/>
                </a:solidFill>
              </a:rPr>
              <a:t>HOW WILL WE KNOW HOW WE ARE DOING</a:t>
            </a:r>
            <a:endParaRPr lang="en-US" sz="900" i="1" dirty="0"/>
          </a:p>
        </p:txBody>
      </p:sp>
      <p:sp>
        <p:nvSpPr>
          <p:cNvPr id="10" name="Striped Right Arrow 9"/>
          <p:cNvSpPr/>
          <p:nvPr/>
        </p:nvSpPr>
        <p:spPr>
          <a:xfrm>
            <a:off x="2438400" y="2476500"/>
            <a:ext cx="1676400" cy="2133600"/>
          </a:xfrm>
          <a:prstGeom prst="stripedRightArrow">
            <a:avLst>
              <a:gd name="adj1" fmla="val 71622"/>
              <a:gd name="adj2" fmla="val 2746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US" sz="1000" dirty="0" smtClean="0"/>
              <a:t>MISI &amp; VISI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000" dirty="0" smtClean="0"/>
              <a:t>PRIORITAS STRATEGIS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000" dirty="0" err="1" smtClean="0"/>
              <a:t>Dll</a:t>
            </a:r>
            <a:endParaRPr lang="en-US" sz="1000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1242350" y="2971800"/>
            <a:ext cx="1333500" cy="571500"/>
          </a:xfrm>
          <a:prstGeom prst="flowChartAlternateProcess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FAKTOR INTERNAL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Flowchart: Alternate Process 8"/>
          <p:cNvSpPr/>
          <p:nvPr/>
        </p:nvSpPr>
        <p:spPr>
          <a:xfrm>
            <a:off x="1219200" y="3467100"/>
            <a:ext cx="1371600" cy="571500"/>
          </a:xfrm>
          <a:prstGeom prst="flowChartAlternateProcess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FAKTOR EKSTERNAL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038600" y="2667000"/>
            <a:ext cx="1219200" cy="3429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i="1" dirty="0" smtClean="0">
                <a:solidFill>
                  <a:schemeClr val="tx1"/>
                </a:solidFill>
              </a:rPr>
              <a:t>HOW WILL WE GET THERE</a:t>
            </a:r>
            <a:endParaRPr lang="en-US" sz="900" i="1" dirty="0"/>
          </a:p>
        </p:txBody>
      </p:sp>
      <p:sp>
        <p:nvSpPr>
          <p:cNvPr id="5" name="Rectangle 4"/>
          <p:cNvSpPr/>
          <p:nvPr/>
        </p:nvSpPr>
        <p:spPr>
          <a:xfrm>
            <a:off x="2628900" y="2590800"/>
            <a:ext cx="952500" cy="419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i="1" dirty="0" smtClean="0">
                <a:solidFill>
                  <a:schemeClr val="tx1"/>
                </a:solidFill>
              </a:rPr>
              <a:t>WHERE DO WE WANT TO BE</a:t>
            </a:r>
            <a:endParaRPr lang="en-US" sz="900" i="1" dirty="0"/>
          </a:p>
        </p:txBody>
      </p:sp>
      <p:sp>
        <p:nvSpPr>
          <p:cNvPr id="19" name="Rectangle 18"/>
          <p:cNvSpPr/>
          <p:nvPr/>
        </p:nvSpPr>
        <p:spPr>
          <a:xfrm>
            <a:off x="1257300" y="4381500"/>
            <a:ext cx="1104900" cy="228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err="1" smtClean="0">
                <a:solidFill>
                  <a:schemeClr val="bg1"/>
                </a:solidFill>
              </a:rPr>
              <a:t>Sumber</a:t>
            </a:r>
            <a:r>
              <a:rPr lang="en-US" sz="900" dirty="0" smtClean="0">
                <a:solidFill>
                  <a:schemeClr val="bg1"/>
                </a:solidFill>
              </a:rPr>
              <a:t> Data</a:t>
            </a:r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19200" y="4000500"/>
            <a:ext cx="1104900" cy="228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i="1" dirty="0" smtClean="0">
                <a:solidFill>
                  <a:schemeClr val="tx1"/>
                </a:solidFill>
              </a:rPr>
              <a:t>WHERE ARE WE</a:t>
            </a:r>
            <a:endParaRPr lang="en-US" sz="900" i="1" dirty="0"/>
          </a:p>
        </p:txBody>
      </p:sp>
      <p:sp>
        <p:nvSpPr>
          <p:cNvPr id="4" name="Rectangle 3"/>
          <p:cNvSpPr/>
          <p:nvPr/>
        </p:nvSpPr>
        <p:spPr>
          <a:xfrm>
            <a:off x="1219200" y="2667000"/>
            <a:ext cx="1066800" cy="3429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i="1" dirty="0" smtClean="0">
                <a:solidFill>
                  <a:schemeClr val="tx1"/>
                </a:solidFill>
              </a:rPr>
              <a:t>WHO ARE WE</a:t>
            </a:r>
            <a:endParaRPr lang="en-US" sz="900" i="1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7010400" y="6019800"/>
            <a:ext cx="1562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 err="1" smtClean="0"/>
              <a:t>Sumber</a:t>
            </a:r>
            <a:r>
              <a:rPr lang="en-US" sz="1100" i="1" dirty="0" smtClean="0"/>
              <a:t> : ITB</a:t>
            </a:r>
            <a:endParaRPr lang="en-US" sz="11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dirty="0" smtClean="0"/>
              <a:t>BAB III GARIS BESAR RENCANA INDUK PENELITIAN UNIT KERJA (5 TAHUN)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err="1" smtClean="0"/>
              <a:t>Tujuan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Sasaran</a:t>
            </a:r>
            <a:r>
              <a:rPr lang="en-US" b="1" dirty="0" smtClean="0"/>
              <a:t> </a:t>
            </a:r>
            <a:r>
              <a:rPr lang="en-US" b="1" dirty="0" err="1" smtClean="0"/>
              <a:t>Pelaksanaan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sasaran</a:t>
            </a:r>
            <a:r>
              <a:rPr lang="en-US" dirty="0" smtClean="0"/>
              <a:t> </a:t>
            </a:r>
            <a:r>
              <a:rPr lang="en-US" dirty="0" err="1" smtClean="0"/>
              <a:t>merupakan</a:t>
            </a:r>
            <a:r>
              <a:rPr lang="en-US" dirty="0" smtClean="0"/>
              <a:t> </a:t>
            </a:r>
            <a:r>
              <a:rPr lang="en-US" dirty="0" err="1" smtClean="0"/>
              <a:t>hal-hal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mencapai</a:t>
            </a:r>
            <a:r>
              <a:rPr lang="en-US" dirty="0" smtClean="0"/>
              <a:t> </a:t>
            </a:r>
            <a:r>
              <a:rPr lang="en-US" dirty="0" err="1" smtClean="0"/>
              <a:t>visi</a:t>
            </a:r>
            <a:r>
              <a:rPr lang="en-US" dirty="0" smtClean="0"/>
              <a:t>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. </a:t>
            </a:r>
            <a:r>
              <a:rPr lang="en-US" dirty="0" err="1" smtClean="0"/>
              <a:t>Sasaran</a:t>
            </a:r>
            <a:r>
              <a:rPr lang="en-US" dirty="0" smtClean="0"/>
              <a:t> </a:t>
            </a:r>
            <a:r>
              <a:rPr lang="en-US" dirty="0" err="1" smtClean="0"/>
              <a:t>dirumuskan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mempertimbangkan</a:t>
            </a:r>
            <a:r>
              <a:rPr lang="en-US" dirty="0" smtClean="0"/>
              <a:t> EVALUASI DIRI-SWOT.</a:t>
            </a:r>
          </a:p>
          <a:p>
            <a:pPr>
              <a:buNone/>
            </a:pPr>
            <a:r>
              <a:rPr lang="en-US" b="1" dirty="0" err="1" smtClean="0"/>
              <a:t>Strategi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kebijakan</a:t>
            </a:r>
            <a:r>
              <a:rPr lang="en-US" b="1" dirty="0" smtClean="0"/>
              <a:t>  Unit </a:t>
            </a:r>
            <a:r>
              <a:rPr lang="en-US" b="1" dirty="0" err="1" smtClean="0"/>
              <a:t>Kerja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Tercakup</a:t>
            </a:r>
            <a:r>
              <a:rPr lang="en-US" dirty="0" smtClean="0"/>
              <a:t> </a:t>
            </a:r>
            <a:r>
              <a:rPr lang="en-US" dirty="0" err="1" smtClean="0"/>
              <a:t>didalamnya</a:t>
            </a:r>
            <a:r>
              <a:rPr lang="en-US" dirty="0" smtClean="0"/>
              <a:t> (1) 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Unit </a:t>
            </a:r>
            <a:r>
              <a:rPr lang="en-US" dirty="0" err="1" smtClean="0"/>
              <a:t>kerja</a:t>
            </a:r>
            <a:r>
              <a:rPr lang="en-US" dirty="0" smtClean="0"/>
              <a:t> (</a:t>
            </a:r>
            <a:r>
              <a:rPr lang="en-US" dirty="0" err="1" smtClean="0"/>
              <a:t>peta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digambarkan</a:t>
            </a:r>
            <a:r>
              <a:rPr lang="en-US" dirty="0" smtClean="0"/>
              <a:t> </a:t>
            </a:r>
            <a:r>
              <a:rPr lang="en-US" dirty="0" err="1" smtClean="0"/>
              <a:t>berdasarkan</a:t>
            </a:r>
            <a:r>
              <a:rPr lang="en-US" dirty="0" smtClean="0"/>
              <a:t> input,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output); (2) </a:t>
            </a:r>
            <a:r>
              <a:rPr lang="en-US" dirty="0" err="1" smtClean="0"/>
              <a:t>Formulasi</a:t>
            </a:r>
            <a:r>
              <a:rPr lang="en-US" dirty="0" smtClean="0"/>
              <a:t>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dirty="0" err="1" smtClean="0"/>
              <a:t>Pengembangan</a:t>
            </a:r>
            <a:r>
              <a:rPr lang="en-US" dirty="0" smtClean="0"/>
              <a:t> ( </a:t>
            </a:r>
            <a:r>
              <a:rPr lang="en-US" dirty="0" err="1" smtClean="0"/>
              <a:t>didasarkan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EVALUASI DIRI- SWOT)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BAB IV SASARAN, PROGRAM STRATEGIS DAN INDIKATOR KINERJA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Berdasarkan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bab</a:t>
            </a:r>
            <a:r>
              <a:rPr lang="en-US" dirty="0" smtClean="0"/>
              <a:t> III, </a:t>
            </a:r>
            <a:r>
              <a:rPr lang="en-US" dirty="0" err="1" smtClean="0"/>
              <a:t>dirumuskan</a:t>
            </a:r>
            <a:r>
              <a:rPr lang="en-US" dirty="0" smtClean="0"/>
              <a:t> program-program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(</a:t>
            </a:r>
            <a:r>
              <a:rPr lang="en-US" dirty="0" err="1" smtClean="0"/>
              <a:t>tercakup</a:t>
            </a:r>
            <a:r>
              <a:rPr lang="en-US" dirty="0" smtClean="0"/>
              <a:t> </a:t>
            </a:r>
            <a:r>
              <a:rPr lang="en-US" dirty="0" err="1" smtClean="0"/>
              <a:t>didalamnya</a:t>
            </a:r>
            <a:r>
              <a:rPr lang="en-US" dirty="0" smtClean="0"/>
              <a:t> </a:t>
            </a:r>
            <a:r>
              <a:rPr lang="en-US" dirty="0" err="1" smtClean="0"/>
              <a:t>organisasi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managemen</a:t>
            </a:r>
            <a:r>
              <a:rPr lang="en-US" dirty="0" smtClean="0"/>
              <a:t>)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indikator</a:t>
            </a:r>
            <a:r>
              <a:rPr lang="en-US" dirty="0" smtClean="0"/>
              <a:t> </a:t>
            </a:r>
            <a:r>
              <a:rPr lang="en-US" dirty="0" err="1" smtClean="0"/>
              <a:t>capaian</a:t>
            </a:r>
            <a:r>
              <a:rPr lang="en-US" dirty="0" smtClean="0"/>
              <a:t>. </a:t>
            </a:r>
          </a:p>
          <a:p>
            <a:r>
              <a:rPr lang="en-US" dirty="0" err="1" smtClean="0"/>
              <a:t>Topik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dibuat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tabel</a:t>
            </a:r>
            <a:r>
              <a:rPr lang="en-US" dirty="0" smtClean="0"/>
              <a:t> yang </a:t>
            </a:r>
            <a:r>
              <a:rPr lang="en-US" dirty="0" err="1" smtClean="0"/>
              <a:t>meliputi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/</a:t>
            </a:r>
            <a:r>
              <a:rPr lang="en-US" dirty="0" err="1" smtClean="0"/>
              <a:t>keahlian</a:t>
            </a:r>
            <a:r>
              <a:rPr lang="en-US" dirty="0" smtClean="0"/>
              <a:t>/</a:t>
            </a:r>
            <a:r>
              <a:rPr lang="en-US" dirty="0" err="1" smtClean="0"/>
              <a:t>kelimuan</a:t>
            </a:r>
            <a:r>
              <a:rPr lang="en-US" dirty="0" smtClean="0"/>
              <a:t>, </a:t>
            </a:r>
            <a:r>
              <a:rPr lang="en-US" dirty="0" err="1" smtClean="0"/>
              <a:t>isu</a:t>
            </a:r>
            <a:r>
              <a:rPr lang="en-US" dirty="0" smtClean="0"/>
              <a:t> </a:t>
            </a:r>
            <a:r>
              <a:rPr lang="en-US" dirty="0" err="1" smtClean="0"/>
              <a:t>strategis</a:t>
            </a:r>
            <a:r>
              <a:rPr lang="en-US" dirty="0" smtClean="0"/>
              <a:t> </a:t>
            </a:r>
            <a:r>
              <a:rPr lang="en-US" dirty="0" err="1" smtClean="0"/>
              <a:t>ditingkat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internasional</a:t>
            </a:r>
            <a:r>
              <a:rPr lang="en-US" dirty="0" smtClean="0"/>
              <a:t>, </a:t>
            </a:r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pemikiran</a:t>
            </a:r>
            <a:r>
              <a:rPr lang="en-US" dirty="0" smtClean="0"/>
              <a:t>, </a:t>
            </a:r>
            <a:r>
              <a:rPr lang="en-US" dirty="0" err="1" smtClean="0"/>
              <a:t>pemecahan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topik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yang </a:t>
            </a:r>
            <a:r>
              <a:rPr lang="en-US" dirty="0" err="1" smtClean="0"/>
              <a:t>diperlukan</a:t>
            </a:r>
            <a:endParaRPr lang="en-US" dirty="0" smtClean="0"/>
          </a:p>
          <a:p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Unggulan</a:t>
            </a:r>
            <a:r>
              <a:rPr lang="en-US" dirty="0" smtClean="0"/>
              <a:t> level </a:t>
            </a:r>
            <a:r>
              <a:rPr lang="en-US" dirty="0" err="1" smtClean="0"/>
              <a:t>Institusi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level </a:t>
            </a:r>
            <a:r>
              <a:rPr lang="en-US" dirty="0" err="1" smtClean="0"/>
              <a:t>Pusat-Pusat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/ </a:t>
            </a:r>
            <a:r>
              <a:rPr lang="en-US" dirty="0" err="1" smtClean="0"/>
              <a:t>Fakultas</a:t>
            </a:r>
            <a:r>
              <a:rPr lang="en-US" dirty="0" smtClean="0"/>
              <a:t> </a:t>
            </a:r>
            <a:r>
              <a:rPr lang="en-US" dirty="0" err="1" smtClean="0"/>
              <a:t>penjabaran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riset</a:t>
            </a:r>
            <a:r>
              <a:rPr lang="en-US" dirty="0" smtClean="0"/>
              <a:t> </a:t>
            </a:r>
            <a:r>
              <a:rPr lang="en-US" dirty="0" err="1" smtClean="0"/>
              <a:t>unggulan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endParaRPr lang="en-US" dirty="0" smtClean="0"/>
          </a:p>
          <a:p>
            <a:r>
              <a:rPr lang="en-US" dirty="0" err="1" smtClean="0"/>
              <a:t>Pengukuran</a:t>
            </a:r>
            <a:r>
              <a:rPr lang="en-US" dirty="0" smtClean="0"/>
              <a:t> </a:t>
            </a:r>
            <a:r>
              <a:rPr lang="en-US" dirty="0" err="1" smtClean="0"/>
              <a:t>kinerja</a:t>
            </a:r>
            <a:r>
              <a:rPr lang="en-US" dirty="0" smtClean="0"/>
              <a:t> : KPI (</a:t>
            </a:r>
            <a:r>
              <a:rPr lang="en-US" i="1" dirty="0" smtClean="0"/>
              <a:t>Key Performance Indicators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0500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PERUMUSAN TOPIK RISET DARI RISET UNGGULAN INSTITUSI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676400"/>
          <a:ext cx="5753100" cy="4267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92363"/>
                <a:gridCol w="1008877"/>
                <a:gridCol w="1150620"/>
                <a:gridCol w="1150620"/>
                <a:gridCol w="1150620"/>
              </a:tblGrid>
              <a:tr h="79613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Kompetensi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/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Keahlian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/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Keilmuwan</a:t>
                      </a:r>
                      <a:endParaRPr lang="en-US" sz="14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Isu-Isu</a:t>
                      </a:r>
                      <a:r>
                        <a:rPr lang="en-US" sz="1400" i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400" i="1" baseline="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Strategis</a:t>
                      </a:r>
                      <a:endParaRPr lang="en-US" sz="14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Konsep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Pemikiran</a:t>
                      </a:r>
                      <a:endParaRPr lang="en-US" sz="14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Pemecahan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Masalah</a:t>
                      </a:r>
                      <a:endParaRPr lang="en-US" sz="14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Topik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Riset</a:t>
                      </a:r>
                      <a:r>
                        <a:rPr lang="en-US" sz="140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Yang </a:t>
                      </a:r>
                      <a:r>
                        <a:rPr lang="en-US" sz="1400" i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Diperlukan</a:t>
                      </a:r>
                      <a:endParaRPr lang="en-US" sz="1400" i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1923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400" i="1" dirty="0" smtClean="0"/>
                        <a:t>1.Teknik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  </a:t>
                      </a:r>
                    </a:p>
                  </a:txBody>
                  <a:tcPr/>
                </a:tc>
              </a:tr>
              <a:tr h="56392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400" i="1" dirty="0" smtClean="0"/>
                        <a:t>2.Kesehatan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</a:t>
                      </a:r>
                    </a:p>
                    <a:p>
                      <a:r>
                        <a:rPr lang="en-US" sz="1400" i="1" dirty="0" smtClean="0"/>
                        <a:t>2.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79613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400" i="1" dirty="0" smtClean="0"/>
                        <a:t>3.Pertanian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</a:t>
                      </a:r>
                    </a:p>
                    <a:p>
                      <a:r>
                        <a:rPr lang="en-US" sz="1400" i="1" dirty="0" smtClean="0"/>
                        <a:t>2.</a:t>
                      </a:r>
                    </a:p>
                    <a:p>
                      <a:r>
                        <a:rPr lang="en-US" sz="1400" i="1" dirty="0" smtClean="0"/>
                        <a:t>3.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796131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400" i="1" dirty="0" smtClean="0"/>
                        <a:t>4.Hukum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</a:t>
                      </a:r>
                    </a:p>
                    <a:p>
                      <a:r>
                        <a:rPr lang="en-US" sz="1400" i="1" dirty="0" smtClean="0"/>
                        <a:t>2.</a:t>
                      </a:r>
                    </a:p>
                    <a:p>
                      <a:r>
                        <a:rPr lang="en-US" sz="1400" i="1" dirty="0" smtClean="0"/>
                        <a:t>3.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563926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400" i="1" dirty="0" smtClean="0"/>
                        <a:t>5. MIPA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/>
                        <a:t>1.</a:t>
                      </a:r>
                    </a:p>
                    <a:p>
                      <a:r>
                        <a:rPr lang="en-US" sz="1400" i="1" dirty="0" smtClean="0"/>
                        <a:t>2.</a:t>
                      </a:r>
                      <a:endParaRPr lang="en-US" sz="1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/>
                </a:tc>
              </a:tr>
              <a:tr h="33172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6. Agama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  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3A845-BED3-4E50-828A-35111F98334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391400" y="6438900"/>
            <a:ext cx="1562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 err="1" smtClean="0"/>
              <a:t>Sumber</a:t>
            </a:r>
            <a:r>
              <a:rPr lang="en-US" sz="1100" i="1" dirty="0" smtClean="0"/>
              <a:t> : DPT</a:t>
            </a:r>
            <a:endParaRPr lang="en-US" sz="1100" i="1" dirty="0"/>
          </a:p>
        </p:txBody>
      </p:sp>
      <p:graphicFrame>
        <p:nvGraphicFramePr>
          <p:cNvPr id="7" name="Diagram 6"/>
          <p:cNvGraphicFramePr/>
          <p:nvPr/>
        </p:nvGraphicFramePr>
        <p:xfrm>
          <a:off x="5410200" y="2743200"/>
          <a:ext cx="3733800" cy="3289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Oval 8"/>
          <p:cNvSpPr/>
          <p:nvPr/>
        </p:nvSpPr>
        <p:spPr>
          <a:xfrm>
            <a:off x="6248400" y="2209800"/>
            <a:ext cx="1333500" cy="1257300"/>
          </a:xfrm>
          <a:prstGeom prst="ellipse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err="1" smtClean="0"/>
              <a:t>Riset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Unggulan</a:t>
            </a:r>
            <a:r>
              <a:rPr lang="en-US" sz="1400" i="1" dirty="0" smtClean="0"/>
              <a:t> </a:t>
            </a:r>
            <a:endParaRPr lang="en-US" sz="1400" i="1" dirty="0"/>
          </a:p>
        </p:txBody>
      </p:sp>
      <p:sp>
        <p:nvSpPr>
          <p:cNvPr id="8" name="Oval 7"/>
          <p:cNvSpPr/>
          <p:nvPr/>
        </p:nvSpPr>
        <p:spPr>
          <a:xfrm>
            <a:off x="6781800" y="1371600"/>
            <a:ext cx="1638300" cy="1371600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 err="1" smtClean="0"/>
              <a:t>Kompetensi</a:t>
            </a:r>
            <a:r>
              <a:rPr lang="en-US" sz="1600" i="1" dirty="0" smtClean="0"/>
              <a:t>/ </a:t>
            </a:r>
            <a:r>
              <a:rPr lang="en-US" sz="1600" i="1" dirty="0" err="1" smtClean="0"/>
              <a:t>Keahlian</a:t>
            </a:r>
            <a:r>
              <a:rPr lang="en-US" sz="1600" i="1" dirty="0" smtClean="0"/>
              <a:t>/ </a:t>
            </a:r>
            <a:r>
              <a:rPr lang="en-US" sz="1600" i="1" dirty="0" err="1" smtClean="0"/>
              <a:t>Keilmuwan</a:t>
            </a:r>
            <a:r>
              <a:rPr lang="en-US" sz="1600" i="1" dirty="0" smtClean="0"/>
              <a:t> 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752</Words>
  <Application>Microsoft Office PowerPoint</Application>
  <PresentationFormat>On-screen Show (4:3)</PresentationFormat>
  <Paragraphs>135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PEDOMAN PENYUSUNAN  RENCANA INDUK PENELITIAN (RIP)</vt:lpstr>
      <vt:lpstr>RIP INSTITUSI – TOPIK dan ROAD MAP  </vt:lpstr>
      <vt:lpstr>DALAM PENYUSUN RIP SETIDAKNYA MELIPUTI</vt:lpstr>
      <vt:lpstr>BAB I PENDAHULUAN </vt:lpstr>
      <vt:lpstr>BAB II LANDASAN PENGEMBANGAN UNIT KERJA</vt:lpstr>
      <vt:lpstr>PENDEKATAN PENYUSUNAN RIP</vt:lpstr>
      <vt:lpstr>BAB III GARIS BESAR RENCANA INDUK PENELITIAN UNIT KERJA (5 TAHUN)</vt:lpstr>
      <vt:lpstr>BAB IV SASARAN, PROGRAM STRATEGIS DAN INDIKATOR KINERJA</vt:lpstr>
      <vt:lpstr>PERUMUSAN TOPIK RISET DARI RISET UNGGULAN INSTITUSI</vt:lpstr>
      <vt:lpstr>Contoh Road Map Bioenergy</vt:lpstr>
      <vt:lpstr>BAB V. PELAKSANAAN RIP UNIT KERJA</vt:lpstr>
      <vt:lpstr>BAB V PENUTUP</vt:lpstr>
      <vt:lpstr>TERIMA KASIH</vt:lpstr>
    </vt:vector>
  </TitlesOfParts>
  <Company>Sony Electronics,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GARIS-GARIS BESAR PEDOMAN PENYUSUNAN RENCANA INDUK PENELITIAN</dc:title>
  <dc:creator>adi pancoro</dc:creator>
  <cp:lastModifiedBy>MSM</cp:lastModifiedBy>
  <cp:revision>77</cp:revision>
  <dcterms:created xsi:type="dcterms:W3CDTF">2011-03-27T10:11:12Z</dcterms:created>
  <dcterms:modified xsi:type="dcterms:W3CDTF">2011-03-29T08:14:46Z</dcterms:modified>
</cp:coreProperties>
</file>