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  <p:sldMasterId id="2147483729" r:id="rId2"/>
    <p:sldMasterId id="2147483730" r:id="rId3"/>
  </p:sldMasterIdLst>
  <p:notesMasterIdLst>
    <p:notesMasterId r:id="rId40"/>
  </p:notesMasterIdLst>
  <p:handoutMasterIdLst>
    <p:handoutMasterId r:id="rId41"/>
  </p:handoutMasterIdLst>
  <p:sldIdLst>
    <p:sldId id="640" r:id="rId4"/>
    <p:sldId id="641" r:id="rId5"/>
    <p:sldId id="642" r:id="rId6"/>
    <p:sldId id="639" r:id="rId7"/>
    <p:sldId id="631" r:id="rId8"/>
    <p:sldId id="632" r:id="rId9"/>
    <p:sldId id="633" r:id="rId10"/>
    <p:sldId id="604" r:id="rId11"/>
    <p:sldId id="606" r:id="rId12"/>
    <p:sldId id="612" r:id="rId13"/>
    <p:sldId id="611" r:id="rId14"/>
    <p:sldId id="643" r:id="rId15"/>
    <p:sldId id="644" r:id="rId16"/>
    <p:sldId id="645" r:id="rId17"/>
    <p:sldId id="646" r:id="rId18"/>
    <p:sldId id="647" r:id="rId19"/>
    <p:sldId id="648" r:id="rId20"/>
    <p:sldId id="649" r:id="rId21"/>
    <p:sldId id="650" r:id="rId22"/>
    <p:sldId id="651" r:id="rId23"/>
    <p:sldId id="655" r:id="rId24"/>
    <p:sldId id="654" r:id="rId25"/>
    <p:sldId id="652" r:id="rId26"/>
    <p:sldId id="658" r:id="rId27"/>
    <p:sldId id="663" r:id="rId28"/>
    <p:sldId id="659" r:id="rId29"/>
    <p:sldId id="660" r:id="rId30"/>
    <p:sldId id="661" r:id="rId31"/>
    <p:sldId id="664" r:id="rId32"/>
    <p:sldId id="613" r:id="rId33"/>
    <p:sldId id="620" r:id="rId34"/>
    <p:sldId id="621" r:id="rId35"/>
    <p:sldId id="622" r:id="rId36"/>
    <p:sldId id="617" r:id="rId37"/>
    <p:sldId id="623" r:id="rId38"/>
    <p:sldId id="496" r:id="rId39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A50021"/>
    <a:srgbClr val="FF3300"/>
    <a:srgbClr val="000000"/>
    <a:srgbClr val="CC6600"/>
    <a:srgbClr val="3399FF"/>
    <a:srgbClr val="FFFF00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58" autoAdjust="0"/>
    <p:restoredTop sz="94646" autoAdjust="0"/>
  </p:normalViewPr>
  <p:slideViewPr>
    <p:cSldViewPr>
      <p:cViewPr varScale="1">
        <p:scale>
          <a:sx n="70" d="100"/>
          <a:sy n="70" d="100"/>
        </p:scale>
        <p:origin x="-4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notesViewPr>
    <p:cSldViewPr>
      <p:cViewPr varScale="1">
        <p:scale>
          <a:sx n="59" d="100"/>
          <a:sy n="59" d="100"/>
        </p:scale>
        <p:origin x="-2412" y="-78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87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A5BE0A9-6BD1-4859-9B0F-144B18F485E8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623492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42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9788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C7D8C68B-ACB1-4FFC-AC07-CF80E1FFD605}" type="slidenum">
              <a:rPr lang="ar-SA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47965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3"/>
              <a:ext cx="1856" cy="3626"/>
              <a:chOff x="3010" y="777"/>
              <a:chExt cx="1856" cy="3626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77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8" y="1801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8" y="2166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8" y="976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4" y="2207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94" y="1325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10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2" y="127"/>
              <a:ext cx="356" cy="608"/>
              <a:chOff x="1728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28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87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6" y="3307"/>
              <a:ext cx="500" cy="500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71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5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67983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7984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30ABEB-BED3-47F4-A3E1-9D59BFFC46BD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4AADBD-4C3B-4B42-B432-107B9A42B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E2413D-EAFC-4F8D-A497-AD159D4816E0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6D5A4-F9BC-4F96-A36F-354D9216D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03188"/>
            <a:ext cx="206057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913" y="103188"/>
            <a:ext cx="6030912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11398-7E13-48FE-BAC9-CB290D98A954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56955-44D5-4D05-8532-3671B0901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2DE4F-6BC5-4312-BDA9-AAADC7F1EA81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904004-9E9E-4D5D-9A01-F1FFF60886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954985-3EDC-480C-B6F8-39B2DC930CB8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0D9B2-787B-4103-ADA9-12247F6AD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79CC5-E171-4374-8120-168B21F7BCA5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F5B1A-96D8-4CD2-8290-9C3FFC0FFE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A4737-6222-47DB-9FB0-7578E85999B7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7550F-1C58-478A-BDBD-8576BBFEF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05C10-74AE-49BE-B5D2-B8CD244885F0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E9D854-B10F-4894-9017-5DFA08C4A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6C77B-5328-495A-8C9F-41574D94C04F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94D91-C4A5-4230-AD97-3C123F3E7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817DA-B36F-4AA3-B156-6AAB8E42AF96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DCAC3-D4D5-4004-88D9-81677F9FE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1A68E-5C7C-4ACF-9996-94654DABAA16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D8C2F-98D6-4142-8FF9-F768F86FE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FD04E-385C-4F7E-A9C2-745A38A6B99E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63479F-8A94-4B38-85B3-D608DAF761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0B48B-CBCB-4272-BB86-00940C644FDA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4AA4-D289-4608-B853-CBE0AD0D16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754A7-50D4-48F3-AA29-AE726A22E2CA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6B9AE-2221-4484-B78D-0A4C35314D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F6D16-E3C9-4C1C-A685-A0A5909E41EA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0E726-2E08-4437-B043-2E2DC4548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9662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662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3472EE-E065-4CA8-8FE2-9118A04A74A0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29FA61-7D2E-4261-AB65-78B84004E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2F22E-F8A1-4F50-9654-ED02F44AAD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BDE9E-CA9D-46F0-8B61-E62B39333AD0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206973-14E6-46B6-AB82-0D82CC61D5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ED2DB-2D17-49BC-BEC5-152F0F32FBB5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89AC2-E007-4040-B592-79998FF735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F0A0C-7388-4A9B-9E04-20B7D05A075A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B7973-A9EF-4BF4-B525-11B1121B44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40CC7-F0FD-4D66-BEF8-0C7BDB455A8F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9AD78-21FF-4577-BCE9-B4B945BA78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D3F07-439F-40A4-810E-4D9F3D1F78D3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1949A-D3E6-4806-A809-136E2E0850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DBDCE1-D1A3-46FC-9278-776F47122F9A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590AC-8423-434C-9892-5BB929A7013F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21851-4438-4E46-B2A6-A2262B00CB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2631E-0043-4C86-A587-19A762CFA6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5BE01-A5D0-4DB9-95B1-DF993ECC736F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E33C6-68F3-4960-B4BB-5F67ABB020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85634-F4C8-4E4C-AAFB-81117042256E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A7A71-B0B4-4AE3-BBE9-71AF6BB9E0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7A8B9-1C08-4AFD-9CB8-A8FACA5F4879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F8410-7E4D-42F6-A7AA-32D928D27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598FE-592A-42D5-ABC2-9043CFEECB92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41B36-1C76-4AE1-89D5-C64A239EFF0D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4A677-6C86-40D4-8690-B98D3D478F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0725E4-4399-498C-BB92-C3911AC8E24C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203CE7-E80F-41A1-BB9D-0003C8615E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9F735-B5C9-4E84-9615-6D1057E415BB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C8B62-3E6A-4094-BE8C-610003A82D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B4F95-CF51-4011-AD56-FC547B6BF84B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A8A03-82C2-4CA7-A04E-F43AA8CDCD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64FFE-F832-48D2-AE70-451436A482D6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25C11-A3E6-4D9A-8EA3-C70E5764A1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75824-4E12-4E80-818B-63B87F45DE6B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2B62D-1622-42F6-862B-F289937DD1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166915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057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166917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18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19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66920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05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166922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23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24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25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26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4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09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166928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6929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6930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7" y="1721"/>
                  <a:ext cx="60" cy="27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2060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166932" name="Freeform 20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33" name="Freeform 21"/>
              <p:cNvSpPr>
                <a:spLocks/>
              </p:cNvSpPr>
              <p:nvPr userDrawn="1"/>
            </p:nvSpPr>
            <p:spPr bwMode="ltGray">
              <a:xfrm>
                <a:off x="1786" y="895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34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06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166936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37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38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062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166940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41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66942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66943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4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5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6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7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8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49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0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1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2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3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4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5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6956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66957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6959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CD7985AF-3C8F-4D89-B0AD-C7A53E875AA4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166960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6961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89AA3053-B4BF-49FC-80B3-8FD0A6B9A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796" r:id="rId2"/>
    <p:sldLayoutId id="2147483795" r:id="rId3"/>
    <p:sldLayoutId id="2147483794" r:id="rId4"/>
    <p:sldLayoutId id="2147483793" r:id="rId5"/>
    <p:sldLayoutId id="2147483792" r:id="rId6"/>
    <p:sldLayoutId id="2147483791" r:id="rId7"/>
    <p:sldLayoutId id="2147483790" r:id="rId8"/>
    <p:sldLayoutId id="2147483789" r:id="rId9"/>
    <p:sldLayoutId id="2147483788" r:id="rId10"/>
    <p:sldLayoutId id="2147483787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B450FBA8-A6A3-454C-B3B6-B3B013524F79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  <p:sp>
        <p:nvSpPr>
          <p:cNvPr id="186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6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+mn-lt"/>
              </a:defRPr>
            </a:lvl1pPr>
          </a:lstStyle>
          <a:p>
            <a:pPr>
              <a:defRPr/>
            </a:pPr>
            <a:fld id="{7CEE86D6-C6EB-4918-92D3-B9D4282ED2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6" r:id="rId2"/>
    <p:sldLayoutId id="2147483825" r:id="rId3"/>
    <p:sldLayoutId id="2147483824" r:id="rId4"/>
    <p:sldLayoutId id="2147483823" r:id="rId5"/>
    <p:sldLayoutId id="2147483822" r:id="rId6"/>
    <p:sldLayoutId id="2147483821" r:id="rId7"/>
    <p:sldLayoutId id="2147483820" r:id="rId8"/>
    <p:sldLayoutId id="2147483819" r:id="rId9"/>
    <p:sldLayoutId id="2147483818" r:id="rId10"/>
    <p:sldLayoutId id="21474838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 Black" pitchFamily="34" charset="0"/>
              </a:defRPr>
            </a:lvl1pPr>
          </a:lstStyle>
          <a:p>
            <a:pPr>
              <a:defRPr/>
            </a:pPr>
            <a:fld id="{BC9D0B6B-5CEC-418E-8307-BC027E356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9558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9559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9559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9559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9559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9559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19559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400">
                <a:latin typeface="Times New Roman" pitchFamily="18" charset="0"/>
              </a:endParaRPr>
            </a:p>
          </p:txBody>
        </p:sp>
        <p:sp>
          <p:nvSpPr>
            <p:cNvPr id="19559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19559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614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5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560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+mn-lt"/>
              </a:defRPr>
            </a:lvl1pPr>
          </a:lstStyle>
          <a:p>
            <a:pPr>
              <a:defRPr/>
            </a:pPr>
            <a:fld id="{F2CC71C4-14D7-4A7D-9659-1B631B48602F}" type="datetimeFigureOut">
              <a:rPr lang="en-US"/>
              <a:pPr>
                <a:defRPr/>
              </a:pPr>
              <a:t>3/31/2011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37" r:id="rId2"/>
    <p:sldLayoutId id="2147483836" r:id="rId3"/>
    <p:sldLayoutId id="2147483835" r:id="rId4"/>
    <p:sldLayoutId id="2147483834" r:id="rId5"/>
    <p:sldLayoutId id="2147483833" r:id="rId6"/>
    <p:sldLayoutId id="2147483832" r:id="rId7"/>
    <p:sldLayoutId id="2147483831" r:id="rId8"/>
    <p:sldLayoutId id="2147483830" r:id="rId9"/>
    <p:sldLayoutId id="2147483829" r:id="rId10"/>
    <p:sldLayoutId id="214748382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362950" cy="1714500"/>
          </a:xfrm>
        </p:spPr>
        <p:txBody>
          <a:bodyPr/>
          <a:lstStyle/>
          <a:p>
            <a:r>
              <a:rPr lang="en-US" sz="4000" smtClean="0"/>
              <a:t>Direktorat Penelitian dan Pengabdian kepada Masyarakat (DP2M)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24138"/>
            <a:ext cx="8229600" cy="32432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 smtClean="0"/>
              <a:t>Direktorat Penelitian dan Pengabdian kepada Masyarakat mempunyai tugas melaksanakan penyusunan bahan perumusan kebijakan, standarisasi, dan pemberian bimbingan teknis serta evaluasi di bidang penelitian dan pengabdian kepada masyarakat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tebulb"/>
          <p:cNvSpPr>
            <a:spLocks noEditPoints="1" noChangeArrowheads="1"/>
          </p:cNvSpPr>
          <p:nvPr/>
        </p:nvSpPr>
        <p:spPr bwMode="auto">
          <a:xfrm>
            <a:off x="1603375" y="4684713"/>
            <a:ext cx="495300" cy="56197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56 w 21600"/>
              <a:gd name="T13" fmla="*/ 2188 h 21600"/>
              <a:gd name="T14" fmla="*/ 18277 w 21600"/>
              <a:gd name="T15" fmla="*/ 928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chemeClr val="accent2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id-ID"/>
          </a:p>
        </p:txBody>
      </p:sp>
      <p:grpSp>
        <p:nvGrpSpPr>
          <p:cNvPr id="17411" name="Group 3"/>
          <p:cNvGrpSpPr>
            <a:grpSpLocks/>
          </p:cNvGrpSpPr>
          <p:nvPr/>
        </p:nvGrpSpPr>
        <p:grpSpPr bwMode="auto">
          <a:xfrm>
            <a:off x="4870450" y="4657725"/>
            <a:ext cx="685800" cy="457200"/>
            <a:chOff x="1632" y="1248"/>
            <a:chExt cx="2682" cy="2286"/>
          </a:xfrm>
        </p:grpSpPr>
        <p:sp>
          <p:nvSpPr>
            <p:cNvPr id="17516" name="Gear"/>
            <p:cNvSpPr>
              <a:spLocks noEditPoints="1" noChangeArrowheads="1"/>
            </p:cNvSpPr>
            <p:nvPr/>
          </p:nvSpPr>
          <p:spPr bwMode="auto">
            <a:xfrm>
              <a:off x="3119" y="1248"/>
              <a:ext cx="1195" cy="10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374 w 21600"/>
                <a:gd name="T13" fmla="*/ 3957 h 21600"/>
                <a:gd name="T14" fmla="*/ 17840 w 21600"/>
                <a:gd name="T15" fmla="*/ 1764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86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>
              <a:flatTx/>
            </a:bodyPr>
            <a:lstStyle/>
            <a:p>
              <a:endParaRPr lang="id-ID"/>
            </a:p>
          </p:txBody>
        </p:sp>
        <p:sp>
          <p:nvSpPr>
            <p:cNvPr id="17517" name="AutoShape 5"/>
            <p:cNvSpPr>
              <a:spLocks noEditPoints="1" noChangeArrowheads="1"/>
            </p:cNvSpPr>
            <p:nvPr/>
          </p:nvSpPr>
          <p:spPr bwMode="auto">
            <a:xfrm>
              <a:off x="1632" y="1680"/>
              <a:ext cx="1429" cy="125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368 w 21600"/>
                <a:gd name="T13" fmla="*/ 3965 h 21600"/>
                <a:gd name="T14" fmla="*/ 17836 w 21600"/>
                <a:gd name="T15" fmla="*/ 176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86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>
              <a:flatTx/>
            </a:bodyPr>
            <a:lstStyle/>
            <a:p>
              <a:endParaRPr lang="id-ID"/>
            </a:p>
          </p:txBody>
        </p:sp>
        <p:sp>
          <p:nvSpPr>
            <p:cNvPr id="17518" name="AutoShape 6"/>
            <p:cNvSpPr>
              <a:spLocks noEditPoints="1" noChangeArrowheads="1"/>
            </p:cNvSpPr>
            <p:nvPr/>
          </p:nvSpPr>
          <p:spPr bwMode="auto">
            <a:xfrm>
              <a:off x="2559" y="2142"/>
              <a:ext cx="1588" cy="13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380 w 21600"/>
                <a:gd name="T13" fmla="*/ 3957 h 21600"/>
                <a:gd name="T14" fmla="*/ 17846 w 21600"/>
                <a:gd name="T15" fmla="*/ 1762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9689" y="1725"/>
                  </a:moveTo>
                  <a:lnTo>
                    <a:pt x="10304" y="85"/>
                  </a:lnTo>
                  <a:lnTo>
                    <a:pt x="11637" y="85"/>
                  </a:lnTo>
                  <a:lnTo>
                    <a:pt x="12303" y="1777"/>
                  </a:lnTo>
                  <a:lnTo>
                    <a:pt x="13072" y="1931"/>
                  </a:lnTo>
                  <a:lnTo>
                    <a:pt x="14303" y="598"/>
                  </a:lnTo>
                  <a:lnTo>
                    <a:pt x="15533" y="1110"/>
                  </a:lnTo>
                  <a:lnTo>
                    <a:pt x="15584" y="2905"/>
                  </a:lnTo>
                  <a:lnTo>
                    <a:pt x="16405" y="3520"/>
                  </a:lnTo>
                  <a:lnTo>
                    <a:pt x="17891" y="2751"/>
                  </a:lnTo>
                  <a:lnTo>
                    <a:pt x="18917" y="3674"/>
                  </a:lnTo>
                  <a:lnTo>
                    <a:pt x="18199" y="5314"/>
                  </a:lnTo>
                  <a:lnTo>
                    <a:pt x="18763" y="6083"/>
                  </a:lnTo>
                  <a:lnTo>
                    <a:pt x="20403" y="6032"/>
                  </a:lnTo>
                  <a:lnTo>
                    <a:pt x="20865" y="7211"/>
                  </a:lnTo>
                  <a:lnTo>
                    <a:pt x="19737" y="8185"/>
                  </a:lnTo>
                  <a:lnTo>
                    <a:pt x="20096" y="9723"/>
                  </a:lnTo>
                  <a:lnTo>
                    <a:pt x="21634" y="10287"/>
                  </a:lnTo>
                  <a:lnTo>
                    <a:pt x="21582" y="11620"/>
                  </a:lnTo>
                  <a:lnTo>
                    <a:pt x="20147" y="12184"/>
                  </a:lnTo>
                  <a:lnTo>
                    <a:pt x="19942" y="13158"/>
                  </a:lnTo>
                  <a:lnTo>
                    <a:pt x="21070" y="14234"/>
                  </a:lnTo>
                  <a:lnTo>
                    <a:pt x="20608" y="15362"/>
                  </a:lnTo>
                  <a:lnTo>
                    <a:pt x="19019" y="15465"/>
                  </a:lnTo>
                  <a:lnTo>
                    <a:pt x="18404" y="16439"/>
                  </a:lnTo>
                  <a:lnTo>
                    <a:pt x="19122" y="17925"/>
                  </a:lnTo>
                  <a:lnTo>
                    <a:pt x="18096" y="18797"/>
                  </a:lnTo>
                  <a:lnTo>
                    <a:pt x="16763" y="18284"/>
                  </a:lnTo>
                  <a:lnTo>
                    <a:pt x="15431" y="19002"/>
                  </a:lnTo>
                  <a:lnTo>
                    <a:pt x="15277" y="20848"/>
                  </a:lnTo>
                  <a:lnTo>
                    <a:pt x="14149" y="21155"/>
                  </a:lnTo>
                  <a:lnTo>
                    <a:pt x="13021" y="19925"/>
                  </a:lnTo>
                  <a:lnTo>
                    <a:pt x="12252" y="20181"/>
                  </a:lnTo>
                  <a:lnTo>
                    <a:pt x="11739" y="21668"/>
                  </a:lnTo>
                  <a:lnTo>
                    <a:pt x="10201" y="21668"/>
                  </a:lnTo>
                  <a:lnTo>
                    <a:pt x="9740" y="20130"/>
                  </a:lnTo>
                  <a:lnTo>
                    <a:pt x="8253" y="19771"/>
                  </a:lnTo>
                  <a:lnTo>
                    <a:pt x="7125" y="21001"/>
                  </a:lnTo>
                  <a:lnTo>
                    <a:pt x="5895" y="20489"/>
                  </a:lnTo>
                  <a:lnTo>
                    <a:pt x="5946" y="18592"/>
                  </a:lnTo>
                  <a:lnTo>
                    <a:pt x="5177" y="18131"/>
                  </a:lnTo>
                  <a:lnTo>
                    <a:pt x="3383" y="18848"/>
                  </a:lnTo>
                  <a:lnTo>
                    <a:pt x="2614" y="17874"/>
                  </a:lnTo>
                  <a:lnTo>
                    <a:pt x="3383" y="16182"/>
                  </a:lnTo>
                  <a:lnTo>
                    <a:pt x="2922" y="15465"/>
                  </a:lnTo>
                  <a:lnTo>
                    <a:pt x="922" y="15516"/>
                  </a:lnTo>
                  <a:lnTo>
                    <a:pt x="512" y="14234"/>
                  </a:lnTo>
                  <a:lnTo>
                    <a:pt x="1948" y="12901"/>
                  </a:lnTo>
                  <a:lnTo>
                    <a:pt x="1896" y="12184"/>
                  </a:lnTo>
                  <a:lnTo>
                    <a:pt x="0" y="11415"/>
                  </a:lnTo>
                  <a:lnTo>
                    <a:pt x="51" y="10031"/>
                  </a:lnTo>
                  <a:lnTo>
                    <a:pt x="1948" y="9313"/>
                  </a:lnTo>
                  <a:lnTo>
                    <a:pt x="2101" y="8595"/>
                  </a:lnTo>
                  <a:lnTo>
                    <a:pt x="615" y="7160"/>
                  </a:lnTo>
                  <a:lnTo>
                    <a:pt x="1127" y="5878"/>
                  </a:lnTo>
                  <a:lnTo>
                    <a:pt x="3178" y="5981"/>
                  </a:lnTo>
                  <a:lnTo>
                    <a:pt x="3588" y="5417"/>
                  </a:lnTo>
                  <a:lnTo>
                    <a:pt x="2819" y="3520"/>
                  </a:lnTo>
                  <a:lnTo>
                    <a:pt x="3742" y="2597"/>
                  </a:lnTo>
                  <a:lnTo>
                    <a:pt x="5536" y="3417"/>
                  </a:lnTo>
                  <a:lnTo>
                    <a:pt x="6049" y="3058"/>
                  </a:lnTo>
                  <a:lnTo>
                    <a:pt x="6100" y="1264"/>
                  </a:lnTo>
                  <a:lnTo>
                    <a:pt x="7228" y="700"/>
                  </a:lnTo>
                  <a:lnTo>
                    <a:pt x="8510" y="2033"/>
                  </a:lnTo>
                  <a:lnTo>
                    <a:pt x="9689" y="1725"/>
                  </a:lnTo>
                  <a:close/>
                  <a:moveTo>
                    <a:pt x="10817" y="14422"/>
                  </a:moveTo>
                  <a:lnTo>
                    <a:pt x="11175" y="14388"/>
                  </a:lnTo>
                  <a:lnTo>
                    <a:pt x="11534" y="14354"/>
                  </a:lnTo>
                  <a:lnTo>
                    <a:pt x="11893" y="14268"/>
                  </a:lnTo>
                  <a:lnTo>
                    <a:pt x="12218" y="14166"/>
                  </a:lnTo>
                  <a:lnTo>
                    <a:pt x="12508" y="13995"/>
                  </a:lnTo>
                  <a:lnTo>
                    <a:pt x="12816" y="13807"/>
                  </a:lnTo>
                  <a:lnTo>
                    <a:pt x="13106" y="13602"/>
                  </a:lnTo>
                  <a:lnTo>
                    <a:pt x="13329" y="13380"/>
                  </a:lnTo>
                  <a:lnTo>
                    <a:pt x="13568" y="13106"/>
                  </a:lnTo>
                  <a:lnTo>
                    <a:pt x="13790" y="12850"/>
                  </a:lnTo>
                  <a:lnTo>
                    <a:pt x="13961" y="12560"/>
                  </a:lnTo>
                  <a:lnTo>
                    <a:pt x="14115" y="12269"/>
                  </a:lnTo>
                  <a:lnTo>
                    <a:pt x="14217" y="11927"/>
                  </a:lnTo>
                  <a:lnTo>
                    <a:pt x="14320" y="11568"/>
                  </a:lnTo>
                  <a:lnTo>
                    <a:pt x="14388" y="11210"/>
                  </a:lnTo>
                  <a:lnTo>
                    <a:pt x="14388" y="10851"/>
                  </a:lnTo>
                  <a:lnTo>
                    <a:pt x="14388" y="10492"/>
                  </a:lnTo>
                  <a:lnTo>
                    <a:pt x="14320" y="10133"/>
                  </a:lnTo>
                  <a:lnTo>
                    <a:pt x="14217" y="9808"/>
                  </a:lnTo>
                  <a:lnTo>
                    <a:pt x="14115" y="9467"/>
                  </a:lnTo>
                  <a:lnTo>
                    <a:pt x="13961" y="9142"/>
                  </a:lnTo>
                  <a:lnTo>
                    <a:pt x="13790" y="8851"/>
                  </a:lnTo>
                  <a:lnTo>
                    <a:pt x="13568" y="8595"/>
                  </a:lnTo>
                  <a:lnTo>
                    <a:pt x="13329" y="8322"/>
                  </a:lnTo>
                  <a:lnTo>
                    <a:pt x="13106" y="8100"/>
                  </a:lnTo>
                  <a:lnTo>
                    <a:pt x="12816" y="7894"/>
                  </a:lnTo>
                  <a:lnTo>
                    <a:pt x="12508" y="7741"/>
                  </a:lnTo>
                  <a:lnTo>
                    <a:pt x="12218" y="7570"/>
                  </a:lnTo>
                  <a:lnTo>
                    <a:pt x="11893" y="7433"/>
                  </a:lnTo>
                  <a:lnTo>
                    <a:pt x="11534" y="7382"/>
                  </a:lnTo>
                  <a:lnTo>
                    <a:pt x="11175" y="7313"/>
                  </a:lnTo>
                  <a:lnTo>
                    <a:pt x="10817" y="7313"/>
                  </a:lnTo>
                  <a:lnTo>
                    <a:pt x="10441" y="7313"/>
                  </a:lnTo>
                  <a:lnTo>
                    <a:pt x="10082" y="7382"/>
                  </a:lnTo>
                  <a:lnTo>
                    <a:pt x="9757" y="7433"/>
                  </a:lnTo>
                  <a:lnTo>
                    <a:pt x="9432" y="7570"/>
                  </a:lnTo>
                  <a:lnTo>
                    <a:pt x="9142" y="7741"/>
                  </a:lnTo>
                  <a:lnTo>
                    <a:pt x="8834" y="7894"/>
                  </a:lnTo>
                  <a:lnTo>
                    <a:pt x="8544" y="8100"/>
                  </a:lnTo>
                  <a:lnTo>
                    <a:pt x="8287" y="8322"/>
                  </a:lnTo>
                  <a:lnTo>
                    <a:pt x="8048" y="8595"/>
                  </a:lnTo>
                  <a:lnTo>
                    <a:pt x="7860" y="8851"/>
                  </a:lnTo>
                  <a:lnTo>
                    <a:pt x="7689" y="9142"/>
                  </a:lnTo>
                  <a:lnTo>
                    <a:pt x="7536" y="9467"/>
                  </a:lnTo>
                  <a:lnTo>
                    <a:pt x="7399" y="9808"/>
                  </a:lnTo>
                  <a:lnTo>
                    <a:pt x="7331" y="10133"/>
                  </a:lnTo>
                  <a:lnTo>
                    <a:pt x="7262" y="10492"/>
                  </a:lnTo>
                  <a:lnTo>
                    <a:pt x="7262" y="10851"/>
                  </a:lnTo>
                  <a:lnTo>
                    <a:pt x="7262" y="11210"/>
                  </a:lnTo>
                  <a:lnTo>
                    <a:pt x="7331" y="11568"/>
                  </a:lnTo>
                  <a:lnTo>
                    <a:pt x="7399" y="11927"/>
                  </a:lnTo>
                  <a:lnTo>
                    <a:pt x="7536" y="12269"/>
                  </a:lnTo>
                  <a:lnTo>
                    <a:pt x="7689" y="12560"/>
                  </a:lnTo>
                  <a:lnTo>
                    <a:pt x="7860" y="12850"/>
                  </a:lnTo>
                  <a:lnTo>
                    <a:pt x="8048" y="13106"/>
                  </a:lnTo>
                  <a:lnTo>
                    <a:pt x="8287" y="13380"/>
                  </a:lnTo>
                  <a:lnTo>
                    <a:pt x="8544" y="13602"/>
                  </a:lnTo>
                  <a:lnTo>
                    <a:pt x="8834" y="13807"/>
                  </a:lnTo>
                  <a:lnTo>
                    <a:pt x="9142" y="13995"/>
                  </a:lnTo>
                  <a:lnTo>
                    <a:pt x="9432" y="14166"/>
                  </a:lnTo>
                  <a:lnTo>
                    <a:pt x="9757" y="14268"/>
                  </a:lnTo>
                  <a:lnTo>
                    <a:pt x="10082" y="14354"/>
                  </a:lnTo>
                  <a:lnTo>
                    <a:pt x="10441" y="14388"/>
                  </a:lnTo>
                  <a:lnTo>
                    <a:pt x="10817" y="14422"/>
                  </a:lnTo>
                  <a:close/>
                </a:path>
              </a:pathLst>
            </a:custGeom>
            <a:solidFill>
              <a:srgbClr val="C0C0C0"/>
            </a:solidFill>
            <a:ln w="9525">
              <a:miter lim="800000"/>
              <a:headEnd/>
              <a:tailEnd/>
            </a:ln>
            <a:scene3d>
              <a:camera prst="legacyPerspectiveFront">
                <a:rot lat="20099986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C0C0C0"/>
              </a:extrusionClr>
            </a:sp3d>
          </p:spPr>
          <p:txBody>
            <a:bodyPr>
              <a:flatTx/>
            </a:bodyPr>
            <a:lstStyle/>
            <a:p>
              <a:endParaRPr lang="id-ID"/>
            </a:p>
          </p:txBody>
        </p:sp>
      </p:grp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1612900" y="1931988"/>
            <a:ext cx="571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revisi</a:t>
            </a:r>
            <a:endParaRPr lang="en-US" b="1">
              <a:latin typeface="Arial" charset="0"/>
              <a:cs typeface="Arial" charset="0"/>
            </a:endParaRP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4108450" y="2503488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>
                <a:latin typeface="Arial" charset="0"/>
                <a:cs typeface="Arial" charset="0"/>
              </a:rPr>
              <a:t>tidak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2365375" y="2532063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>
                <a:latin typeface="Arial" charset="0"/>
                <a:cs typeface="Arial" charset="0"/>
              </a:rPr>
              <a:t>tidak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1585913" y="3313113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ya</a:t>
            </a:r>
          </a:p>
        </p:txBody>
      </p:sp>
      <p:pic>
        <p:nvPicPr>
          <p:cNvPr id="1741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4584700"/>
            <a:ext cx="885825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Line 12"/>
          <p:cNvSpPr>
            <a:spLocks noChangeShapeType="1"/>
          </p:cNvSpPr>
          <p:nvPr/>
        </p:nvSpPr>
        <p:spPr bwMode="auto">
          <a:xfrm>
            <a:off x="698500" y="2732088"/>
            <a:ext cx="571500" cy="95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18" name="AutoShape 13"/>
          <p:cNvSpPr>
            <a:spLocks noChangeArrowheads="1"/>
          </p:cNvSpPr>
          <p:nvPr/>
        </p:nvSpPr>
        <p:spPr bwMode="auto">
          <a:xfrm>
            <a:off x="1289050" y="2170113"/>
            <a:ext cx="1143000" cy="1143000"/>
          </a:xfrm>
          <a:prstGeom prst="diamond">
            <a:avLst/>
          </a:prstGeom>
          <a:solidFill>
            <a:schemeClr val="accent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19" name="Text Box 14"/>
          <p:cNvSpPr txBox="1">
            <a:spLocks noChangeArrowheads="1"/>
          </p:cNvSpPr>
          <p:nvPr/>
        </p:nvSpPr>
        <p:spPr bwMode="auto">
          <a:xfrm>
            <a:off x="1593850" y="2579688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Arial" charset="0"/>
                <a:cs typeface="Arial" charset="0"/>
              </a:rPr>
              <a:t>Kesesuaian HKI</a:t>
            </a:r>
            <a:endParaRPr lang="en-US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7420" name="Line 15"/>
          <p:cNvSpPr>
            <a:spLocks noChangeShapeType="1"/>
          </p:cNvSpPr>
          <p:nvPr/>
        </p:nvSpPr>
        <p:spPr bwMode="auto">
          <a:xfrm>
            <a:off x="1860550" y="332263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21" name="Rectangle 16"/>
          <p:cNvSpPr>
            <a:spLocks noChangeArrowheads="1"/>
          </p:cNvSpPr>
          <p:nvPr/>
        </p:nvSpPr>
        <p:spPr bwMode="auto">
          <a:xfrm>
            <a:off x="1146175" y="36941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22" name="Rectangle 17"/>
          <p:cNvSpPr>
            <a:spLocks noChangeArrowheads="1"/>
          </p:cNvSpPr>
          <p:nvPr/>
        </p:nvSpPr>
        <p:spPr bwMode="auto">
          <a:xfrm>
            <a:off x="1203325" y="37512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23" name="Rectangle 18"/>
          <p:cNvSpPr>
            <a:spLocks noChangeArrowheads="1"/>
          </p:cNvSpPr>
          <p:nvPr/>
        </p:nvSpPr>
        <p:spPr bwMode="auto">
          <a:xfrm>
            <a:off x="1270000" y="38084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24" name="Rectangle 19"/>
          <p:cNvSpPr>
            <a:spLocks noChangeArrowheads="1"/>
          </p:cNvSpPr>
          <p:nvPr/>
        </p:nvSpPr>
        <p:spPr bwMode="auto">
          <a:xfrm>
            <a:off x="1336675" y="38655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grpSp>
        <p:nvGrpSpPr>
          <p:cNvPr id="17425" name="Group 20"/>
          <p:cNvGrpSpPr>
            <a:grpSpLocks/>
          </p:cNvGrpSpPr>
          <p:nvPr/>
        </p:nvGrpSpPr>
        <p:grpSpPr bwMode="auto">
          <a:xfrm>
            <a:off x="1393825" y="3932238"/>
            <a:ext cx="1143000" cy="342900"/>
            <a:chOff x="3240" y="8967"/>
            <a:chExt cx="1800" cy="540"/>
          </a:xfrm>
        </p:grpSpPr>
        <p:sp>
          <p:nvSpPr>
            <p:cNvPr id="17514" name="Rectangle 21"/>
            <p:cNvSpPr>
              <a:spLocks noChangeArrowheads="1"/>
            </p:cNvSpPr>
            <p:nvPr/>
          </p:nvSpPr>
          <p:spPr bwMode="auto">
            <a:xfrm>
              <a:off x="3240" y="8967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>
                <a:latin typeface="Arial" charset="0"/>
              </a:endParaRPr>
            </a:p>
          </p:txBody>
        </p:sp>
        <p:sp>
          <p:nvSpPr>
            <p:cNvPr id="17515" name="Text Box 22"/>
            <p:cNvSpPr txBox="1">
              <a:spLocks noChangeArrowheads="1"/>
            </p:cNvSpPr>
            <p:nvPr/>
          </p:nvSpPr>
          <p:spPr bwMode="auto">
            <a:xfrm>
              <a:off x="3420" y="9012"/>
              <a:ext cx="144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800" b="1">
                  <a:latin typeface="Arial" charset="0"/>
                  <a:cs typeface="Arial" charset="0"/>
                </a:rPr>
                <a:t>Tim review HKI</a:t>
              </a:r>
              <a:endParaRPr lang="en-US" b="1">
                <a:latin typeface="Arial" charset="0"/>
                <a:cs typeface="Arial" charset="0"/>
              </a:endParaRPr>
            </a:p>
          </p:txBody>
        </p:sp>
      </p:grpSp>
      <p:sp>
        <p:nvSpPr>
          <p:cNvPr id="17426" name="Text Box 23"/>
          <p:cNvSpPr txBox="1">
            <a:spLocks noChangeArrowheads="1"/>
          </p:cNvSpPr>
          <p:nvPr/>
        </p:nvSpPr>
        <p:spPr bwMode="auto">
          <a:xfrm>
            <a:off x="3276600" y="3303588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ya</a:t>
            </a:r>
          </a:p>
        </p:txBody>
      </p:sp>
      <p:sp>
        <p:nvSpPr>
          <p:cNvPr id="17427" name="Line 24"/>
          <p:cNvSpPr>
            <a:spLocks noChangeShapeType="1"/>
          </p:cNvSpPr>
          <p:nvPr/>
        </p:nvSpPr>
        <p:spPr bwMode="auto">
          <a:xfrm>
            <a:off x="2441575" y="2732088"/>
            <a:ext cx="457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28" name="AutoShape 25"/>
          <p:cNvSpPr>
            <a:spLocks noChangeArrowheads="1"/>
          </p:cNvSpPr>
          <p:nvPr/>
        </p:nvSpPr>
        <p:spPr bwMode="auto">
          <a:xfrm>
            <a:off x="2965450" y="2160588"/>
            <a:ext cx="1143000" cy="1143000"/>
          </a:xfrm>
          <a:prstGeom prst="diamond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29" name="Text Box 26"/>
          <p:cNvSpPr txBox="1">
            <a:spLocks noChangeArrowheads="1"/>
          </p:cNvSpPr>
          <p:nvPr/>
        </p:nvSpPr>
        <p:spPr bwMode="auto">
          <a:xfrm>
            <a:off x="3270250" y="2570163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800">
                <a:latin typeface="Arial" charset="0"/>
                <a:cs typeface="Arial" charset="0"/>
              </a:rPr>
              <a:t>Kesesuaian Jurnal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30" name="Line 27"/>
          <p:cNvSpPr>
            <a:spLocks noChangeShapeType="1"/>
          </p:cNvSpPr>
          <p:nvPr/>
        </p:nvSpPr>
        <p:spPr bwMode="auto">
          <a:xfrm>
            <a:off x="4137025" y="2732088"/>
            <a:ext cx="4572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31" name="Line 28"/>
          <p:cNvSpPr>
            <a:spLocks noChangeShapeType="1"/>
          </p:cNvSpPr>
          <p:nvPr/>
        </p:nvSpPr>
        <p:spPr bwMode="auto">
          <a:xfrm>
            <a:off x="3536950" y="333216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32" name="Rectangle 29"/>
          <p:cNvSpPr>
            <a:spLocks noChangeArrowheads="1"/>
          </p:cNvSpPr>
          <p:nvPr/>
        </p:nvSpPr>
        <p:spPr bwMode="auto">
          <a:xfrm>
            <a:off x="2860675" y="36941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33" name="Rectangle 30"/>
          <p:cNvSpPr>
            <a:spLocks noChangeArrowheads="1"/>
          </p:cNvSpPr>
          <p:nvPr/>
        </p:nvSpPr>
        <p:spPr bwMode="auto">
          <a:xfrm>
            <a:off x="2917825" y="37512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34" name="Rectangle 31"/>
          <p:cNvSpPr>
            <a:spLocks noChangeArrowheads="1"/>
          </p:cNvSpPr>
          <p:nvPr/>
        </p:nvSpPr>
        <p:spPr bwMode="auto">
          <a:xfrm>
            <a:off x="2984500" y="38084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35" name="Rectangle 32"/>
          <p:cNvSpPr>
            <a:spLocks noChangeArrowheads="1"/>
          </p:cNvSpPr>
          <p:nvPr/>
        </p:nvSpPr>
        <p:spPr bwMode="auto">
          <a:xfrm>
            <a:off x="3051175" y="38655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grpSp>
        <p:nvGrpSpPr>
          <p:cNvPr id="17436" name="Group 33"/>
          <p:cNvGrpSpPr>
            <a:grpSpLocks/>
          </p:cNvGrpSpPr>
          <p:nvPr/>
        </p:nvGrpSpPr>
        <p:grpSpPr bwMode="auto">
          <a:xfrm>
            <a:off x="3108325" y="3932238"/>
            <a:ext cx="1143000" cy="342900"/>
            <a:chOff x="3240" y="8967"/>
            <a:chExt cx="1800" cy="540"/>
          </a:xfrm>
        </p:grpSpPr>
        <p:sp>
          <p:nvSpPr>
            <p:cNvPr id="17512" name="Rectangle 34"/>
            <p:cNvSpPr>
              <a:spLocks noChangeArrowheads="1"/>
            </p:cNvSpPr>
            <p:nvPr/>
          </p:nvSpPr>
          <p:spPr bwMode="auto">
            <a:xfrm>
              <a:off x="3240" y="8967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>
                <a:latin typeface="Arial" charset="0"/>
              </a:endParaRPr>
            </a:p>
          </p:txBody>
        </p:sp>
        <p:sp>
          <p:nvSpPr>
            <p:cNvPr id="17513" name="Text Box 35"/>
            <p:cNvSpPr txBox="1">
              <a:spLocks noChangeArrowheads="1"/>
            </p:cNvSpPr>
            <p:nvPr/>
          </p:nvSpPr>
          <p:spPr bwMode="auto">
            <a:xfrm>
              <a:off x="3420" y="9012"/>
              <a:ext cx="144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800" b="1">
                  <a:latin typeface="Arial" charset="0"/>
                  <a:cs typeface="Arial" charset="0"/>
                </a:rPr>
                <a:t>Tim rev.Jurnal</a:t>
              </a:r>
              <a:endParaRPr lang="en-US" b="1">
                <a:latin typeface="Arial" charset="0"/>
                <a:cs typeface="Arial" charset="0"/>
              </a:endParaRPr>
            </a:p>
          </p:txBody>
        </p:sp>
      </p:grpSp>
      <p:sp>
        <p:nvSpPr>
          <p:cNvPr id="17437" name="Line 36"/>
          <p:cNvSpPr>
            <a:spLocks noChangeShapeType="1"/>
          </p:cNvSpPr>
          <p:nvPr/>
        </p:nvSpPr>
        <p:spPr bwMode="auto">
          <a:xfrm>
            <a:off x="1860550" y="426561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38" name="Line 37"/>
          <p:cNvSpPr>
            <a:spLocks noChangeShapeType="1"/>
          </p:cNvSpPr>
          <p:nvPr/>
        </p:nvSpPr>
        <p:spPr bwMode="auto">
          <a:xfrm>
            <a:off x="3556000" y="429418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39" name="Line 38"/>
          <p:cNvSpPr>
            <a:spLocks noChangeShapeType="1"/>
          </p:cNvSpPr>
          <p:nvPr/>
        </p:nvSpPr>
        <p:spPr bwMode="auto">
          <a:xfrm flipV="1">
            <a:off x="1860550" y="180816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40" name="Text Box 39"/>
          <p:cNvSpPr txBox="1">
            <a:spLocks noChangeArrowheads="1"/>
          </p:cNvSpPr>
          <p:nvPr/>
        </p:nvSpPr>
        <p:spPr bwMode="auto">
          <a:xfrm>
            <a:off x="3298825" y="1922463"/>
            <a:ext cx="571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revisi</a:t>
            </a:r>
            <a:endParaRPr lang="en-US" b="1">
              <a:latin typeface="Arial" charset="0"/>
              <a:cs typeface="Arial" charset="0"/>
            </a:endParaRPr>
          </a:p>
        </p:txBody>
      </p:sp>
      <p:sp>
        <p:nvSpPr>
          <p:cNvPr id="17441" name="Line 40"/>
          <p:cNvSpPr>
            <a:spLocks noChangeShapeType="1"/>
          </p:cNvSpPr>
          <p:nvPr/>
        </p:nvSpPr>
        <p:spPr bwMode="auto">
          <a:xfrm flipV="1">
            <a:off x="3546475" y="179863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42" name="AutoShape 41"/>
          <p:cNvSpPr>
            <a:spLocks noChangeArrowheads="1"/>
          </p:cNvSpPr>
          <p:nvPr/>
        </p:nvSpPr>
        <p:spPr bwMode="auto">
          <a:xfrm>
            <a:off x="1555750" y="1341438"/>
            <a:ext cx="571500" cy="457200"/>
          </a:xfrm>
          <a:prstGeom prst="plus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43" name="AutoShape 42"/>
          <p:cNvSpPr>
            <a:spLocks noChangeArrowheads="1"/>
          </p:cNvSpPr>
          <p:nvPr/>
        </p:nvSpPr>
        <p:spPr bwMode="auto">
          <a:xfrm>
            <a:off x="3251200" y="1360488"/>
            <a:ext cx="571500" cy="457200"/>
          </a:xfrm>
          <a:prstGeom prst="plus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44" name="Line 43"/>
          <p:cNvSpPr>
            <a:spLocks noChangeShapeType="1"/>
          </p:cNvSpPr>
          <p:nvPr/>
        </p:nvSpPr>
        <p:spPr bwMode="auto">
          <a:xfrm flipH="1">
            <a:off x="936625" y="1589088"/>
            <a:ext cx="609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45" name="Line 44"/>
          <p:cNvSpPr>
            <a:spLocks noChangeShapeType="1"/>
          </p:cNvSpPr>
          <p:nvPr/>
        </p:nvSpPr>
        <p:spPr bwMode="auto">
          <a:xfrm flipH="1">
            <a:off x="2670175" y="1589088"/>
            <a:ext cx="609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46" name="Text Box 46"/>
          <p:cNvSpPr txBox="1">
            <a:spLocks noChangeArrowheads="1"/>
          </p:cNvSpPr>
          <p:nvPr/>
        </p:nvSpPr>
        <p:spPr bwMode="auto">
          <a:xfrm>
            <a:off x="4932363" y="3303588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ya</a:t>
            </a:r>
          </a:p>
        </p:txBody>
      </p:sp>
      <p:sp>
        <p:nvSpPr>
          <p:cNvPr id="17447" name="Line 47"/>
          <p:cNvSpPr>
            <a:spLocks noChangeShapeType="1"/>
          </p:cNvSpPr>
          <p:nvPr/>
        </p:nvSpPr>
        <p:spPr bwMode="auto">
          <a:xfrm>
            <a:off x="4156075" y="2732088"/>
            <a:ext cx="457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48" name="AutoShape 48"/>
          <p:cNvSpPr>
            <a:spLocks noChangeArrowheads="1"/>
          </p:cNvSpPr>
          <p:nvPr/>
        </p:nvSpPr>
        <p:spPr bwMode="auto">
          <a:xfrm>
            <a:off x="4651375" y="2160588"/>
            <a:ext cx="1143000" cy="1143000"/>
          </a:xfrm>
          <a:prstGeom prst="diamond">
            <a:avLst/>
          </a:prstGeom>
          <a:solidFill>
            <a:schemeClr val="bg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49" name="Text Box 49"/>
          <p:cNvSpPr txBox="1">
            <a:spLocks noChangeArrowheads="1"/>
          </p:cNvSpPr>
          <p:nvPr/>
        </p:nvSpPr>
        <p:spPr bwMode="auto">
          <a:xfrm>
            <a:off x="4956175" y="2570163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800">
                <a:latin typeface="Arial" charset="0"/>
                <a:cs typeface="Arial" charset="0"/>
              </a:rPr>
              <a:t>Kesesuaian TTG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50" name="Line 50"/>
          <p:cNvSpPr>
            <a:spLocks noChangeShapeType="1"/>
          </p:cNvSpPr>
          <p:nvPr/>
        </p:nvSpPr>
        <p:spPr bwMode="auto">
          <a:xfrm>
            <a:off x="5222875" y="333216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51" name="Rectangle 51"/>
          <p:cNvSpPr>
            <a:spLocks noChangeArrowheads="1"/>
          </p:cNvSpPr>
          <p:nvPr/>
        </p:nvSpPr>
        <p:spPr bwMode="auto">
          <a:xfrm>
            <a:off x="4546600" y="36941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52" name="Rectangle 52"/>
          <p:cNvSpPr>
            <a:spLocks noChangeArrowheads="1"/>
          </p:cNvSpPr>
          <p:nvPr/>
        </p:nvSpPr>
        <p:spPr bwMode="auto">
          <a:xfrm>
            <a:off x="4603750" y="37512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53" name="Rectangle 53"/>
          <p:cNvSpPr>
            <a:spLocks noChangeArrowheads="1"/>
          </p:cNvSpPr>
          <p:nvPr/>
        </p:nvSpPr>
        <p:spPr bwMode="auto">
          <a:xfrm>
            <a:off x="4670425" y="380841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54" name="Rectangle 54"/>
          <p:cNvSpPr>
            <a:spLocks noChangeArrowheads="1"/>
          </p:cNvSpPr>
          <p:nvPr/>
        </p:nvSpPr>
        <p:spPr bwMode="auto">
          <a:xfrm>
            <a:off x="4737100" y="3865563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grpSp>
        <p:nvGrpSpPr>
          <p:cNvPr id="17455" name="Group 55"/>
          <p:cNvGrpSpPr>
            <a:grpSpLocks/>
          </p:cNvGrpSpPr>
          <p:nvPr/>
        </p:nvGrpSpPr>
        <p:grpSpPr bwMode="auto">
          <a:xfrm>
            <a:off x="4794250" y="3932238"/>
            <a:ext cx="1143000" cy="342900"/>
            <a:chOff x="3240" y="8967"/>
            <a:chExt cx="1800" cy="540"/>
          </a:xfrm>
        </p:grpSpPr>
        <p:sp>
          <p:nvSpPr>
            <p:cNvPr id="17510" name="Rectangle 56"/>
            <p:cNvSpPr>
              <a:spLocks noChangeArrowheads="1"/>
            </p:cNvSpPr>
            <p:nvPr/>
          </p:nvSpPr>
          <p:spPr bwMode="auto">
            <a:xfrm>
              <a:off x="3240" y="8967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>
                <a:latin typeface="Arial" charset="0"/>
              </a:endParaRPr>
            </a:p>
          </p:txBody>
        </p:sp>
        <p:sp>
          <p:nvSpPr>
            <p:cNvPr id="17511" name="Text Box 57"/>
            <p:cNvSpPr txBox="1">
              <a:spLocks noChangeArrowheads="1"/>
            </p:cNvSpPr>
            <p:nvPr/>
          </p:nvSpPr>
          <p:spPr bwMode="auto">
            <a:xfrm>
              <a:off x="3420" y="9012"/>
              <a:ext cx="144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800" b="1">
                  <a:latin typeface="Arial" charset="0"/>
                  <a:cs typeface="Arial" charset="0"/>
                </a:rPr>
                <a:t>Tim rev.TTG</a:t>
              </a:r>
              <a:endParaRPr lang="en-US" b="1">
                <a:latin typeface="Arial" charset="0"/>
                <a:cs typeface="Arial" charset="0"/>
              </a:endParaRPr>
            </a:p>
          </p:txBody>
        </p:sp>
      </p:grpSp>
      <p:sp>
        <p:nvSpPr>
          <p:cNvPr id="17456" name="Line 58"/>
          <p:cNvSpPr>
            <a:spLocks noChangeShapeType="1"/>
          </p:cNvSpPr>
          <p:nvPr/>
        </p:nvSpPr>
        <p:spPr bwMode="auto">
          <a:xfrm>
            <a:off x="5241925" y="430371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57" name="Text Box 59"/>
          <p:cNvSpPr txBox="1">
            <a:spLocks noChangeArrowheads="1"/>
          </p:cNvSpPr>
          <p:nvPr/>
        </p:nvSpPr>
        <p:spPr bwMode="auto">
          <a:xfrm>
            <a:off x="4984750" y="1922463"/>
            <a:ext cx="571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revisi</a:t>
            </a:r>
            <a:endParaRPr lang="en-US" b="1">
              <a:latin typeface="Arial" charset="0"/>
              <a:cs typeface="Arial" charset="0"/>
            </a:endParaRPr>
          </a:p>
        </p:txBody>
      </p:sp>
      <p:sp>
        <p:nvSpPr>
          <p:cNvPr id="17458" name="Line 60"/>
          <p:cNvSpPr>
            <a:spLocks noChangeShapeType="1"/>
          </p:cNvSpPr>
          <p:nvPr/>
        </p:nvSpPr>
        <p:spPr bwMode="auto">
          <a:xfrm flipV="1">
            <a:off x="5232400" y="179863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59" name="AutoShape 61"/>
          <p:cNvSpPr>
            <a:spLocks noChangeArrowheads="1"/>
          </p:cNvSpPr>
          <p:nvPr/>
        </p:nvSpPr>
        <p:spPr bwMode="auto">
          <a:xfrm>
            <a:off x="4937125" y="1360488"/>
            <a:ext cx="571500" cy="457200"/>
          </a:xfrm>
          <a:prstGeom prst="plus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60" name="Line 62"/>
          <p:cNvSpPr>
            <a:spLocks noChangeShapeType="1"/>
          </p:cNvSpPr>
          <p:nvPr/>
        </p:nvSpPr>
        <p:spPr bwMode="auto">
          <a:xfrm flipH="1">
            <a:off x="4318000" y="1589088"/>
            <a:ext cx="609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61" name="Text Box 63"/>
          <p:cNvSpPr txBox="1">
            <a:spLocks noChangeArrowheads="1"/>
          </p:cNvSpPr>
          <p:nvPr/>
        </p:nvSpPr>
        <p:spPr bwMode="auto">
          <a:xfrm>
            <a:off x="7489825" y="2493963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>
                <a:latin typeface="Arial" charset="0"/>
                <a:cs typeface="Arial" charset="0"/>
              </a:rPr>
              <a:t>tidak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62" name="Text Box 64"/>
          <p:cNvSpPr txBox="1">
            <a:spLocks noChangeArrowheads="1"/>
          </p:cNvSpPr>
          <p:nvPr/>
        </p:nvSpPr>
        <p:spPr bwMode="auto">
          <a:xfrm>
            <a:off x="5822950" y="2503488"/>
            <a:ext cx="45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>
                <a:latin typeface="Arial" charset="0"/>
                <a:cs typeface="Arial" charset="0"/>
              </a:rPr>
              <a:t>tidak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63" name="Text Box 65"/>
          <p:cNvSpPr txBox="1">
            <a:spLocks noChangeArrowheads="1"/>
          </p:cNvSpPr>
          <p:nvPr/>
        </p:nvSpPr>
        <p:spPr bwMode="auto">
          <a:xfrm>
            <a:off x="6659563" y="3294063"/>
            <a:ext cx="3429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ya</a:t>
            </a:r>
          </a:p>
        </p:txBody>
      </p:sp>
      <p:sp>
        <p:nvSpPr>
          <p:cNvPr id="17464" name="Line 66"/>
          <p:cNvSpPr>
            <a:spLocks noChangeShapeType="1"/>
          </p:cNvSpPr>
          <p:nvPr/>
        </p:nvSpPr>
        <p:spPr bwMode="auto">
          <a:xfrm>
            <a:off x="5851525" y="2722563"/>
            <a:ext cx="457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65" name="AutoShape 67"/>
          <p:cNvSpPr>
            <a:spLocks noChangeArrowheads="1"/>
          </p:cNvSpPr>
          <p:nvPr/>
        </p:nvSpPr>
        <p:spPr bwMode="auto">
          <a:xfrm>
            <a:off x="6346825" y="2151063"/>
            <a:ext cx="1143000" cy="1143000"/>
          </a:xfrm>
          <a:prstGeom prst="diamond">
            <a:avLst/>
          </a:prstGeom>
          <a:solidFill>
            <a:schemeClr val="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66" name="Text Box 68"/>
          <p:cNvSpPr txBox="1">
            <a:spLocks noChangeArrowheads="1"/>
          </p:cNvSpPr>
          <p:nvPr/>
        </p:nvSpPr>
        <p:spPr bwMode="auto">
          <a:xfrm>
            <a:off x="6651625" y="2560638"/>
            <a:ext cx="5715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800">
                <a:latin typeface="Arial" charset="0"/>
                <a:cs typeface="Arial" charset="0"/>
              </a:rPr>
              <a:t>Keses.Buku Ajar</a:t>
            </a: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7467" name="Line 69"/>
          <p:cNvSpPr>
            <a:spLocks noChangeShapeType="1"/>
          </p:cNvSpPr>
          <p:nvPr/>
        </p:nvSpPr>
        <p:spPr bwMode="auto">
          <a:xfrm>
            <a:off x="7499350" y="2722563"/>
            <a:ext cx="457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68" name="Line 70"/>
          <p:cNvSpPr>
            <a:spLocks noChangeShapeType="1"/>
          </p:cNvSpPr>
          <p:nvPr/>
        </p:nvSpPr>
        <p:spPr bwMode="auto">
          <a:xfrm>
            <a:off x="6918325" y="332263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69" name="Rectangle 71"/>
          <p:cNvSpPr>
            <a:spLocks noChangeArrowheads="1"/>
          </p:cNvSpPr>
          <p:nvPr/>
        </p:nvSpPr>
        <p:spPr bwMode="auto">
          <a:xfrm>
            <a:off x="6242050" y="3684588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70" name="Rectangle 72"/>
          <p:cNvSpPr>
            <a:spLocks noChangeArrowheads="1"/>
          </p:cNvSpPr>
          <p:nvPr/>
        </p:nvSpPr>
        <p:spPr bwMode="auto">
          <a:xfrm>
            <a:off x="6299200" y="3741738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71" name="Rectangle 73"/>
          <p:cNvSpPr>
            <a:spLocks noChangeArrowheads="1"/>
          </p:cNvSpPr>
          <p:nvPr/>
        </p:nvSpPr>
        <p:spPr bwMode="auto">
          <a:xfrm>
            <a:off x="6365875" y="3798888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72" name="Rectangle 74"/>
          <p:cNvSpPr>
            <a:spLocks noChangeArrowheads="1"/>
          </p:cNvSpPr>
          <p:nvPr/>
        </p:nvSpPr>
        <p:spPr bwMode="auto">
          <a:xfrm>
            <a:off x="6432550" y="3856038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grpSp>
        <p:nvGrpSpPr>
          <p:cNvPr id="17473" name="Group 75"/>
          <p:cNvGrpSpPr>
            <a:grpSpLocks/>
          </p:cNvGrpSpPr>
          <p:nvPr/>
        </p:nvGrpSpPr>
        <p:grpSpPr bwMode="auto">
          <a:xfrm>
            <a:off x="6489700" y="3922713"/>
            <a:ext cx="1143000" cy="342900"/>
            <a:chOff x="3240" y="8967"/>
            <a:chExt cx="1800" cy="540"/>
          </a:xfrm>
        </p:grpSpPr>
        <p:sp>
          <p:nvSpPr>
            <p:cNvPr id="17508" name="Rectangle 76"/>
            <p:cNvSpPr>
              <a:spLocks noChangeArrowheads="1"/>
            </p:cNvSpPr>
            <p:nvPr/>
          </p:nvSpPr>
          <p:spPr bwMode="auto">
            <a:xfrm>
              <a:off x="3240" y="8967"/>
              <a:ext cx="180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id-ID">
                <a:latin typeface="Arial" charset="0"/>
              </a:endParaRPr>
            </a:p>
          </p:txBody>
        </p:sp>
        <p:sp>
          <p:nvSpPr>
            <p:cNvPr id="17509" name="Text Box 77"/>
            <p:cNvSpPr txBox="1">
              <a:spLocks noChangeArrowheads="1"/>
            </p:cNvSpPr>
            <p:nvPr/>
          </p:nvSpPr>
          <p:spPr bwMode="auto">
            <a:xfrm>
              <a:off x="3420" y="9012"/>
              <a:ext cx="144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800" b="1">
                  <a:latin typeface="Arial" charset="0"/>
                  <a:cs typeface="Arial" charset="0"/>
                </a:rPr>
                <a:t>Tim Buku Ajar</a:t>
              </a:r>
              <a:endParaRPr lang="en-US" b="1">
                <a:latin typeface="Arial" charset="0"/>
                <a:cs typeface="Arial" charset="0"/>
              </a:endParaRPr>
            </a:p>
          </p:txBody>
        </p:sp>
      </p:grpSp>
      <p:sp>
        <p:nvSpPr>
          <p:cNvPr id="17474" name="Line 78"/>
          <p:cNvSpPr>
            <a:spLocks noChangeShapeType="1"/>
          </p:cNvSpPr>
          <p:nvPr/>
        </p:nvSpPr>
        <p:spPr bwMode="auto">
          <a:xfrm>
            <a:off x="6937375" y="4294188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75" name="Text Box 79"/>
          <p:cNvSpPr txBox="1">
            <a:spLocks noChangeArrowheads="1"/>
          </p:cNvSpPr>
          <p:nvPr/>
        </p:nvSpPr>
        <p:spPr bwMode="auto">
          <a:xfrm>
            <a:off x="6680200" y="1912938"/>
            <a:ext cx="571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000" b="1">
                <a:latin typeface="Arial" charset="0"/>
                <a:cs typeface="Arial" charset="0"/>
              </a:rPr>
              <a:t>revisi</a:t>
            </a:r>
            <a:endParaRPr lang="en-US" b="1">
              <a:latin typeface="Arial" charset="0"/>
              <a:cs typeface="Arial" charset="0"/>
            </a:endParaRPr>
          </a:p>
        </p:txBody>
      </p:sp>
      <p:sp>
        <p:nvSpPr>
          <p:cNvPr id="17476" name="Line 80"/>
          <p:cNvSpPr>
            <a:spLocks noChangeShapeType="1"/>
          </p:cNvSpPr>
          <p:nvPr/>
        </p:nvSpPr>
        <p:spPr bwMode="auto">
          <a:xfrm flipV="1">
            <a:off x="6927850" y="1789113"/>
            <a:ext cx="0" cy="3429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77" name="AutoShape 81"/>
          <p:cNvSpPr>
            <a:spLocks noChangeArrowheads="1"/>
          </p:cNvSpPr>
          <p:nvPr/>
        </p:nvSpPr>
        <p:spPr bwMode="auto">
          <a:xfrm>
            <a:off x="6632575" y="1350963"/>
            <a:ext cx="571500" cy="457200"/>
          </a:xfrm>
          <a:prstGeom prst="plus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78" name="Line 82"/>
          <p:cNvSpPr>
            <a:spLocks noChangeShapeType="1"/>
          </p:cNvSpPr>
          <p:nvPr/>
        </p:nvSpPr>
        <p:spPr bwMode="auto">
          <a:xfrm flipH="1">
            <a:off x="6013450" y="1579563"/>
            <a:ext cx="609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79" name="Text Box 83"/>
          <p:cNvSpPr txBox="1">
            <a:spLocks noChangeArrowheads="1"/>
          </p:cNvSpPr>
          <p:nvPr/>
        </p:nvSpPr>
        <p:spPr bwMode="auto">
          <a:xfrm>
            <a:off x="1641475" y="5313363"/>
            <a:ext cx="438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400" b="1">
                <a:latin typeface="Arial" charset="0"/>
                <a:cs typeface="Arial" charset="0"/>
              </a:rPr>
              <a:t>KI</a:t>
            </a:r>
          </a:p>
        </p:txBody>
      </p:sp>
      <p:sp>
        <p:nvSpPr>
          <p:cNvPr id="17480" name="Text Box 84"/>
          <p:cNvSpPr txBox="1">
            <a:spLocks noChangeArrowheads="1"/>
          </p:cNvSpPr>
          <p:nvPr/>
        </p:nvSpPr>
        <p:spPr bwMode="auto">
          <a:xfrm>
            <a:off x="5137150" y="5246688"/>
            <a:ext cx="5810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400" b="1">
                <a:latin typeface="Arial" charset="0"/>
                <a:cs typeface="Arial" charset="0"/>
              </a:rPr>
              <a:t>TTG</a:t>
            </a:r>
          </a:p>
        </p:txBody>
      </p:sp>
      <p:sp>
        <p:nvSpPr>
          <p:cNvPr id="17481" name="Line 85"/>
          <p:cNvSpPr>
            <a:spLocks noChangeShapeType="1"/>
          </p:cNvSpPr>
          <p:nvPr/>
        </p:nvSpPr>
        <p:spPr bwMode="auto">
          <a:xfrm>
            <a:off x="927100" y="3875088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82" name="AutoShape 86"/>
          <p:cNvSpPr>
            <a:spLocks noChangeArrowheads="1"/>
          </p:cNvSpPr>
          <p:nvPr/>
        </p:nvSpPr>
        <p:spPr bwMode="auto">
          <a:xfrm>
            <a:off x="822325" y="2617788"/>
            <a:ext cx="114300" cy="219075"/>
          </a:xfrm>
          <a:prstGeom prst="moon">
            <a:avLst>
              <a:gd name="adj" fmla="val 0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83" name="Line 87"/>
          <p:cNvSpPr>
            <a:spLocks noChangeShapeType="1"/>
          </p:cNvSpPr>
          <p:nvPr/>
        </p:nvSpPr>
        <p:spPr bwMode="auto">
          <a:xfrm>
            <a:off x="946150" y="158908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84" name="Line 88"/>
          <p:cNvSpPr>
            <a:spLocks noChangeShapeType="1"/>
          </p:cNvSpPr>
          <p:nvPr/>
        </p:nvSpPr>
        <p:spPr bwMode="auto">
          <a:xfrm>
            <a:off x="936625" y="284638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85" name="Line 89"/>
          <p:cNvSpPr>
            <a:spLocks noChangeShapeType="1"/>
          </p:cNvSpPr>
          <p:nvPr/>
        </p:nvSpPr>
        <p:spPr bwMode="auto">
          <a:xfrm>
            <a:off x="2670175" y="3856038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86" name="AutoShape 90"/>
          <p:cNvSpPr>
            <a:spLocks noChangeArrowheads="1"/>
          </p:cNvSpPr>
          <p:nvPr/>
        </p:nvSpPr>
        <p:spPr bwMode="auto">
          <a:xfrm>
            <a:off x="2565400" y="2598738"/>
            <a:ext cx="114300" cy="219075"/>
          </a:xfrm>
          <a:prstGeom prst="moon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87" name="Line 91"/>
          <p:cNvSpPr>
            <a:spLocks noChangeShapeType="1"/>
          </p:cNvSpPr>
          <p:nvPr/>
        </p:nvSpPr>
        <p:spPr bwMode="auto">
          <a:xfrm>
            <a:off x="2689225" y="157003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88" name="Line 92"/>
          <p:cNvSpPr>
            <a:spLocks noChangeShapeType="1"/>
          </p:cNvSpPr>
          <p:nvPr/>
        </p:nvSpPr>
        <p:spPr bwMode="auto">
          <a:xfrm>
            <a:off x="2679700" y="282733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89" name="Line 93"/>
          <p:cNvSpPr>
            <a:spLocks noChangeShapeType="1"/>
          </p:cNvSpPr>
          <p:nvPr/>
        </p:nvSpPr>
        <p:spPr bwMode="auto">
          <a:xfrm>
            <a:off x="4327525" y="3875088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90" name="AutoShape 94"/>
          <p:cNvSpPr>
            <a:spLocks noChangeArrowheads="1"/>
          </p:cNvSpPr>
          <p:nvPr/>
        </p:nvSpPr>
        <p:spPr bwMode="auto">
          <a:xfrm>
            <a:off x="4222750" y="2617788"/>
            <a:ext cx="114300" cy="219075"/>
          </a:xfrm>
          <a:prstGeom prst="moon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91" name="Line 95"/>
          <p:cNvSpPr>
            <a:spLocks noChangeShapeType="1"/>
          </p:cNvSpPr>
          <p:nvPr/>
        </p:nvSpPr>
        <p:spPr bwMode="auto">
          <a:xfrm>
            <a:off x="4346575" y="158908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92" name="Line 96"/>
          <p:cNvSpPr>
            <a:spLocks noChangeShapeType="1"/>
          </p:cNvSpPr>
          <p:nvPr/>
        </p:nvSpPr>
        <p:spPr bwMode="auto">
          <a:xfrm>
            <a:off x="4337050" y="2846388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93" name="Line 97"/>
          <p:cNvSpPr>
            <a:spLocks noChangeShapeType="1"/>
          </p:cNvSpPr>
          <p:nvPr/>
        </p:nvSpPr>
        <p:spPr bwMode="auto">
          <a:xfrm>
            <a:off x="6032500" y="3865563"/>
            <a:ext cx="228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7494" name="AutoShape 98"/>
          <p:cNvSpPr>
            <a:spLocks noChangeArrowheads="1"/>
          </p:cNvSpPr>
          <p:nvPr/>
        </p:nvSpPr>
        <p:spPr bwMode="auto">
          <a:xfrm>
            <a:off x="5927725" y="2608263"/>
            <a:ext cx="114300" cy="219075"/>
          </a:xfrm>
          <a:prstGeom prst="moon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95" name="Line 99"/>
          <p:cNvSpPr>
            <a:spLocks noChangeShapeType="1"/>
          </p:cNvSpPr>
          <p:nvPr/>
        </p:nvSpPr>
        <p:spPr bwMode="auto">
          <a:xfrm>
            <a:off x="6051550" y="1579563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96" name="Line 100"/>
          <p:cNvSpPr>
            <a:spLocks noChangeShapeType="1"/>
          </p:cNvSpPr>
          <p:nvPr/>
        </p:nvSpPr>
        <p:spPr bwMode="auto">
          <a:xfrm>
            <a:off x="6042025" y="2836863"/>
            <a:ext cx="0" cy="1028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497" name="Rectangle 101"/>
          <p:cNvSpPr>
            <a:spLocks noChangeArrowheads="1"/>
          </p:cNvSpPr>
          <p:nvPr/>
        </p:nvSpPr>
        <p:spPr bwMode="auto">
          <a:xfrm>
            <a:off x="3194050" y="4646613"/>
            <a:ext cx="571500" cy="571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98" name="Rectangle 102"/>
          <p:cNvSpPr>
            <a:spLocks noChangeArrowheads="1"/>
          </p:cNvSpPr>
          <p:nvPr/>
        </p:nvSpPr>
        <p:spPr bwMode="auto">
          <a:xfrm>
            <a:off x="3260725" y="4684713"/>
            <a:ext cx="571500" cy="571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499" name="Rectangle 103"/>
          <p:cNvSpPr>
            <a:spLocks noChangeArrowheads="1"/>
          </p:cNvSpPr>
          <p:nvPr/>
        </p:nvSpPr>
        <p:spPr bwMode="auto">
          <a:xfrm>
            <a:off x="3317875" y="4722813"/>
            <a:ext cx="571500" cy="571500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500" name="AutoShape 104"/>
          <p:cNvSpPr>
            <a:spLocks noChangeArrowheads="1"/>
          </p:cNvSpPr>
          <p:nvPr/>
        </p:nvSpPr>
        <p:spPr bwMode="auto">
          <a:xfrm>
            <a:off x="3365500" y="4760913"/>
            <a:ext cx="571500" cy="571500"/>
          </a:xfrm>
          <a:prstGeom prst="foldedCorner">
            <a:avLst>
              <a:gd name="adj" fmla="val 12500"/>
            </a:avLst>
          </a:prstGeom>
          <a:solidFill>
            <a:schemeClr val="folHlink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501" name="Text Box 105"/>
          <p:cNvSpPr txBox="1">
            <a:spLocks noChangeArrowheads="1"/>
          </p:cNvSpPr>
          <p:nvPr/>
        </p:nvSpPr>
        <p:spPr bwMode="auto">
          <a:xfrm>
            <a:off x="3276600" y="5334000"/>
            <a:ext cx="9493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200" b="1">
                <a:latin typeface="Arial" charset="0"/>
                <a:cs typeface="Arial" charset="0"/>
              </a:rPr>
              <a:t>Artikel</a:t>
            </a:r>
          </a:p>
        </p:txBody>
      </p:sp>
      <p:sp>
        <p:nvSpPr>
          <p:cNvPr id="17502" name="Text Box 106"/>
          <p:cNvSpPr txBox="1">
            <a:spLocks noChangeArrowheads="1"/>
          </p:cNvSpPr>
          <p:nvPr/>
        </p:nvSpPr>
        <p:spPr bwMode="auto">
          <a:xfrm>
            <a:off x="6578600" y="5337175"/>
            <a:ext cx="1117600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sz="1400" b="1">
                <a:latin typeface="Arial" charset="0"/>
                <a:cs typeface="Arial" charset="0"/>
              </a:rPr>
              <a:t>Buku Ajar</a:t>
            </a:r>
          </a:p>
        </p:txBody>
      </p:sp>
      <p:sp>
        <p:nvSpPr>
          <p:cNvPr id="17503" name="AutoShape 107"/>
          <p:cNvSpPr>
            <a:spLocks noChangeArrowheads="1"/>
          </p:cNvSpPr>
          <p:nvPr/>
        </p:nvSpPr>
        <p:spPr bwMode="auto">
          <a:xfrm>
            <a:off x="7932738" y="2209800"/>
            <a:ext cx="1211262" cy="1038225"/>
          </a:xfrm>
          <a:prstGeom prst="star32">
            <a:avLst>
              <a:gd name="adj" fmla="val 37500"/>
            </a:avLst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7504" name="Oval 108"/>
          <p:cNvSpPr>
            <a:spLocks noChangeArrowheads="1"/>
          </p:cNvSpPr>
          <p:nvPr/>
        </p:nvSpPr>
        <p:spPr bwMode="auto">
          <a:xfrm>
            <a:off x="7999413" y="2482850"/>
            <a:ext cx="1073150" cy="547688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1200" b="1">
                <a:solidFill>
                  <a:schemeClr val="bg1"/>
                </a:solidFill>
                <a:latin typeface="Arial" charset="0"/>
                <a:cs typeface="Arial" charset="0"/>
              </a:rPr>
              <a:t>Laporan</a:t>
            </a:r>
          </a:p>
        </p:txBody>
      </p:sp>
      <p:sp>
        <p:nvSpPr>
          <p:cNvPr id="17505" name="Text Box 109"/>
          <p:cNvSpPr txBox="1">
            <a:spLocks noChangeArrowheads="1"/>
          </p:cNvSpPr>
          <p:nvPr/>
        </p:nvSpPr>
        <p:spPr bwMode="auto">
          <a:xfrm>
            <a:off x="34925" y="2425700"/>
            <a:ext cx="720725" cy="647700"/>
          </a:xfrm>
          <a:prstGeom prst="rect">
            <a:avLst/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900">
                <a:latin typeface="Arial" charset="0"/>
              </a:rPr>
              <a:t>HASIL PENELITIAN/PENGABDIAN</a:t>
            </a:r>
          </a:p>
        </p:txBody>
      </p:sp>
      <p:sp>
        <p:nvSpPr>
          <p:cNvPr id="17506" name="Line 110"/>
          <p:cNvSpPr>
            <a:spLocks noChangeShapeType="1"/>
          </p:cNvSpPr>
          <p:nvPr/>
        </p:nvSpPr>
        <p:spPr bwMode="auto">
          <a:xfrm>
            <a:off x="7956550" y="2136775"/>
            <a:ext cx="1187450" cy="1439863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7507" name="Line 111"/>
          <p:cNvSpPr>
            <a:spLocks noChangeShapeType="1"/>
          </p:cNvSpPr>
          <p:nvPr/>
        </p:nvSpPr>
        <p:spPr bwMode="auto">
          <a:xfrm rot="1791169">
            <a:off x="8532813" y="1920875"/>
            <a:ext cx="36512" cy="183515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7069138" y="1619250"/>
            <a:ext cx="1319212" cy="1254125"/>
          </a:xfrm>
          <a:prstGeom prst="star32">
            <a:avLst>
              <a:gd name="adj" fmla="val 37500"/>
            </a:avLst>
          </a:prstGeom>
          <a:solidFill>
            <a:schemeClr val="tx2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944813" y="2309813"/>
            <a:ext cx="13684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370388" y="1601788"/>
            <a:ext cx="1858962" cy="1384300"/>
          </a:xfrm>
          <a:prstGeom prst="diamond">
            <a:avLst/>
          </a:prstGeom>
          <a:solidFill>
            <a:srgbClr val="99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705350" y="2051050"/>
            <a:ext cx="11636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1200" b="1">
                <a:latin typeface="Arial" charset="0"/>
                <a:cs typeface="Arial" charset="0"/>
              </a:rPr>
              <a:t>Kelayakan</a:t>
            </a:r>
            <a:r>
              <a:rPr lang="en-US" sz="800">
                <a:latin typeface="Arial" charset="0"/>
                <a:cs typeface="Arial" charset="0"/>
              </a:rPr>
              <a:t> </a:t>
            </a:r>
            <a:r>
              <a:rPr lang="en-US" sz="1200" b="1">
                <a:latin typeface="Arial" charset="0"/>
                <a:cs typeface="Arial" charset="0"/>
              </a:rPr>
              <a:t>Publikasi</a:t>
            </a: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5291138" y="3041650"/>
            <a:ext cx="12700" cy="3190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6275388" y="2295525"/>
            <a:ext cx="817562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7164388" y="2038350"/>
            <a:ext cx="1168400" cy="661988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sz="1200" b="1">
                <a:solidFill>
                  <a:schemeClr val="bg1"/>
                </a:solidFill>
                <a:latin typeface="Arial" charset="0"/>
                <a:cs typeface="Arial" charset="0"/>
              </a:rPr>
              <a:t>Laporan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 flipH="1" flipV="1">
            <a:off x="5292725" y="1114425"/>
            <a:ext cx="0" cy="431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4543425" y="-38100"/>
            <a:ext cx="1520825" cy="1081088"/>
          </a:xfrm>
          <a:prstGeom prst="plus">
            <a:avLst>
              <a:gd name="adj" fmla="val 25000"/>
            </a:avLst>
          </a:prstGeom>
          <a:solidFill>
            <a:srgbClr val="FF33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43" name="Line 11"/>
          <p:cNvSpPr>
            <a:spLocks noChangeShapeType="1"/>
          </p:cNvSpPr>
          <p:nvPr/>
        </p:nvSpPr>
        <p:spPr bwMode="auto">
          <a:xfrm flipH="1">
            <a:off x="3779838" y="611188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44" name="AutoShape 12"/>
          <p:cNvSpPr>
            <a:spLocks noChangeArrowheads="1"/>
          </p:cNvSpPr>
          <p:nvPr/>
        </p:nvSpPr>
        <p:spPr bwMode="auto">
          <a:xfrm>
            <a:off x="3636963" y="2235200"/>
            <a:ext cx="114300" cy="219075"/>
          </a:xfrm>
          <a:prstGeom prst="moon">
            <a:avLst>
              <a:gd name="adj" fmla="val 0"/>
            </a:avLst>
          </a:prstGeom>
          <a:solidFill>
            <a:srgbClr val="FFFFFF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 flipH="1">
            <a:off x="3760788" y="611188"/>
            <a:ext cx="19050" cy="162401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714875" y="1285875"/>
            <a:ext cx="792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latin typeface="Arial" charset="0"/>
              </a:rPr>
              <a:t>Revisi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6299200" y="1920875"/>
            <a:ext cx="792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latin typeface="Arial" charset="0"/>
              </a:rPr>
              <a:t>Tidak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5291138" y="3000375"/>
            <a:ext cx="792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latin typeface="Arial" charset="0"/>
              </a:rPr>
              <a:t>OK</a:t>
            </a:r>
          </a:p>
        </p:txBody>
      </p:sp>
      <p:sp>
        <p:nvSpPr>
          <p:cNvPr id="18449" name="Oval 17"/>
          <p:cNvSpPr>
            <a:spLocks noChangeArrowheads="1"/>
          </p:cNvSpPr>
          <p:nvPr/>
        </p:nvSpPr>
        <p:spPr bwMode="auto">
          <a:xfrm>
            <a:off x="1331913" y="1401763"/>
            <a:ext cx="1439862" cy="1728787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403350" y="1849438"/>
            <a:ext cx="13684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>
                <a:latin typeface="Arial" charset="0"/>
              </a:rPr>
              <a:t>Hasil Penelitian/ Pengabdian</a:t>
            </a:r>
          </a:p>
        </p:txBody>
      </p:sp>
      <p:sp>
        <p:nvSpPr>
          <p:cNvPr id="18451" name="Text Box 19"/>
          <p:cNvSpPr txBox="1">
            <a:spLocks noChangeArrowheads="1"/>
          </p:cNvSpPr>
          <p:nvPr/>
        </p:nvSpPr>
        <p:spPr bwMode="auto">
          <a:xfrm>
            <a:off x="4745038" y="336550"/>
            <a:ext cx="12430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  <a:latin typeface="Arial" charset="0"/>
              </a:rPr>
              <a:t>Perbaikan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4354513" y="3432175"/>
            <a:ext cx="1800225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4427538" y="3503613"/>
            <a:ext cx="1800225" cy="71913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4541838" y="3575050"/>
            <a:ext cx="1800225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4643438" y="3648075"/>
            <a:ext cx="1800225" cy="7191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4656138" y="5016500"/>
            <a:ext cx="1296987" cy="1008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4799013" y="5160963"/>
            <a:ext cx="1296987" cy="1008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4440238" y="5589588"/>
            <a:ext cx="1296987" cy="1008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59" name="Text Box 27"/>
          <p:cNvSpPr txBox="1">
            <a:spLocks noChangeArrowheads="1"/>
          </p:cNvSpPr>
          <p:nvPr/>
        </p:nvSpPr>
        <p:spPr bwMode="auto">
          <a:xfrm>
            <a:off x="5173663" y="5594350"/>
            <a:ext cx="96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solidFill>
                  <a:schemeClr val="bg1"/>
                </a:solidFill>
                <a:latin typeface="Arial" charset="0"/>
              </a:rPr>
              <a:t>Jurnal Nasional</a:t>
            </a:r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5003800" y="3721100"/>
            <a:ext cx="1152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>
                <a:latin typeface="Arial" charset="0"/>
              </a:rPr>
              <a:t>Dewan Redaksi</a:t>
            </a:r>
          </a:p>
        </p:txBody>
      </p:sp>
      <p:sp>
        <p:nvSpPr>
          <p:cNvPr id="18461" name="Line 29"/>
          <p:cNvSpPr>
            <a:spLocks noChangeShapeType="1"/>
          </p:cNvSpPr>
          <p:nvPr/>
        </p:nvSpPr>
        <p:spPr bwMode="auto">
          <a:xfrm flipH="1">
            <a:off x="3727450" y="3894138"/>
            <a:ext cx="609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6383338" y="5087938"/>
            <a:ext cx="1296987" cy="1008062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63" name="Rectangle 31"/>
          <p:cNvSpPr>
            <a:spLocks noChangeArrowheads="1"/>
          </p:cNvSpPr>
          <p:nvPr/>
        </p:nvSpPr>
        <p:spPr bwMode="auto">
          <a:xfrm>
            <a:off x="6526213" y="5232400"/>
            <a:ext cx="1296987" cy="1008063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6167438" y="5661025"/>
            <a:ext cx="1296987" cy="1008063"/>
          </a:xfrm>
          <a:prstGeom prst="rect">
            <a:avLst/>
          </a:prstGeom>
          <a:solidFill>
            <a:srgbClr val="FF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6743700" y="5578475"/>
            <a:ext cx="1195388" cy="73025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Arial" charset="0"/>
              </a:rPr>
              <a:t>Jurnal  Inter-Nasional</a:t>
            </a: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3721100" y="2452688"/>
            <a:ext cx="0" cy="14414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5362575" y="4381500"/>
            <a:ext cx="12700" cy="3190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 flipV="1">
            <a:off x="3398838" y="4699000"/>
            <a:ext cx="3505200" cy="460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8469" name="Line 37"/>
          <p:cNvSpPr>
            <a:spLocks noChangeShapeType="1"/>
          </p:cNvSpPr>
          <p:nvPr/>
        </p:nvSpPr>
        <p:spPr bwMode="auto">
          <a:xfrm>
            <a:off x="3411538" y="4730750"/>
            <a:ext cx="12700" cy="3190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>
            <a:off x="6904038" y="469423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4808538" y="5168900"/>
            <a:ext cx="1296987" cy="1008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4448175" y="5597525"/>
            <a:ext cx="1296988" cy="1008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592638" y="5741988"/>
            <a:ext cx="1296987" cy="1008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5326063" y="5746750"/>
            <a:ext cx="965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b="1">
                <a:latin typeface="Arial" charset="0"/>
              </a:rPr>
              <a:t>Jurnal Nasional</a:t>
            </a:r>
          </a:p>
        </p:txBody>
      </p:sp>
      <p:sp>
        <p:nvSpPr>
          <p:cNvPr id="18475" name="Rectangle 43"/>
          <p:cNvSpPr>
            <a:spLocks noChangeArrowheads="1"/>
          </p:cNvSpPr>
          <p:nvPr/>
        </p:nvSpPr>
        <p:spPr bwMode="auto">
          <a:xfrm>
            <a:off x="2636838" y="5010150"/>
            <a:ext cx="1296987" cy="10080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6" name="Rectangle 44"/>
          <p:cNvSpPr>
            <a:spLocks noChangeArrowheads="1"/>
          </p:cNvSpPr>
          <p:nvPr/>
        </p:nvSpPr>
        <p:spPr bwMode="auto">
          <a:xfrm>
            <a:off x="2779713" y="5154613"/>
            <a:ext cx="1296987" cy="10080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2420938" y="5583238"/>
            <a:ext cx="1296987" cy="10080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78" name="Text Box 46"/>
          <p:cNvSpPr txBox="1">
            <a:spLocks noChangeArrowheads="1"/>
          </p:cNvSpPr>
          <p:nvPr/>
        </p:nvSpPr>
        <p:spPr bwMode="auto">
          <a:xfrm>
            <a:off x="3154363" y="5588000"/>
            <a:ext cx="965200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solidFill>
                  <a:srgbClr val="FFFF00"/>
                </a:solidFill>
                <a:latin typeface="Arial" charset="0"/>
              </a:rPr>
              <a:t>Jurnal Nasional</a:t>
            </a:r>
          </a:p>
        </p:txBody>
      </p:sp>
      <p:sp>
        <p:nvSpPr>
          <p:cNvPr id="18479" name="Rectangle 47"/>
          <p:cNvSpPr>
            <a:spLocks noChangeArrowheads="1"/>
          </p:cNvSpPr>
          <p:nvPr/>
        </p:nvSpPr>
        <p:spPr bwMode="auto">
          <a:xfrm>
            <a:off x="2789238" y="5162550"/>
            <a:ext cx="1296987" cy="10080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80" name="Rectangle 48"/>
          <p:cNvSpPr>
            <a:spLocks noChangeArrowheads="1"/>
          </p:cNvSpPr>
          <p:nvPr/>
        </p:nvSpPr>
        <p:spPr bwMode="auto">
          <a:xfrm>
            <a:off x="2428875" y="5591175"/>
            <a:ext cx="1296988" cy="10080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81" name="Rectangle 49"/>
          <p:cNvSpPr>
            <a:spLocks noChangeArrowheads="1"/>
          </p:cNvSpPr>
          <p:nvPr/>
        </p:nvSpPr>
        <p:spPr bwMode="auto">
          <a:xfrm>
            <a:off x="2573338" y="5735638"/>
            <a:ext cx="1296987" cy="100806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3346450" y="5711825"/>
            <a:ext cx="965200" cy="517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b="1">
                <a:latin typeface="Arial" charset="0"/>
              </a:rPr>
              <a:t>Jurnal Lokal</a:t>
            </a:r>
          </a:p>
        </p:txBody>
      </p:sp>
      <p:sp>
        <p:nvSpPr>
          <p:cNvPr id="18483" name="Line 51"/>
          <p:cNvSpPr>
            <a:spLocks noChangeShapeType="1"/>
          </p:cNvSpPr>
          <p:nvPr/>
        </p:nvSpPr>
        <p:spPr bwMode="auto">
          <a:xfrm>
            <a:off x="5381625" y="4681538"/>
            <a:ext cx="0" cy="3810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85750" y="188913"/>
            <a:ext cx="85344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sz="3200" b="1" dirty="0" smtClean="0">
                <a:solidFill>
                  <a:srgbClr val="000000"/>
                </a:solidFill>
                <a:latin typeface="Arial" charset="0"/>
              </a:rPr>
              <a:t>D</a:t>
            </a:r>
            <a:r>
              <a:rPr lang="id-ID" sz="3200" b="1" dirty="0" smtClean="0">
                <a:solidFill>
                  <a:srgbClr val="000000"/>
                </a:solidFill>
                <a:latin typeface="Arial" charset="0"/>
              </a:rPr>
              <a:t>ESENTRALISASI PENELITIAN</a:t>
            </a:r>
            <a:endParaRPr lang="en-US" sz="3200" b="1" u="sng" dirty="0">
              <a:latin typeface="Arial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d-ID" sz="2800" dirty="0" smtClean="0">
                <a:latin typeface="Arial" charset="0"/>
              </a:rPr>
              <a:t>Tujuan Desentralisasi Penelitian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Mewujudkan keunggulan penelitian di perguruan tinggi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Mewujudkan daya saing perguruan tinggi di bidang penelitian tingkat nasional maupun internasional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Meningkatkan angka partisipasidosen dalam melaksanakan penelitian yang bermutu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Meningkatkan kapasitas pengelolaan penelitian di perguruan tinggi</a:t>
            </a:r>
            <a:endParaRPr lang="en-US" sz="28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85750" y="188913"/>
            <a:ext cx="85344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sz="3200" b="1" dirty="0" smtClean="0">
                <a:solidFill>
                  <a:srgbClr val="000000"/>
                </a:solidFill>
                <a:latin typeface="Arial" charset="0"/>
              </a:rPr>
              <a:t>D</a:t>
            </a:r>
            <a:r>
              <a:rPr lang="id-ID" sz="3200" b="1" dirty="0" smtClean="0">
                <a:solidFill>
                  <a:srgbClr val="000000"/>
                </a:solidFill>
                <a:latin typeface="Arial" charset="0"/>
              </a:rPr>
              <a:t>ESENTRALISASI PENELITIAN</a:t>
            </a:r>
            <a:endParaRPr lang="en-US" sz="3200" b="1" u="sng" dirty="0">
              <a:latin typeface="Arial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d-ID" sz="2800" dirty="0" smtClean="0">
                <a:latin typeface="Arial" charset="0"/>
              </a:rPr>
              <a:t>Dalam pelaksanaan desentralisasi penelitian, ada pembagian kewenangan :</a:t>
            </a:r>
          </a:p>
          <a:p>
            <a:pPr marL="342900" indent="-342900" eaLnBrk="1" hangingPunct="1"/>
            <a:r>
              <a:rPr lang="id-ID" sz="2800" u="sng" dirty="0" smtClean="0">
                <a:latin typeface="Arial" charset="0"/>
              </a:rPr>
              <a:t>Dirjen Dikti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Menyusun dan menetapkan norma penelitian pada tingkat nasional dalam format sistem Penjaminan Mutu Penelitian Perguruan Tinggi (SPMPPT) (lihat http://dikti.kemdiknas.go.id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Menyusun dan menetapkan Indikator Kinerja Utama Penelitian (IKUP)</a:t>
            </a:r>
          </a:p>
          <a:p>
            <a:pPr marL="342900" indent="-34290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Menetapkan alokasi anggaran desentralisasi penelitian</a:t>
            </a:r>
          </a:p>
          <a:p>
            <a:pPr marL="342900" indent="-342900" eaLnBrk="1" hangingPunct="1"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342900" indent="-342900" eaLnBrk="1" hangingPunct="1">
              <a:buAutoNum type="arabicPeriod"/>
            </a:pPr>
            <a:endParaRPr lang="id-ID" sz="2800" dirty="0">
              <a:latin typeface="Arial" charset="0"/>
            </a:endParaRPr>
          </a:p>
          <a:p>
            <a:pPr marL="342900" indent="-342900" eaLnBrk="1" hangingPunct="1"/>
            <a:endParaRPr lang="id-ID" sz="28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4. Menyelenggarakan hibah penelitian strategis untuk kepentingan nasional, yaitu penelitian unggulan strategis nasional, hibah kompetensi, penelitian kerjasama luar negeri dan publikasi internasional</a:t>
            </a:r>
          </a:p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5. Menyusun dan menetapkan prosedur operasional standar (POS) untuk pelaksanaan hibah yang diselenggarakan oleh DP2M</a:t>
            </a:r>
          </a:p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6. Melaksanakan pemantauan dan evaluasi dalam penyelenggaraan desentralisasi penelitian</a:t>
            </a:r>
          </a:p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7. Melaksanakan pembinaan dan fasilitasi peningkatan mutu penelitian untuk mampu bersaing di tingkat Nasional dan Internasional</a:t>
            </a:r>
          </a:p>
          <a:p>
            <a:pPr marL="342900" indent="-342900" eaLnBrk="1" hangingPunct="1">
              <a:buAutoNum type="arabicPeriod"/>
            </a:pPr>
            <a:endParaRPr lang="id-ID" sz="2800" dirty="0" smtClean="0">
              <a:latin typeface="Arial" charset="0"/>
            </a:endParaRPr>
          </a:p>
          <a:p>
            <a:pPr marL="342900" indent="-342900" eaLnBrk="1" hangingPunct="1">
              <a:buAutoNum type="arabicPeriod"/>
            </a:pPr>
            <a:endParaRPr lang="id-ID" sz="2800" dirty="0">
              <a:latin typeface="Arial" charset="0"/>
            </a:endParaRPr>
          </a:p>
          <a:p>
            <a:pPr marL="342900" indent="-342900" eaLnBrk="1" hangingPunct="1"/>
            <a:endParaRPr lang="id-ID" sz="28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8. Melaksanakan pengelolaan pengaduan di tingkat nasional</a:t>
            </a:r>
          </a:p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9. Menyusun database capaian kinerja sesuai dengan indikator kinerja utama (IKU) dan indikator kinerja kegiatan (IKK) yang relevan dengan kegiatan penelitian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/>
            <a:r>
              <a:rPr lang="id-ID" sz="2800" dirty="0" smtClean="0">
                <a:latin typeface="Arial" charset="0"/>
              </a:rPr>
              <a:t>Kewenangan </a:t>
            </a:r>
            <a:r>
              <a:rPr lang="id-ID" sz="2800" dirty="0" smtClean="0">
                <a:latin typeface="Arial" charset="0"/>
              </a:rPr>
              <a:t>Pergu</a:t>
            </a:r>
            <a:r>
              <a:rPr lang="en-US" sz="2800" dirty="0" smtClean="0">
                <a:latin typeface="Arial" charset="0"/>
              </a:rPr>
              <a:t>r</a:t>
            </a:r>
            <a:r>
              <a:rPr lang="id-ID" sz="2800" dirty="0" smtClean="0">
                <a:latin typeface="Arial" charset="0"/>
              </a:rPr>
              <a:t>uan </a:t>
            </a:r>
            <a:r>
              <a:rPr lang="id-ID" sz="2800" dirty="0" smtClean="0">
                <a:latin typeface="Arial" charset="0"/>
              </a:rPr>
              <a:t>Tinggi :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Menyusun rencana induk peneliti (RIP) dalam rangka mencapai tujuan desentralisasi penelitian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Menetapkan indikator kinerja penelitian mengacu pada IKUP yang diterapkan oleh DP2M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Menyusun pedoman pengembangan dan pengelolaan penelitian dengan mengacu pada standar norma SMPPT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Mengembangkan secara bertahap skema penelitian yang sesuai dengan rencana induk penelitian (RIP)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5. Mendorong terbentuknya kelompok peneliti yang berdaya saing nasional dan internasional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6. Memanfaatkan sitem database penelitian mencakup capaian kinerja penelitian di tingkat perguruan tinggi</a:t>
            </a:r>
          </a:p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7. Melaporkan hasil kegiatan desentralisasi penelitian kepada DP2M dan untuk PTS laporan hasil kegiatan desentralisasi disampaikan kepada DP2M melalui Kopertis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2800" dirty="0" smtClean="0">
                <a:latin typeface="Arial" charset="0"/>
              </a:rPr>
              <a:t>Kewenangan Kopertis dalam pengelolaan desentralisasi bagi PTS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Mewakili DP2M dalam kontrak pelaksanaan desentralisasi penelitian dengan PTS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Membantu DP2M dalam mengkoordinasi kegiatan pembinaan dan seleksi proposal untuk PTS yang memerlukan pembinaan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Melaporkan hasil kegiatan desentralisasi penelitian kepada DP2M</a:t>
            </a:r>
          </a:p>
          <a:p>
            <a:pPr marL="514350" indent="-514350" eaLnBrk="1" hangingPunct="1">
              <a:buAutoNum type="arabicPeriod"/>
            </a:pPr>
            <a:endParaRPr lang="id-ID" sz="28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5378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3200" b="1" dirty="0" smtClean="0">
                <a:latin typeface="Arial" charset="0"/>
              </a:rPr>
              <a:t>Prosedur Operasional Standar (POS) </a:t>
            </a:r>
          </a:p>
          <a:p>
            <a:pPr marL="514350" indent="-514350" eaLnBrk="1" hangingPunct="1"/>
            <a:r>
              <a:rPr lang="id-ID" sz="3200" b="1" dirty="0" smtClean="0">
                <a:latin typeface="Arial" charset="0"/>
              </a:rPr>
              <a:t>Pengelolaan Desentralisasi Penelitian :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Perencanaan Penelitian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Sistim seleksi proposal penelitian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Pelaksanaan kontrak penelitian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Pemantauan dan evaluasi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Pengelolaan hasil penelitian</a:t>
            </a:r>
          </a:p>
          <a:p>
            <a:pPr marL="514350" indent="-514350" eaLnBrk="1" hangingPunct="1">
              <a:buAutoNum type="arabicPeriod"/>
            </a:pPr>
            <a:r>
              <a:rPr lang="id-ID" sz="3200" dirty="0" smtClean="0">
                <a:latin typeface="Arial" charset="0"/>
              </a:rPr>
              <a:t>Tindak lanjut hasil penelitian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Dalam melaksanakan tugas DP2M menyelenggarakan fungsi: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14575"/>
            <a:ext cx="8229600" cy="35528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 smtClean="0"/>
              <a:t>Penyusunan bahan perumusan kebijakan di bidang penelitian dan pengabdian kepada masyarakat;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 smtClean="0"/>
              <a:t>Perumusan norma, standar, prosedur, dan kriteria di bidang penelitian dan pengabdian kepada masyarakat;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 smtClean="0"/>
              <a:t>Pemberian bimbingan teknis dan evaluasi di bidang penelitian dan pengabdian kepada masyarakat;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 smtClean="0"/>
              <a:t>Fasilitasi penyelenggaraan dan publikasi hasil penelitian dan pengabdian kepada masyarakat; dan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z="2400" smtClean="0"/>
              <a:t>Pelaksanaan administrasi Direktorat Penelitian dan Pengabdian kepada Masyarakat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5664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2800" b="1" dirty="0" smtClean="0">
                <a:latin typeface="Arial" charset="0"/>
              </a:rPr>
              <a:t>Alokasi Dana Penelitian: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Alokasi anggaran PT diperuntukkan secara proporsional sesuai dengan kelompok PT berdasarkan hasil pemetaan mutu penelitian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Alokasi anggaran di setiap PT wajib dimanfaatkan untuk pusat keunggulan dan peningkatan angka partisipasi dosen dalam penelitian</a:t>
            </a:r>
          </a:p>
          <a:p>
            <a:pPr marL="514350" indent="-514350" eaLnBrk="1" hangingPunct="1">
              <a:buAutoNum type="arabicPeriod"/>
            </a:pPr>
            <a:r>
              <a:rPr lang="id-ID" sz="2800" dirty="0" smtClean="0">
                <a:latin typeface="Arial" charset="0"/>
              </a:rPr>
              <a:t>Alokasi anggaran untuk pengembanganusat keunggunan di PT dilakukan secara bertahap sesuai dengan IKU dan IKK penelitian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8313" y="836613"/>
            <a:ext cx="8229600" cy="480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4000" b="1" dirty="0" smtClean="0">
                <a:latin typeface="Arial" charset="0"/>
              </a:rPr>
              <a:t>Pemetaan Kinerja Penelitian PT</a:t>
            </a:r>
          </a:p>
          <a:p>
            <a:pPr marL="514350" indent="-514350" eaLnBrk="1" hangingPunct="1">
              <a:buAutoNum type="arabicPeriod"/>
            </a:pPr>
            <a:r>
              <a:rPr lang="id-ID" sz="4000" dirty="0" smtClean="0">
                <a:latin typeface="Arial" charset="0"/>
              </a:rPr>
              <a:t>Kelompok PT Mandiri</a:t>
            </a:r>
          </a:p>
          <a:p>
            <a:pPr marL="514350" indent="-514350" eaLnBrk="1" hangingPunct="1">
              <a:buAutoNum type="arabicPeriod"/>
            </a:pPr>
            <a:r>
              <a:rPr lang="id-ID" sz="4000" dirty="0" smtClean="0">
                <a:latin typeface="Arial" charset="0"/>
              </a:rPr>
              <a:t>Kelompok PT </a:t>
            </a:r>
            <a:r>
              <a:rPr lang="en-US" sz="4000" dirty="0" err="1" smtClean="0">
                <a:latin typeface="Arial" charset="0"/>
              </a:rPr>
              <a:t>Utama</a:t>
            </a:r>
            <a:endParaRPr lang="id-ID" sz="4000" dirty="0" smtClean="0">
              <a:latin typeface="Arial" charset="0"/>
            </a:endParaRPr>
          </a:p>
          <a:p>
            <a:pPr marL="514350" indent="-514350" eaLnBrk="1" hangingPunct="1">
              <a:buAutoNum type="arabicPeriod"/>
            </a:pPr>
            <a:r>
              <a:rPr lang="id-ID" sz="4000" dirty="0" smtClean="0">
                <a:latin typeface="Arial" charset="0"/>
              </a:rPr>
              <a:t>Kelompok PT </a:t>
            </a:r>
            <a:r>
              <a:rPr lang="en-US" sz="4000" dirty="0" err="1" smtClean="0">
                <a:latin typeface="Arial" charset="0"/>
              </a:rPr>
              <a:t>Madya</a:t>
            </a:r>
            <a:endParaRPr lang="id-ID" sz="4000" dirty="0" smtClean="0">
              <a:latin typeface="Arial" charset="0"/>
            </a:endParaRPr>
          </a:p>
          <a:p>
            <a:pPr marL="514350" indent="-514350" eaLnBrk="1" hangingPunct="1">
              <a:buAutoNum type="arabicPeriod"/>
            </a:pPr>
            <a:r>
              <a:rPr lang="id-ID" sz="4000" dirty="0" smtClean="0">
                <a:latin typeface="Arial" charset="0"/>
              </a:rPr>
              <a:t>Kelompok PT </a:t>
            </a:r>
            <a:r>
              <a:rPr lang="en-US" sz="4000" dirty="0" err="1" smtClean="0">
                <a:latin typeface="Arial" charset="0"/>
              </a:rPr>
              <a:t>Binaan</a:t>
            </a:r>
            <a:endParaRPr lang="id-ID" sz="4000" dirty="0" smtClean="0">
              <a:latin typeface="Arial" charset="0"/>
            </a:endParaRPr>
          </a:p>
          <a:p>
            <a:pPr marL="514350" indent="-514350" eaLnBrk="1" hangingPunct="1">
              <a:buAutoNum type="arabicPeriod"/>
            </a:pPr>
            <a:r>
              <a:rPr lang="id-ID" sz="4000" dirty="0" smtClean="0">
                <a:latin typeface="Arial" charset="0"/>
              </a:rPr>
              <a:t>Kelompom Politeknik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57158" y="1397000"/>
          <a:ext cx="8429684" cy="4460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4214842"/>
              </a:tblGrid>
              <a:tr h="4460892">
                <a:tc>
                  <a:txBody>
                    <a:bodyPr/>
                    <a:lstStyle/>
                    <a:p>
                      <a:pPr marL="514350" indent="-514350" eaLnBrk="1" hangingPunct="1"/>
                      <a:r>
                        <a:rPr lang="id-ID" sz="2000" b="1" dirty="0" smtClean="0">
                          <a:solidFill>
                            <a:srgbClr val="003300"/>
                          </a:solidFill>
                          <a:latin typeface="Arial" charset="0"/>
                        </a:rPr>
                        <a:t>Ditjen Dikti</a:t>
                      </a:r>
                    </a:p>
                    <a:p>
                      <a:pPr marL="514350" indent="-514350" eaLnBrk="1" hangingPunct="1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  <a:latin typeface="Arial" charset="0"/>
                        </a:rPr>
                        <a:t>Penelitian Unggulan Strategi Nasional</a:t>
                      </a:r>
                    </a:p>
                    <a:p>
                      <a:pPr marL="514350" indent="-514350" eaLnBrk="1" hangingPunct="1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  <a:latin typeface="Arial" charset="0"/>
                        </a:rPr>
                        <a:t>Hibah Kompetensi</a:t>
                      </a:r>
                    </a:p>
                    <a:p>
                      <a:pPr marL="514350" indent="-514350" eaLnBrk="1" hangingPunct="1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  <a:latin typeface="Arial" charset="0"/>
                        </a:rPr>
                        <a:t>Penelitian kerjasama LN dan Publikasi Internasional</a:t>
                      </a:r>
                    </a:p>
                    <a:p>
                      <a:pPr marL="514350" indent="-514350" eaLnBrk="1" hangingPunct="1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  <a:latin typeface="Arial" charset="0"/>
                        </a:rPr>
                        <a:t>Penelitian Strategis Nasional</a:t>
                      </a:r>
                    </a:p>
                    <a:p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>
                          <a:solidFill>
                            <a:srgbClr val="003300"/>
                          </a:solidFill>
                        </a:rPr>
                        <a:t>Perguruan Tinggi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</a:rPr>
                        <a:t>Penelitian hibah bersaing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</a:rPr>
                        <a:t>Penelitian fundamental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dirty="0" smtClean="0">
                          <a:solidFill>
                            <a:srgbClr val="003300"/>
                          </a:solidFill>
                        </a:rPr>
                        <a:t>Hibah penelitian kerjasama anta</a:t>
                      </a:r>
                      <a:r>
                        <a:rPr lang="id-ID" sz="2000" baseline="0" dirty="0" smtClean="0">
                          <a:solidFill>
                            <a:srgbClr val="003300"/>
                          </a:solidFill>
                        </a:rPr>
                        <a:t> PT (Pekerti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baseline="0" dirty="0" smtClean="0">
                          <a:solidFill>
                            <a:srgbClr val="003300"/>
                          </a:solidFill>
                        </a:rPr>
                        <a:t>Hibah penelitian pasca sarjana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baseline="0" dirty="0" smtClean="0">
                          <a:solidFill>
                            <a:srgbClr val="003300"/>
                          </a:solidFill>
                        </a:rPr>
                        <a:t>Penelitian disertasi dokter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id-ID" sz="2000" baseline="0" dirty="0" smtClean="0">
                          <a:solidFill>
                            <a:srgbClr val="003300"/>
                          </a:solidFill>
                        </a:rPr>
                        <a:t>Riset andalan PT dan Industri (RAPID)s</a:t>
                      </a:r>
                      <a:endParaRPr lang="id-ID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28596" y="357166"/>
            <a:ext cx="82296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/>
            <a:r>
              <a:rPr lang="id-ID" sz="2400" b="1" dirty="0" smtClean="0">
                <a:latin typeface="Arial" charset="0"/>
              </a:rPr>
              <a:t>Mekanisme Pelaksanaan Desentralisasi </a:t>
            </a:r>
          </a:p>
          <a:p>
            <a:pPr marL="514350" indent="-514350" eaLnBrk="1" hangingPunct="1"/>
            <a:r>
              <a:rPr lang="id-ID" sz="2400" b="1" dirty="0" smtClean="0">
                <a:latin typeface="Arial" charset="0"/>
              </a:rPr>
              <a:t>Penelitian dan Pengabdian Masyarakat (T-1)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Sosialisasi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Pengumuman Hibah penelitian dan pengabdian pada masyarakat (april)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Usulan proposal PTS kepada Kopertis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Proses seleksi -&gt; DP2M &amp; Kopertis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Pengumuman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Penganggaran masuk DIPA Kopertis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DIPA terbit</a:t>
            </a:r>
            <a:endParaRPr lang="en-US" sz="2400" dirty="0" smtClean="0">
              <a:latin typeface="Arial" charset="0"/>
            </a:endParaRP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Penandatanganan Kontrak Perjanjian, Penelitian dan PPM di Kopertis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Pelaksanaan kegiatan penelitian dan PPM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Laporan kemajuan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Monitoring dan Evaluai (Kopertis &amp; DP2M)</a:t>
            </a:r>
          </a:p>
          <a:p>
            <a:pPr marL="514350" indent="-514350" eaLnBrk="1" hangingPunct="1">
              <a:buAutoNum type="arabicPeriod"/>
            </a:pPr>
            <a:r>
              <a:rPr lang="id-ID" sz="2400" dirty="0" smtClean="0">
                <a:latin typeface="Arial" charset="0"/>
              </a:rPr>
              <a:t>Laporan Akhir</a:t>
            </a:r>
          </a:p>
          <a:p>
            <a:pPr marL="514350" indent="-514350" eaLnBrk="1" hangingPunct="1">
              <a:buAutoNum type="arabicPeriod"/>
            </a:pPr>
            <a:endParaRPr lang="id-ID" sz="24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177" name="Rectangle 89"/>
          <p:cNvSpPr>
            <a:spLocks noChangeArrowheads="1"/>
          </p:cNvSpPr>
          <p:nvPr/>
        </p:nvSpPr>
        <p:spPr bwMode="auto">
          <a:xfrm>
            <a:off x="685800" y="228600"/>
            <a:ext cx="8153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47775" algn="l"/>
              </a:tabLst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MEKANISASI PROGRAM DESENTRALISASI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47775" algn="l"/>
              </a:tabLst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Penelitian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Proposal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Baru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di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PTN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Kopertis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47775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11" name="Text Box 123"/>
          <p:cNvSpPr txBox="1">
            <a:spLocks noChangeArrowheads="1"/>
          </p:cNvSpPr>
          <p:nvPr/>
        </p:nvSpPr>
        <p:spPr bwMode="auto">
          <a:xfrm>
            <a:off x="838200" y="1403350"/>
            <a:ext cx="69342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Pendataan/Pemilahan Oleh PTN/Kop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(Minggu ke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 Mei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10" name="AutoShape 122"/>
          <p:cNvSpPr>
            <a:spLocks noChangeShapeType="1"/>
          </p:cNvSpPr>
          <p:nvPr/>
        </p:nvSpPr>
        <p:spPr bwMode="auto">
          <a:xfrm>
            <a:off x="4038600" y="1219200"/>
            <a:ext cx="0" cy="190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45209" name="Text Box 121"/>
          <p:cNvSpPr txBox="1">
            <a:spLocks noChangeArrowheads="1"/>
          </p:cNvSpPr>
          <p:nvPr/>
        </p:nvSpPr>
        <p:spPr bwMode="auto">
          <a:xfrm>
            <a:off x="838200" y="1905000"/>
            <a:ext cx="693420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Pengusulan Judul sesuai bidang ilmu &amp; Permintaan Reviewer (Minggu ke 1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Juni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8" name="Text Box 120"/>
          <p:cNvSpPr txBox="1">
            <a:spLocks noChangeArrowheads="1"/>
          </p:cNvSpPr>
          <p:nvPr/>
        </p:nvSpPr>
        <p:spPr bwMode="auto">
          <a:xfrm>
            <a:off x="838200" y="2390775"/>
            <a:ext cx="6934200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menentukan Reviewer &amp; Tgl seleksi (Minggu ke 4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Juni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7" name="Text Box 119"/>
          <p:cNvSpPr txBox="1">
            <a:spLocks noChangeArrowheads="1"/>
          </p:cNvSpPr>
          <p:nvPr/>
        </p:nvSpPr>
        <p:spPr bwMode="auto">
          <a:xfrm>
            <a:off x="838200" y="2867025"/>
            <a:ext cx="6934200" cy="517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PTN/Kop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menyiapkan proposal yg akan diseleksi sesuai jumlah reviewer 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(Minggu ke 1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Juli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6" name="Text Box 118"/>
          <p:cNvSpPr txBox="1">
            <a:spLocks noChangeArrowheads="1"/>
          </p:cNvSpPr>
          <p:nvPr/>
        </p:nvSpPr>
        <p:spPr bwMode="auto">
          <a:xfrm>
            <a:off x="838200" y="3551238"/>
            <a:ext cx="6934200" cy="631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seleksi di PTN/Kop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Juni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-  Juli)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Desk Evaluasi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Presentasi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5" name="Text Box 117"/>
          <p:cNvSpPr txBox="1">
            <a:spLocks noChangeArrowheads="1"/>
          </p:cNvSpPr>
          <p:nvPr/>
        </p:nvSpPr>
        <p:spPr bwMode="auto">
          <a:xfrm>
            <a:off x="838200" y="4438650"/>
            <a:ext cx="693420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PTN/Kop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menyampaikan hasil ranking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(Minggu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Jul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4" name="Text Box 116"/>
          <p:cNvSpPr txBox="1">
            <a:spLocks noChangeArrowheads="1"/>
          </p:cNvSpPr>
          <p:nvPr/>
        </p:nvSpPr>
        <p:spPr bwMode="auto">
          <a:xfrm>
            <a:off x="838200" y="4918075"/>
            <a:ext cx="6934200" cy="4159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menetapkan Judul-judul yang dibiayai (Minggu ke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Juli)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3" name="Text Box 115"/>
          <p:cNvSpPr txBox="1">
            <a:spLocks noChangeArrowheads="1"/>
          </p:cNvSpPr>
          <p:nvPr/>
        </p:nvSpPr>
        <p:spPr bwMode="auto">
          <a:xfrm>
            <a:off x="838200" y="5562600"/>
            <a:ext cx="6934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menganggarkan melalui APBN ke DIPA PTN/Kop untuk monotahun dan multitahun sedangkan unggulan strategis melalui DIPA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Agustus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02" name="AutoShape 114"/>
          <p:cNvSpPr>
            <a:spLocks noChangeShapeType="1"/>
          </p:cNvSpPr>
          <p:nvPr/>
        </p:nvSpPr>
        <p:spPr bwMode="auto">
          <a:xfrm>
            <a:off x="4038600" y="1752600"/>
            <a:ext cx="0" cy="171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201" name="AutoShape 113"/>
          <p:cNvSpPr>
            <a:spLocks noChangeShapeType="1"/>
          </p:cNvSpPr>
          <p:nvPr/>
        </p:nvSpPr>
        <p:spPr bwMode="auto">
          <a:xfrm>
            <a:off x="4038600" y="2209800"/>
            <a:ext cx="0" cy="190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200" name="AutoShape 112"/>
          <p:cNvSpPr>
            <a:spLocks noChangeShapeType="1"/>
          </p:cNvSpPr>
          <p:nvPr/>
        </p:nvSpPr>
        <p:spPr bwMode="auto">
          <a:xfrm>
            <a:off x="4038600" y="2667000"/>
            <a:ext cx="0" cy="158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199" name="AutoShape 111"/>
          <p:cNvSpPr>
            <a:spLocks noChangeShapeType="1"/>
          </p:cNvSpPr>
          <p:nvPr/>
        </p:nvSpPr>
        <p:spPr bwMode="auto">
          <a:xfrm>
            <a:off x="4038600" y="3429000"/>
            <a:ext cx="0" cy="161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198" name="AutoShape 110"/>
          <p:cNvSpPr>
            <a:spLocks noChangeShapeType="1"/>
          </p:cNvSpPr>
          <p:nvPr/>
        </p:nvSpPr>
        <p:spPr bwMode="auto">
          <a:xfrm>
            <a:off x="4038600" y="4191000"/>
            <a:ext cx="0" cy="285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197" name="AutoShape 109"/>
          <p:cNvSpPr>
            <a:spLocks noChangeShapeType="1"/>
          </p:cNvSpPr>
          <p:nvPr/>
        </p:nvSpPr>
        <p:spPr bwMode="auto">
          <a:xfrm>
            <a:off x="4038600" y="4724400"/>
            <a:ext cx="0" cy="149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196" name="AutoShape 108"/>
          <p:cNvSpPr>
            <a:spLocks noChangeShapeType="1"/>
          </p:cNvSpPr>
          <p:nvPr/>
        </p:nvSpPr>
        <p:spPr bwMode="auto">
          <a:xfrm>
            <a:off x="4038600" y="5410200"/>
            <a:ext cx="0" cy="1730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5212" name="Text Box 124"/>
          <p:cNvSpPr txBox="1">
            <a:spLocks noChangeArrowheads="1"/>
          </p:cNvSpPr>
          <p:nvPr/>
        </p:nvSpPr>
        <p:spPr bwMode="auto">
          <a:xfrm>
            <a:off x="838200" y="742950"/>
            <a:ext cx="693420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Dosen mengajukan proposal (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Paling lambat 3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M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13" name="Rectangle 1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5214" name="Rectangle 126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5223" name="Rectangle 135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002" name="Text Box 34"/>
          <p:cNvSpPr txBox="1">
            <a:spLocks noChangeArrowheads="1"/>
          </p:cNvSpPr>
          <p:nvPr/>
        </p:nvSpPr>
        <p:spPr bwMode="auto">
          <a:xfrm>
            <a:off x="990600" y="671513"/>
            <a:ext cx="6629400" cy="336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Penelitian (Feb – Nov, th berikut)</a:t>
            </a: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0001" name="Text Box 33"/>
          <p:cNvSpPr txBox="1">
            <a:spLocks noChangeArrowheads="1"/>
          </p:cNvSpPr>
          <p:nvPr/>
        </p:nvSpPr>
        <p:spPr bwMode="auto">
          <a:xfrm>
            <a:off x="990600" y="1295400"/>
            <a:ext cx="662940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Monev ( Minggu ke 2 – 3 Sep)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0000" name="Text Box 32"/>
          <p:cNvSpPr txBox="1">
            <a:spLocks noChangeArrowheads="1"/>
          </p:cNvSpPr>
          <p:nvPr/>
        </p:nvSpPr>
        <p:spPr bwMode="auto">
          <a:xfrm>
            <a:off x="990600" y="1905000"/>
            <a:ext cx="66294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Seminar Pelaksanaan (Minggu ke 3 – 4 Okt)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9999" name="Text Box 31"/>
          <p:cNvSpPr txBox="1">
            <a:spLocks noChangeArrowheads="1"/>
          </p:cNvSpPr>
          <p:nvPr/>
        </p:nvSpPr>
        <p:spPr bwMode="auto">
          <a:xfrm>
            <a:off x="990600" y="2743200"/>
            <a:ext cx="6629400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Pelaporan (Minggu ke 4 Nov)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9994" name="Text Box 26"/>
          <p:cNvSpPr txBox="1">
            <a:spLocks noChangeArrowheads="1"/>
          </p:cNvSpPr>
          <p:nvPr/>
        </p:nvSpPr>
        <p:spPr bwMode="auto">
          <a:xfrm>
            <a:off x="990600" y="3657600"/>
            <a:ext cx="66294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Seminar Hasil (Minggu ke 1 Des)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0003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0009" name="Rectangle 4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35" name="Straight Arrow Connector 34"/>
          <p:cNvCxnSpPr/>
          <p:nvPr/>
        </p:nvCxnSpPr>
        <p:spPr bwMode="auto">
          <a:xfrm rot="5400000">
            <a:off x="4114800" y="342900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 rot="5400000">
            <a:off x="4152106" y="2552700"/>
            <a:ext cx="229394" cy="79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1" name="Straight Arrow Connector 40"/>
          <p:cNvCxnSpPr/>
          <p:nvPr/>
        </p:nvCxnSpPr>
        <p:spPr bwMode="auto">
          <a:xfrm rot="5400000">
            <a:off x="4152900" y="3467100"/>
            <a:ext cx="2286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rot="5400000">
            <a:off x="4152106" y="1790700"/>
            <a:ext cx="229394" cy="794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49" name="Straight Arrow Connector 48"/>
          <p:cNvCxnSpPr/>
          <p:nvPr/>
        </p:nvCxnSpPr>
        <p:spPr bwMode="auto">
          <a:xfrm rot="5400000">
            <a:off x="4077494" y="3390106"/>
            <a:ext cx="3810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50" name="Straight Arrow Connector 49"/>
          <p:cNvCxnSpPr/>
          <p:nvPr/>
        </p:nvCxnSpPr>
        <p:spPr bwMode="auto">
          <a:xfrm rot="5400000">
            <a:off x="4152900" y="1181100"/>
            <a:ext cx="2286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  <a:alpha val="96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81" name="Text Box 17"/>
          <p:cNvSpPr txBox="1">
            <a:spLocks noChangeArrowheads="1"/>
          </p:cNvSpPr>
          <p:nvPr/>
        </p:nvSpPr>
        <p:spPr bwMode="auto">
          <a:xfrm>
            <a:off x="838200" y="1403350"/>
            <a:ext cx="66294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Pendataan/Pemilahan Oleh PTN/Kop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(Minggu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Bulan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Juni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9" name="Text Box 15"/>
          <p:cNvSpPr txBox="1">
            <a:spLocks noChangeArrowheads="1"/>
          </p:cNvSpPr>
          <p:nvPr/>
        </p:nvSpPr>
        <p:spPr bwMode="auto">
          <a:xfrm>
            <a:off x="838200" y="1911350"/>
            <a:ext cx="6629400" cy="2984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Pengusulan Judul &amp; Permintaan Reviewer (Minggu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bulan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Juni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8" name="Text Box 14"/>
          <p:cNvSpPr txBox="1">
            <a:spLocks noChangeArrowheads="1"/>
          </p:cNvSpPr>
          <p:nvPr/>
        </p:nvSpPr>
        <p:spPr bwMode="auto">
          <a:xfrm>
            <a:off x="838200" y="2390774"/>
            <a:ext cx="6629400" cy="35242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menentukan Reviewer &amp; Tgl seleksi (Minggu ke 4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bulan Juni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7" name="Text Box 13"/>
          <p:cNvSpPr txBox="1">
            <a:spLocks noChangeArrowheads="1"/>
          </p:cNvSpPr>
          <p:nvPr/>
        </p:nvSpPr>
        <p:spPr bwMode="auto">
          <a:xfrm>
            <a:off x="838200" y="2895599"/>
            <a:ext cx="6629400" cy="479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PTN/Kop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menyiapkan proposal yg akan diseleksi sesuai jumlah reviewer 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(Minggu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Juli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6" name="Text Box 12"/>
          <p:cNvSpPr txBox="1">
            <a:spLocks noChangeArrowheads="1"/>
          </p:cNvSpPr>
          <p:nvPr/>
        </p:nvSpPr>
        <p:spPr bwMode="auto">
          <a:xfrm>
            <a:off x="838200" y="3513138"/>
            <a:ext cx="6629400" cy="655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seleksi di PTN/Kop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Minggu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2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bulan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Juli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Pra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Seleksi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Desk Evaluasi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5" name="Text Box 11"/>
          <p:cNvSpPr txBox="1">
            <a:spLocks noChangeArrowheads="1"/>
          </p:cNvSpPr>
          <p:nvPr/>
        </p:nvSpPr>
        <p:spPr bwMode="auto">
          <a:xfrm>
            <a:off x="838200" y="4438650"/>
            <a:ext cx="6629400" cy="3444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PTN/Kop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menyampaikan hasil ranking ke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(Minggu ke 4 Ju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i)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4" name="Text Box 10"/>
          <p:cNvSpPr txBox="1">
            <a:spLocks noChangeArrowheads="1"/>
          </p:cNvSpPr>
          <p:nvPr/>
        </p:nvSpPr>
        <p:spPr bwMode="auto">
          <a:xfrm>
            <a:off x="838200" y="4918075"/>
            <a:ext cx="6629400" cy="352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menetapkan Judul-judul yang dibiayai (Minggu ke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Agustus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3" name="Text Box 9"/>
          <p:cNvSpPr txBox="1">
            <a:spLocks noChangeArrowheads="1"/>
          </p:cNvSpPr>
          <p:nvPr/>
        </p:nvSpPr>
        <p:spPr bwMode="auto">
          <a:xfrm>
            <a:off x="838200" y="5437188"/>
            <a:ext cx="6629400" cy="4667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menganggarkan melalui APBN ke DIPA PTN/Kop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ertis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untuk Monotahun melalui DIPA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Agustus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72" name="AutoShape 8"/>
          <p:cNvSpPr>
            <a:spLocks noChangeShapeType="1"/>
          </p:cNvSpPr>
          <p:nvPr/>
        </p:nvSpPr>
        <p:spPr bwMode="auto">
          <a:xfrm>
            <a:off x="4038600" y="1752600"/>
            <a:ext cx="0" cy="171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71" name="AutoShape 7"/>
          <p:cNvSpPr>
            <a:spLocks noChangeShapeType="1"/>
          </p:cNvSpPr>
          <p:nvPr/>
        </p:nvSpPr>
        <p:spPr bwMode="auto">
          <a:xfrm>
            <a:off x="4038600" y="2209800"/>
            <a:ext cx="0" cy="1905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70" name="AutoShape 6"/>
          <p:cNvSpPr>
            <a:spLocks noChangeShapeType="1"/>
          </p:cNvSpPr>
          <p:nvPr/>
        </p:nvSpPr>
        <p:spPr bwMode="auto">
          <a:xfrm>
            <a:off x="4038600" y="2743200"/>
            <a:ext cx="0" cy="158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69" name="AutoShape 5"/>
          <p:cNvSpPr>
            <a:spLocks noChangeShapeType="1"/>
          </p:cNvSpPr>
          <p:nvPr/>
        </p:nvSpPr>
        <p:spPr bwMode="auto">
          <a:xfrm>
            <a:off x="4038600" y="3352800"/>
            <a:ext cx="0" cy="161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68" name="AutoShape 4"/>
          <p:cNvSpPr>
            <a:spLocks noChangeShapeType="1"/>
          </p:cNvSpPr>
          <p:nvPr/>
        </p:nvSpPr>
        <p:spPr bwMode="auto">
          <a:xfrm>
            <a:off x="4038600" y="4191000"/>
            <a:ext cx="0" cy="2857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67" name="AutoShape 3"/>
          <p:cNvSpPr>
            <a:spLocks noChangeShapeType="1"/>
          </p:cNvSpPr>
          <p:nvPr/>
        </p:nvSpPr>
        <p:spPr bwMode="auto">
          <a:xfrm>
            <a:off x="4038600" y="4724400"/>
            <a:ext cx="0" cy="149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66" name="AutoShape 2"/>
          <p:cNvSpPr>
            <a:spLocks noChangeShapeType="1"/>
          </p:cNvSpPr>
          <p:nvPr/>
        </p:nvSpPr>
        <p:spPr bwMode="auto">
          <a:xfrm>
            <a:off x="4038600" y="5257800"/>
            <a:ext cx="0" cy="1730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65" name="AutoShape 1"/>
          <p:cNvSpPr>
            <a:spLocks noChangeShapeType="1"/>
          </p:cNvSpPr>
          <p:nvPr/>
        </p:nvSpPr>
        <p:spPr bwMode="auto">
          <a:xfrm flipH="1">
            <a:off x="4038600" y="1143000"/>
            <a:ext cx="3175" cy="1651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4082" name="Text Box 18"/>
          <p:cNvSpPr txBox="1">
            <a:spLocks noChangeArrowheads="1"/>
          </p:cNvSpPr>
          <p:nvPr/>
        </p:nvSpPr>
        <p:spPr bwMode="auto">
          <a:xfrm>
            <a:off x="838200" y="742950"/>
            <a:ext cx="6629400" cy="361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Dosen mengajukan proposal (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Paling lambat 3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 M</a:t>
            </a: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ei</a:t>
            </a: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83" name="Rectangle 19"/>
          <p:cNvSpPr>
            <a:spLocks noChangeArrowheads="1"/>
          </p:cNvSpPr>
          <p:nvPr/>
        </p:nvSpPr>
        <p:spPr bwMode="auto">
          <a:xfrm>
            <a:off x="762000" y="0"/>
            <a:ext cx="67056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Pengabdian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Kepada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Masyarakat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(Mono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Tahun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Proposal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Baru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di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PTN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Kopertis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84" name="Rectangle 2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93" name="Rectangle 2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4094" name="Rectangle 30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			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7" name="Text Box 7"/>
          <p:cNvSpPr txBox="1">
            <a:spLocks noChangeArrowheads="1"/>
          </p:cNvSpPr>
          <p:nvPr/>
        </p:nvSpPr>
        <p:spPr bwMode="auto">
          <a:xfrm>
            <a:off x="1066800" y="595313"/>
            <a:ext cx="6553200" cy="336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P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engabdian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(Feb – Nov, th berikut)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3046" name="Text Box 6"/>
          <p:cNvSpPr txBox="1">
            <a:spLocks noChangeArrowheads="1"/>
          </p:cNvSpPr>
          <p:nvPr/>
        </p:nvSpPr>
        <p:spPr bwMode="auto">
          <a:xfrm>
            <a:off x="1066800" y="1143000"/>
            <a:ext cx="6477000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Monev ( Minggu ke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Sep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–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Minggu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2 Nov</a:t>
            </a: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1066800" y="1828800"/>
            <a:ext cx="6553200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Pelaporan (Minggu ke 4 Nov)</a:t>
            </a: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3044" name="AutoShape 4"/>
          <p:cNvSpPr>
            <a:spLocks noChangeShapeType="1"/>
          </p:cNvSpPr>
          <p:nvPr/>
        </p:nvSpPr>
        <p:spPr bwMode="auto">
          <a:xfrm>
            <a:off x="4267200" y="990600"/>
            <a:ext cx="0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3043" name="AutoShape 3"/>
          <p:cNvSpPr>
            <a:spLocks noChangeShapeType="1"/>
          </p:cNvSpPr>
          <p:nvPr/>
        </p:nvSpPr>
        <p:spPr bwMode="auto">
          <a:xfrm flipH="1">
            <a:off x="4267200" y="1600200"/>
            <a:ext cx="3175" cy="1428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30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3053" name="Rectangle 1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33" name="Text Box 17"/>
          <p:cNvSpPr txBox="1">
            <a:spLocks noChangeArrowheads="1"/>
          </p:cNvSpPr>
          <p:nvPr/>
        </p:nvSpPr>
        <p:spPr bwMode="auto">
          <a:xfrm>
            <a:off x="838200" y="1600200"/>
            <a:ext cx="7238999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Pendataan/Pemilahan Judul sesuai bidang ilmu (Juni)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32" name="Text Box 16"/>
          <p:cNvSpPr txBox="1">
            <a:spLocks noChangeArrowheads="1"/>
          </p:cNvSpPr>
          <p:nvPr/>
        </p:nvSpPr>
        <p:spPr bwMode="auto">
          <a:xfrm>
            <a:off x="914400" y="2133600"/>
            <a:ext cx="7162799" cy="304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Penentuan Reviewer &amp; Tgl seleksi (Juli)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31" name="Text Box 15"/>
          <p:cNvSpPr txBox="1">
            <a:spLocks noChangeArrowheads="1"/>
          </p:cNvSpPr>
          <p:nvPr/>
        </p:nvSpPr>
        <p:spPr bwMode="auto">
          <a:xfrm>
            <a:off x="914400" y="2743200"/>
            <a:ext cx="7162799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Penyiapan proposal yg akan diseleksi sesuai jumlah reviewer (Agustus)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30" name="Text Box 14"/>
          <p:cNvSpPr txBox="1">
            <a:spLocks noChangeArrowheads="1"/>
          </p:cNvSpPr>
          <p:nvPr/>
        </p:nvSpPr>
        <p:spPr bwMode="auto">
          <a:xfrm>
            <a:off x="990600" y="3429000"/>
            <a:ext cx="7086599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seleksi : (Agustus-September)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1. Desk Evaluasi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2. Presentasi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3. Visitasi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29" name="Text Box 13"/>
          <p:cNvSpPr txBox="1">
            <a:spLocks noChangeArrowheads="1"/>
          </p:cNvSpPr>
          <p:nvPr/>
        </p:nvSpPr>
        <p:spPr bwMode="auto">
          <a:xfrm>
            <a:off x="990600" y="4648200"/>
            <a:ext cx="7086599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Validasi dan hasil ranking seleksi (September)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28" name="Text Box 12"/>
          <p:cNvSpPr txBox="1">
            <a:spLocks noChangeArrowheads="1"/>
          </p:cNvSpPr>
          <p:nvPr/>
        </p:nvSpPr>
        <p:spPr bwMode="auto">
          <a:xfrm>
            <a:off x="990601" y="5410200"/>
            <a:ext cx="7086600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Penetapan Judul-judul yang dibiayai (September)</a:t>
            </a:r>
            <a:endParaRPr kumimoji="0" lang="id-ID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19" name="Text Box 3"/>
          <p:cNvSpPr txBox="1">
            <a:spLocks noChangeArrowheads="1"/>
          </p:cNvSpPr>
          <p:nvPr/>
        </p:nvSpPr>
        <p:spPr bwMode="auto">
          <a:xfrm>
            <a:off x="914400" y="6096000"/>
            <a:ext cx="7162799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Penganggaran melalui DIPA PTN / Kopertis untuk multi tahun melalui DIPA </a:t>
            </a:r>
            <a:r>
              <a:rPr kumimoji="0" lang="en-US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LITABMAS</a:t>
            </a:r>
            <a:r>
              <a:rPr kumimoji="0" lang="id-ID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(September)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27" name="AutoShape 11"/>
          <p:cNvSpPr>
            <a:spLocks noChangeShapeType="1"/>
          </p:cNvSpPr>
          <p:nvPr/>
        </p:nvSpPr>
        <p:spPr bwMode="auto">
          <a:xfrm>
            <a:off x="4724400" y="1981200"/>
            <a:ext cx="0" cy="1714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6" name="AutoShape 10"/>
          <p:cNvSpPr>
            <a:spLocks noChangeShapeType="1"/>
          </p:cNvSpPr>
          <p:nvPr/>
        </p:nvSpPr>
        <p:spPr bwMode="auto">
          <a:xfrm>
            <a:off x="4724400" y="2514600"/>
            <a:ext cx="0" cy="1873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5" name="AutoShape 9"/>
          <p:cNvSpPr>
            <a:spLocks noChangeShapeType="1"/>
          </p:cNvSpPr>
          <p:nvPr/>
        </p:nvSpPr>
        <p:spPr bwMode="auto">
          <a:xfrm>
            <a:off x="4724400" y="3200400"/>
            <a:ext cx="0" cy="1619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4" name="AutoShape 8"/>
          <p:cNvSpPr>
            <a:spLocks noChangeShapeType="1"/>
          </p:cNvSpPr>
          <p:nvPr/>
        </p:nvSpPr>
        <p:spPr bwMode="auto">
          <a:xfrm>
            <a:off x="4800600" y="4343400"/>
            <a:ext cx="0" cy="24447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3" name="AutoShape 7"/>
          <p:cNvSpPr>
            <a:spLocks noChangeShapeType="1"/>
          </p:cNvSpPr>
          <p:nvPr/>
        </p:nvSpPr>
        <p:spPr bwMode="auto">
          <a:xfrm>
            <a:off x="4800600" y="5181600"/>
            <a:ext cx="0" cy="149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2" name="AutoShape 6"/>
          <p:cNvSpPr>
            <a:spLocks noChangeShapeType="1"/>
          </p:cNvSpPr>
          <p:nvPr/>
        </p:nvSpPr>
        <p:spPr bwMode="auto">
          <a:xfrm>
            <a:off x="4800600" y="5867400"/>
            <a:ext cx="0" cy="11906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838200" y="838200"/>
            <a:ext cx="7238999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Pengajuan proposal oleh LPM/LPPM (31 Mei)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20" name="AutoShape 4"/>
          <p:cNvSpPr>
            <a:spLocks noChangeShapeType="1"/>
          </p:cNvSpPr>
          <p:nvPr/>
        </p:nvSpPr>
        <p:spPr bwMode="auto">
          <a:xfrm>
            <a:off x="4724400" y="1371600"/>
            <a:ext cx="0" cy="2159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2034" name="Rectangle 18"/>
          <p:cNvSpPr>
            <a:spLocks noChangeArrowheads="1"/>
          </p:cNvSpPr>
          <p:nvPr/>
        </p:nvSpPr>
        <p:spPr bwMode="auto">
          <a:xfrm>
            <a:off x="0" y="0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Pengabdian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Kepada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Masyarakat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(Multi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Tahun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) 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Sekarang</a:t>
            </a: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42" name="Rectangle 2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43" name="Rectangle 2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			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2045" name="Rectangle 2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46" name="Text Box 10"/>
          <p:cNvSpPr txBox="1">
            <a:spLocks noChangeArrowheads="1"/>
          </p:cNvSpPr>
          <p:nvPr/>
        </p:nvSpPr>
        <p:spPr bwMode="auto">
          <a:xfrm>
            <a:off x="1143000" y="1752600"/>
            <a:ext cx="6857999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Pelaksanaan PPM (minggu ke 4 Maret th berikutnya)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45" name="Text Box 9"/>
          <p:cNvSpPr txBox="1">
            <a:spLocks noChangeArrowheads="1"/>
          </p:cNvSpPr>
          <p:nvPr/>
        </p:nvSpPr>
        <p:spPr bwMode="auto">
          <a:xfrm>
            <a:off x="1143000" y="2667000"/>
            <a:ext cx="6857999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Monev (Sep)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44" name="Text Box 8"/>
          <p:cNvSpPr txBox="1">
            <a:spLocks noChangeArrowheads="1"/>
          </p:cNvSpPr>
          <p:nvPr/>
        </p:nvSpPr>
        <p:spPr bwMode="auto">
          <a:xfrm>
            <a:off x="1143000" y="3581400"/>
            <a:ext cx="6857999" cy="533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Seminar Pelaksanaan (on going) (Okt)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39" name="Text Box 3"/>
          <p:cNvSpPr txBox="1">
            <a:spLocks noChangeArrowheads="1"/>
          </p:cNvSpPr>
          <p:nvPr/>
        </p:nvSpPr>
        <p:spPr bwMode="auto">
          <a:xfrm>
            <a:off x="1219200" y="4419600"/>
            <a:ext cx="6781799" cy="381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Pelaporan (Minggu ke 4 Nov)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38" name="Text Box 2"/>
          <p:cNvSpPr txBox="1">
            <a:spLocks noChangeArrowheads="1"/>
          </p:cNvSpPr>
          <p:nvPr/>
        </p:nvSpPr>
        <p:spPr bwMode="auto">
          <a:xfrm>
            <a:off x="1219200" y="5257800"/>
            <a:ext cx="6781799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Seminar Hasil (Minggu ke 1 - 2 Des)</a:t>
            </a:r>
            <a:endParaRPr kumimoji="0" lang="id-ID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4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7151" name="Rectangle 1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52" name="Rectangle 1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	</a:t>
            </a:r>
            <a:endParaRPr kumimoji="0" 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54" name="Rectangle 1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5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5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7157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525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 bwMode="auto">
          <a:xfrm rot="5400000">
            <a:off x="4419600" y="152400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rot="5400000">
            <a:off x="4420394" y="2513806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2" name="Straight Arrow Connector 21"/>
          <p:cNvCxnSpPr/>
          <p:nvPr/>
        </p:nvCxnSpPr>
        <p:spPr bwMode="auto">
          <a:xfrm rot="5400000">
            <a:off x="4420394" y="4266406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5400000">
            <a:off x="4420394" y="3428206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rot="5400000">
            <a:off x="4420394" y="5028406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sq" cmpd="sng" algn="ctr">
            <a:solidFill>
              <a:schemeClr val="accent6">
                <a:lumMod val="10000"/>
              </a:schemeClr>
            </a:solidFill>
            <a:prstDash val="solid"/>
            <a:round/>
            <a:headEnd type="none" w="sm" len="sm"/>
            <a:tailEnd type="arrow"/>
          </a:ln>
          <a:effectLst/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1714500"/>
          </a:xfrm>
        </p:spPr>
        <p:txBody>
          <a:bodyPr/>
          <a:lstStyle/>
          <a:p>
            <a:r>
              <a:rPr lang="en-US" sz="4000" smtClean="0"/>
              <a:t>Direktorat Penelitian dan Pengabdian kepada Masyarakat terdiri atas: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86050"/>
            <a:ext cx="8229600" cy="318135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mtClean="0"/>
              <a:t>Subdirektorat Program dan Evaluasi;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mtClean="0"/>
              <a:t>Subdirektorat Penelitian;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mtClean="0"/>
              <a:t>Subdirektorat Kreativitas dan Pengabdian kepada Masyarakat;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mtClean="0"/>
              <a:t>Subdirektorat Hak Kekayaan Intelektual dan Publikasi;</a:t>
            </a:r>
          </a:p>
          <a:p>
            <a:pPr marL="609600" indent="-609600">
              <a:lnSpc>
                <a:spcPct val="90000"/>
              </a:lnSpc>
              <a:buClr>
                <a:schemeClr val="tx1"/>
              </a:buClr>
              <a:buFontTx/>
              <a:buAutoNum type="alphaLcPeriod"/>
            </a:pPr>
            <a:r>
              <a:rPr lang="en-US" smtClean="0"/>
              <a:t>Subagian Tata Usaha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357188"/>
            <a:ext cx="8229600" cy="3857625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400" b="1" u="sng" dirty="0" smtClean="0">
                <a:solidFill>
                  <a:srgbClr val="000066"/>
                </a:solidFill>
              </a:rPr>
              <a:t>     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Pengembangan</a:t>
            </a:r>
            <a:r>
              <a:rPr lang="en-US" sz="2400" b="1" u="sng" dirty="0" smtClean="0">
                <a:solidFill>
                  <a:srgbClr val="000066"/>
                </a:solidFill>
              </a:rPr>
              <a:t> </a:t>
            </a:r>
            <a:r>
              <a:rPr lang="en-US" sz="2400" b="1" u="sng" dirty="0" smtClean="0">
                <a:solidFill>
                  <a:srgbClr val="000066"/>
                </a:solidFill>
              </a:rPr>
              <a:t>Portal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sebagai</a:t>
            </a:r>
            <a:r>
              <a:rPr lang="en-US" sz="2400" b="1" u="sng" dirty="0" smtClean="0">
                <a:solidFill>
                  <a:srgbClr val="000066"/>
                </a:solidFill>
              </a:rPr>
              <a:t>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Referensi</a:t>
            </a:r>
            <a:r>
              <a:rPr lang="en-US" sz="2400" b="1" u="sng" dirty="0" smtClean="0">
                <a:solidFill>
                  <a:srgbClr val="000066"/>
                </a:solidFill>
              </a:rPr>
              <a:t>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Ilmiah</a:t>
            </a:r>
            <a:r>
              <a:rPr lang="en-US" sz="2400" b="1" u="sng" dirty="0" smtClean="0">
                <a:solidFill>
                  <a:srgbClr val="000066"/>
                </a:solidFill>
              </a:rPr>
              <a:t> Indonesia “GARUDA” (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Garba</a:t>
            </a:r>
            <a:r>
              <a:rPr lang="en-US" sz="2400" b="1" u="sng" dirty="0" smtClean="0">
                <a:solidFill>
                  <a:srgbClr val="000066"/>
                </a:solidFill>
              </a:rPr>
              <a:t> </a:t>
            </a:r>
            <a:r>
              <a:rPr lang="en-US" sz="2400" b="1" u="sng" dirty="0" err="1" smtClean="0">
                <a:solidFill>
                  <a:srgbClr val="000066"/>
                </a:solidFill>
              </a:rPr>
              <a:t>Rujukan</a:t>
            </a:r>
            <a:r>
              <a:rPr lang="en-US" sz="2400" b="1" u="sng" dirty="0" smtClean="0">
                <a:solidFill>
                  <a:srgbClr val="000066"/>
                </a:solidFill>
              </a:rPr>
              <a:t> Digital )</a:t>
            </a:r>
          </a:p>
          <a:p>
            <a:pPr marL="1371600" lvl="2" indent="-457200" eaLnBrk="1" hangingPunct="1">
              <a:lnSpc>
                <a:spcPct val="90000"/>
              </a:lnSpc>
            </a:pPr>
            <a:r>
              <a:rPr lang="en-US" dirty="0" err="1" smtClean="0"/>
              <a:t>Jurnal</a:t>
            </a:r>
            <a:r>
              <a:rPr lang="en-US" dirty="0" smtClean="0"/>
              <a:t> </a:t>
            </a:r>
            <a:r>
              <a:rPr lang="en-US" dirty="0" err="1" smtClean="0"/>
              <a:t>Domestik</a:t>
            </a:r>
            <a:r>
              <a:rPr lang="en-US" dirty="0" smtClean="0"/>
              <a:t> 	</a:t>
            </a:r>
          </a:p>
          <a:p>
            <a:pPr marL="1371600" lvl="2" indent="-457200" eaLnBrk="1" hangingPunct="1">
              <a:lnSpc>
                <a:spcPct val="90000"/>
              </a:lnSpc>
            </a:pP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Pengabdian</a:t>
            </a:r>
            <a:r>
              <a:rPr lang="en-US" dirty="0" smtClean="0"/>
              <a:t> </a:t>
            </a:r>
            <a:r>
              <a:rPr lang="en-US" dirty="0" err="1" smtClean="0"/>
              <a:t>kpd</a:t>
            </a:r>
            <a:r>
              <a:rPr lang="en-US" dirty="0" smtClean="0"/>
              <a:t> </a:t>
            </a:r>
            <a:r>
              <a:rPr lang="en-US" dirty="0" err="1" smtClean="0"/>
              <a:t>Masyarakat</a:t>
            </a:r>
            <a:endParaRPr lang="en-US" dirty="0" smtClean="0"/>
          </a:p>
          <a:p>
            <a:pPr marL="1371600" lvl="2" indent="-457200" eaLnBrk="1" hangingPunct="1">
              <a:lnSpc>
                <a:spcPct val="90000"/>
              </a:lnSpc>
            </a:pPr>
            <a:r>
              <a:rPr lang="en-US" dirty="0" err="1" smtClean="0"/>
              <a:t>Skripsi</a:t>
            </a:r>
            <a:r>
              <a:rPr lang="en-US" dirty="0" smtClean="0"/>
              <a:t>, Thesis, </a:t>
            </a:r>
            <a:r>
              <a:rPr lang="en-US" dirty="0" err="1" smtClean="0"/>
              <a:t>Disertasi</a:t>
            </a:r>
            <a:endParaRPr lang="en-US" dirty="0" smtClean="0"/>
          </a:p>
          <a:p>
            <a:pPr marL="1371600" lvl="2" indent="-457200" eaLnBrk="1" hangingPunct="1">
              <a:lnSpc>
                <a:spcPct val="90000"/>
              </a:lnSpc>
            </a:pPr>
            <a:r>
              <a:rPr lang="en-US" dirty="0" err="1" smtClean="0"/>
              <a:t>Pengukuhan</a:t>
            </a:r>
            <a:r>
              <a:rPr lang="en-US" dirty="0" smtClean="0"/>
              <a:t> Guru </a:t>
            </a:r>
            <a:r>
              <a:rPr lang="en-US" dirty="0" err="1" smtClean="0"/>
              <a:t>Besar</a:t>
            </a:r>
            <a:endParaRPr lang="en-US" dirty="0" smtClean="0"/>
          </a:p>
          <a:p>
            <a:pPr marL="1371600" lvl="2" indent="-457200" eaLnBrk="1" hangingPunct="1">
              <a:lnSpc>
                <a:spcPct val="90000"/>
              </a:lnSpc>
            </a:pPr>
            <a:r>
              <a:rPr lang="en-US" dirty="0" err="1" smtClean="0"/>
              <a:t>Prosiding</a:t>
            </a:r>
            <a:r>
              <a:rPr lang="en-US" dirty="0" smtClean="0"/>
              <a:t>, </a:t>
            </a:r>
            <a:r>
              <a:rPr lang="en-US" dirty="0" err="1" smtClean="0"/>
              <a:t>Buku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Ilmiah</a:t>
            </a:r>
            <a:r>
              <a:rPr lang="en-US" dirty="0" smtClean="0"/>
              <a:t> </a:t>
            </a:r>
            <a:r>
              <a:rPr lang="en-US" dirty="0" err="1" smtClean="0"/>
              <a:t>lainnya</a:t>
            </a:r>
            <a:endParaRPr lang="en-US" sz="2800" dirty="0" smtClean="0"/>
          </a:p>
          <a:p>
            <a:pPr marL="1371600" lvl="2" indent="-457200" eaLnBrk="1" hangingPunct="1">
              <a:lnSpc>
                <a:spcPct val="90000"/>
              </a:lnSpc>
            </a:pPr>
            <a:endParaRPr lang="en-US" dirty="0" smtClean="0"/>
          </a:p>
          <a:p>
            <a:pPr marL="609600" indent="-609600" eaLnBrk="1" hangingPunct="1">
              <a:lnSpc>
                <a:spcPct val="90000"/>
              </a:lnSpc>
            </a:pPr>
            <a:endParaRPr lang="en-US" dirty="0" smtClean="0"/>
          </a:p>
        </p:txBody>
      </p:sp>
      <p:pic>
        <p:nvPicPr>
          <p:cNvPr id="87043" name="Picture 7" descr="logo-garuda-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572000"/>
            <a:ext cx="258127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2C8C736B-F8DE-403B-84AC-00FB9D202364}" type="slidenum">
              <a:rPr lang="ar-SA">
                <a:latin typeface="Arial" charset="0"/>
                <a:cs typeface="Arial" charset="0"/>
              </a:rPr>
              <a:pPr/>
              <a:t>31</a:t>
            </a:fld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95400" y="0"/>
            <a:ext cx="7493000" cy="83820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sz="3600" smtClean="0">
                <a:solidFill>
                  <a:schemeClr val="tx1"/>
                </a:solidFill>
              </a:rPr>
              <a:t>Isi Portal 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35075" y="1066800"/>
            <a:ext cx="7551738" cy="4862513"/>
          </a:xfrm>
        </p:spPr>
        <p:txBody>
          <a:bodyPr/>
          <a:lstStyle/>
          <a:p>
            <a:pPr marL="476250" indent="-476250" eaLnBrk="1" hangingPunct="1">
              <a:lnSpc>
                <a:spcPct val="90000"/>
              </a:lnSpc>
            </a:pPr>
            <a:r>
              <a:rPr lang="id-ID" sz="2000" smtClean="0"/>
              <a:t>Karya akademisi dan peneliti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Tugas akhir mahasiswa (skripsi, tesis, disertasi)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Artikel jurnal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Prosiding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Bahan ajar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Paten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Makalah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en-US" sz="2000" smtClean="0"/>
              <a:t>Pidato pengukuhan</a:t>
            </a:r>
            <a:endParaRPr lang="id-ID" sz="2000" smtClean="0"/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id-ID" sz="2000" smtClean="0"/>
              <a:t>Laporan penelitian</a:t>
            </a:r>
          </a:p>
          <a:p>
            <a:pPr marL="476250" indent="-476250" eaLnBrk="1" hangingPunct="1">
              <a:lnSpc>
                <a:spcPct val="90000"/>
              </a:lnSpc>
            </a:pPr>
            <a:r>
              <a:rPr lang="id-ID" sz="2000" smtClean="0"/>
              <a:t>Karya Umum: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id-ID" sz="2000" smtClean="0"/>
              <a:t>Fiksi : novel, puisi, cerpen, dll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id-ID" sz="2000" smtClean="0"/>
              <a:t>Film dan lukisan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id-ID" sz="2000" smtClean="0"/>
              <a:t>Desain </a:t>
            </a:r>
          </a:p>
          <a:p>
            <a:pPr marL="476250" indent="-476250" eaLnBrk="1" hangingPunct="1">
              <a:lnSpc>
                <a:spcPct val="90000"/>
              </a:lnSpc>
              <a:buFont typeface="Wingdings" pitchFamily="2" charset="2"/>
              <a:buChar char="v"/>
            </a:pPr>
            <a:r>
              <a:rPr lang="id-ID" sz="2000" smtClean="0"/>
              <a:t>dll</a:t>
            </a:r>
          </a:p>
          <a:p>
            <a:pPr marL="476250" indent="-476250" eaLnBrk="1" hangingPunct="1">
              <a:lnSpc>
                <a:spcPct val="90000"/>
              </a:lnSpc>
            </a:pPr>
            <a:endParaRPr lang="id-ID" sz="2400" smtClean="0"/>
          </a:p>
          <a:p>
            <a:pPr marL="476250" indent="-476250" eaLnBrk="1" hangingPunct="1">
              <a:lnSpc>
                <a:spcPct val="90000"/>
              </a:lnSpc>
            </a:pPr>
            <a:endParaRPr lang="id-ID" smtClean="0"/>
          </a:p>
          <a:p>
            <a:pPr marL="476250" indent="-476250" eaLnBrk="1" hangingPunct="1">
              <a:lnSpc>
                <a:spcPct val="90000"/>
              </a:lnSpc>
            </a:pPr>
            <a:endParaRPr lang="en-US" smtClean="0"/>
          </a:p>
        </p:txBody>
      </p:sp>
      <p:pic>
        <p:nvPicPr>
          <p:cNvPr id="88069" name="Picture 7" descr="logo-garuda-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2650" y="4286250"/>
            <a:ext cx="225266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2BF61D7D-828D-4B11-A163-333CD91A2C75}" type="slidenum">
              <a:rPr lang="ar-SA">
                <a:latin typeface="Arial" charset="0"/>
                <a:cs typeface="Arial" charset="0"/>
              </a:rPr>
              <a:pPr/>
              <a:t>32</a:t>
            </a:fld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62025" y="138113"/>
            <a:ext cx="7826375" cy="1376362"/>
          </a:xfrm>
        </p:spPr>
        <p:txBody>
          <a:bodyPr anchor="ctr"/>
          <a:lstStyle/>
          <a:p>
            <a:pPr eaLnBrk="1" hangingPunct="1">
              <a:defRPr/>
            </a:pPr>
            <a:r>
              <a:rPr lang="id-ID" sz="2800" smtClean="0"/>
              <a:t>Mitra (Non Perguruan Tinggi) </a:t>
            </a:r>
            <a:endParaRPr lang="en-GB" sz="2800" smtClean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235075" y="1584325"/>
            <a:ext cx="3698875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id-ID" sz="2400" i="1" kern="0" dirty="0">
                <a:latin typeface="+mn-lt"/>
              </a:rPr>
              <a:t>Existing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US" sz="2400" kern="0" dirty="0">
                <a:latin typeface="+mn-lt"/>
              </a:rPr>
              <a:t>PDII-LIPI</a:t>
            </a:r>
            <a:endParaRPr lang="id-ID" sz="2400" kern="0" dirty="0">
              <a:latin typeface="+mn-lt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PNRI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Bappenas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DPR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PTIK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Warintek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GB" sz="4000" kern="0" dirty="0">
              <a:latin typeface="+mn-lt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5086350" y="1584325"/>
            <a:ext cx="3700463" cy="4956175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id-ID" sz="2400" i="1" kern="0" dirty="0">
                <a:latin typeface="+mn-lt"/>
              </a:rPr>
              <a:t>Expecting</a:t>
            </a:r>
            <a:r>
              <a:rPr lang="id-ID" sz="2400" kern="0" dirty="0">
                <a:latin typeface="+mn-lt"/>
              </a:rPr>
              <a:t> 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BPPT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Mahkamah Kontitusi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KPK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Pustaka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Badan Informasi Publik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Bank Indonesia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Sekretariat Negara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Puslit Arkenas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id-ID" sz="2400" kern="0" dirty="0">
                <a:latin typeface="+mn-lt"/>
              </a:rPr>
              <a:t>(Usulan?.....)</a:t>
            </a:r>
            <a:endParaRPr lang="en-GB" sz="2400" kern="0" dirty="0">
              <a:latin typeface="+mn-lt"/>
            </a:endParaRPr>
          </a:p>
        </p:txBody>
      </p:sp>
      <p:pic>
        <p:nvPicPr>
          <p:cNvPr id="89094" name="Picture 7" descr="logo-garuda-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419600"/>
            <a:ext cx="225266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CA5E90CD-33A8-4E18-8964-E5B422079777}" type="slidenum">
              <a:rPr lang="ar-SA">
                <a:latin typeface="Arial" charset="0"/>
                <a:cs typeface="Arial" charset="0"/>
              </a:rPr>
              <a:pPr/>
              <a:t>33</a:t>
            </a:fld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90563" y="142875"/>
            <a:ext cx="8181975" cy="1376363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smtClean="0">
                <a:solidFill>
                  <a:srgbClr val="FF0000"/>
                </a:solidFill>
              </a:rPr>
              <a:t>Kontributor</a:t>
            </a:r>
          </a:p>
        </p:txBody>
      </p:sp>
      <p:sp>
        <p:nvSpPr>
          <p:cNvPr id="90116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642938" y="1362075"/>
            <a:ext cx="3657600" cy="45878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ITB  </a:t>
            </a:r>
            <a:endParaRPr lang="id-ID" sz="200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IPB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BINUS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USU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UI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UNRI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UGM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UK Petra Surabaya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Unika Atma Jaya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UNAIR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UPI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UT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Univ. Brawijaya</a:t>
            </a:r>
            <a:endParaRPr lang="id-ID" sz="2000" smtClean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id-ID" sz="2000" smtClean="0"/>
              <a:t>ITS</a:t>
            </a:r>
            <a:endParaRPr lang="en-US" sz="20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en-US" sz="2000" smtClean="0"/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4833938" y="1362075"/>
            <a:ext cx="3706812" cy="4435475"/>
          </a:xfrm>
          <a:prstGeom prst="rect">
            <a:avLst/>
          </a:prstGeo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en-US" sz="2400" kern="0">
              <a:latin typeface="+mn-lt"/>
            </a:endParaRP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Univ.Komputer, Bandung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UNDIP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 Negri Malang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 Muhammadiyah Malang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 Udayana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UniversitasNegri Medan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Unika. Soegjapranata 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Unika. Sanata Dharma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 Al Azhar Indonesia</a:t>
            </a:r>
          </a:p>
          <a:p>
            <a:pPr marL="533400" indent="-533400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id-ID" sz="2000" kern="0">
                <a:latin typeface="+mn-lt"/>
              </a:rPr>
              <a:t>Univ. Muhammadiyah Surakarta</a:t>
            </a:r>
            <a:endParaRPr lang="en-US" sz="2000" kern="0">
              <a:latin typeface="+mn-lt"/>
            </a:endParaRPr>
          </a:p>
        </p:txBody>
      </p:sp>
      <p:sp>
        <p:nvSpPr>
          <p:cNvPr id="90118" name="TextBox 4"/>
          <p:cNvSpPr txBox="1">
            <a:spLocks noChangeArrowheads="1"/>
          </p:cNvSpPr>
          <p:nvPr/>
        </p:nvSpPr>
        <p:spPr bwMode="auto">
          <a:xfrm>
            <a:off x="4071938" y="5248275"/>
            <a:ext cx="3997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id-ID" sz="3600" i="1">
                <a:solidFill>
                  <a:srgbClr val="FF0000"/>
                </a:solidFill>
                <a:latin typeface="Arial" charset="0"/>
              </a:rPr>
              <a:t>Welcoming others!</a:t>
            </a:r>
          </a:p>
        </p:txBody>
      </p:sp>
      <p:pic>
        <p:nvPicPr>
          <p:cNvPr id="90119" name="Picture 7" descr="logo-garuda-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05588" y="61913"/>
            <a:ext cx="2252662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EA785F63-47D9-4B6F-8E7F-48753446E5C4}" type="slidenum">
              <a:rPr lang="ar-SA">
                <a:latin typeface="Arial" charset="0"/>
                <a:cs typeface="Arial" charset="0"/>
              </a:rPr>
              <a:pPr/>
              <a:t>34</a:t>
            </a:fld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57188" y="571500"/>
            <a:ext cx="2857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000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Capaian</a:t>
            </a:r>
            <a:r>
              <a:rPr lang="en-US" sz="40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235075" y="1233488"/>
            <a:ext cx="7551738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3200" kern="0" dirty="0" err="1">
                <a:latin typeface="+mn-lt"/>
              </a:rPr>
              <a:t>Sejak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diluncurkan</a:t>
            </a:r>
            <a:r>
              <a:rPr lang="en-US" sz="3200" kern="0" dirty="0">
                <a:latin typeface="+mn-lt"/>
              </a:rPr>
              <a:t>  17 </a:t>
            </a:r>
            <a:r>
              <a:rPr lang="en-US" sz="3200" kern="0" dirty="0" err="1">
                <a:latin typeface="+mn-lt"/>
              </a:rPr>
              <a:t>Oktober</a:t>
            </a:r>
            <a:r>
              <a:rPr lang="en-US" sz="3200" kern="0" dirty="0">
                <a:latin typeface="+mn-lt"/>
              </a:rPr>
              <a:t> 2009 , Hits </a:t>
            </a:r>
            <a:r>
              <a:rPr lang="en-US" sz="3200" kern="0" dirty="0" err="1">
                <a:latin typeface="+mn-lt"/>
              </a:rPr>
              <a:t>kunjungan</a:t>
            </a:r>
            <a:r>
              <a:rPr lang="en-US" sz="3200" kern="0" dirty="0">
                <a:latin typeface="+mn-lt"/>
              </a:rPr>
              <a:t> </a:t>
            </a:r>
            <a:r>
              <a:rPr lang="id-ID" sz="3200" kern="0" dirty="0">
                <a:latin typeface="+mn-lt"/>
              </a:rPr>
              <a:t>2.2</a:t>
            </a:r>
            <a:r>
              <a:rPr lang="en-US" sz="3200" kern="0" dirty="0">
                <a:latin typeface="+mn-lt"/>
              </a:rPr>
              <a:t>7</a:t>
            </a:r>
            <a:r>
              <a:rPr lang="id-ID" sz="3200" kern="0" dirty="0">
                <a:latin typeface="+mn-lt"/>
              </a:rPr>
              <a:t>5.456 </a:t>
            </a:r>
            <a:r>
              <a:rPr lang="en-US" sz="3200" kern="0" dirty="0">
                <a:latin typeface="+mn-lt"/>
              </a:rPr>
              <a:t>hits</a:t>
            </a:r>
            <a:r>
              <a:rPr lang="id-ID" sz="3200" kern="0" dirty="0">
                <a:latin typeface="+mn-lt"/>
              </a:rPr>
              <a:t>, 12.309/hari</a:t>
            </a:r>
            <a:endParaRPr lang="en-US" sz="3200" kern="0" dirty="0">
              <a:latin typeface="+mn-lt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d-ID" sz="3200" kern="0" dirty="0">
                <a:latin typeface="+mn-lt"/>
              </a:rPr>
              <a:t>Mitra/</a:t>
            </a:r>
            <a:r>
              <a:rPr lang="en-US" sz="3200" kern="0" dirty="0" err="1">
                <a:latin typeface="+mn-lt"/>
              </a:rPr>
              <a:t>Kontributor</a:t>
            </a:r>
            <a:r>
              <a:rPr lang="id-ID" sz="3200" kern="0" dirty="0">
                <a:latin typeface="+mn-lt"/>
              </a:rPr>
              <a:t>: </a:t>
            </a:r>
            <a:r>
              <a:rPr lang="en-US" sz="3200" kern="0" dirty="0">
                <a:latin typeface="+mn-lt"/>
              </a:rPr>
              <a:t>30</a:t>
            </a:r>
            <a:r>
              <a:rPr lang="id-ID" sz="3200" kern="0" dirty="0">
                <a:latin typeface="+mn-lt"/>
              </a:rPr>
              <a:t> lembaga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3200" kern="0" dirty="0" err="1">
                <a:latin typeface="+mn-lt"/>
              </a:rPr>
              <a:t>Jumlah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judul</a:t>
            </a:r>
            <a:r>
              <a:rPr lang="en-US" sz="3200" kern="0" dirty="0">
                <a:latin typeface="+mn-lt"/>
              </a:rPr>
              <a:t> yang </a:t>
            </a:r>
            <a:r>
              <a:rPr lang="en-US" sz="3200" kern="0" dirty="0" err="1">
                <a:latin typeface="+mn-lt"/>
              </a:rPr>
              <a:t>dapat</a:t>
            </a:r>
            <a:r>
              <a:rPr lang="en-US" sz="3200" kern="0" dirty="0">
                <a:latin typeface="+mn-lt"/>
              </a:rPr>
              <a:t> </a:t>
            </a:r>
            <a:r>
              <a:rPr lang="en-US" sz="3200" kern="0" dirty="0" err="1">
                <a:latin typeface="+mn-lt"/>
              </a:rPr>
              <a:t>diakses</a:t>
            </a:r>
            <a:r>
              <a:rPr lang="en-US" sz="3200" kern="0" dirty="0">
                <a:latin typeface="+mn-lt"/>
              </a:rPr>
              <a:t> : 500</a:t>
            </a:r>
            <a:r>
              <a:rPr lang="id-ID" sz="3200" kern="0" dirty="0">
                <a:latin typeface="+mn-lt"/>
              </a:rPr>
              <a:t>.112 judul</a:t>
            </a:r>
            <a:endParaRPr lang="en-US" sz="3200" kern="0" dirty="0">
              <a:latin typeface="+mn-lt"/>
            </a:endParaRPr>
          </a:p>
        </p:txBody>
      </p:sp>
      <p:pic>
        <p:nvPicPr>
          <p:cNvPr id="91141" name="Picture 7" descr="logo-garuda-O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4419600"/>
            <a:ext cx="2252662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18" dur="indefinite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2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3" dur="indefinite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1.0"/>
                                      </p:to>
                                    </p:set>
                                    <p:animEffect filter="image" prLst="opacity: 1.0">
                                      <p:cBhvr rctx="IE">
                                        <p:cTn id="28" dur="indefinite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6" grpI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 idx="4294967295"/>
          </p:nvPr>
        </p:nvSpPr>
        <p:spPr>
          <a:xfrm>
            <a:off x="642938" y="1714500"/>
            <a:ext cx="8229600" cy="1143000"/>
          </a:xfrm>
        </p:spPr>
        <p:txBody>
          <a:bodyPr anchor="ctr"/>
          <a:lstStyle/>
          <a:p>
            <a:pPr marL="342900" indent="-342900" eaLnBrk="1" hangingPunct="1">
              <a:defRPr/>
            </a:pPr>
            <a:r>
              <a:rPr lang="en-US" b="1" smtClean="0"/>
              <a:t>www.garuda.kemdiknas.go.id</a:t>
            </a:r>
            <a:endParaRPr lang="id-ID" sz="4000" b="1" smtClean="0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fld id="{53C82A43-191D-4FB3-AEAB-C583FEC28FB2}" type="slidenum">
              <a:rPr lang="ar-SA">
                <a:latin typeface="Arial" charset="0"/>
                <a:cs typeface="Arial" charset="0"/>
              </a:rPr>
              <a:pPr/>
              <a:t>35</a:t>
            </a:fld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92164" name="Picture 7" descr="logo-garuda-OK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429000" y="4087813"/>
            <a:ext cx="4430713" cy="1846262"/>
          </a:xfr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1" hangingPunct="1"/>
            <a:fld id="{CCFCBDB1-B3FA-4993-A32A-74D24AF4621F}" type="slidenum">
              <a:rPr lang="ar-SA" sz="1400">
                <a:latin typeface="Arial" charset="0"/>
                <a:cs typeface="Arial" charset="0"/>
              </a:rPr>
              <a:pPr algn="r" eaLnBrk="1" hangingPunct="1"/>
              <a:t>36</a:t>
            </a:fld>
            <a:endParaRPr lang="en-US" sz="1400">
              <a:latin typeface="Arial" charset="0"/>
            </a:endParaRPr>
          </a:p>
        </p:txBody>
      </p:sp>
      <p:sp>
        <p:nvSpPr>
          <p:cNvPr id="37901" name="Text Box 13" descr="Parchment"/>
          <p:cNvSpPr txBox="1">
            <a:spLocks noChangeArrowheads="1"/>
          </p:cNvSpPr>
          <p:nvPr/>
        </p:nvSpPr>
        <p:spPr bwMode="auto">
          <a:xfrm>
            <a:off x="0" y="1844675"/>
            <a:ext cx="91440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n-US" sz="20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Direktorat Jenderal Pendidikan Tinggi </a:t>
            </a:r>
          </a:p>
          <a:p>
            <a:pPr algn="ctr">
              <a:defRPr/>
            </a:pPr>
            <a:r>
              <a:rPr lang="en-US"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Kementerian Pendidikan Nasional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1763713" y="4797425"/>
            <a:ext cx="5546725" cy="45720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400" b="1">
                <a:solidFill>
                  <a:srgbClr val="000000"/>
                </a:solidFill>
                <a:latin typeface="Verdana" pitchFamily="34" charset="0"/>
              </a:rPr>
              <a:t>http://dikti.kemdiknas.go.id</a:t>
            </a:r>
          </a:p>
        </p:txBody>
      </p:sp>
      <p:pic>
        <p:nvPicPr>
          <p:cNvPr id="93189" name="Picture 12" descr="lambang-dik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260350"/>
            <a:ext cx="2039938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486033" y="2744787"/>
            <a:ext cx="6415580" cy="1200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</a:rPr>
              <a:t>Terima</a:t>
            </a:r>
            <a:r>
              <a:rPr lang="en-US" sz="7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</a:rPr>
              <a:t> </a:t>
            </a:r>
            <a:r>
              <a:rPr lang="en-US" sz="7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" charset="0"/>
              </a:rPr>
              <a:t>kasih</a:t>
            </a:r>
            <a:endParaRPr lang="en-US" sz="7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5" descr="Parchment"/>
          <p:cNvGraphicFramePr>
            <a:graphicFrameLocks noChangeAspect="1"/>
          </p:cNvGraphicFramePr>
          <p:nvPr/>
        </p:nvGraphicFramePr>
        <p:xfrm>
          <a:off x="-1000164" y="-628445"/>
          <a:ext cx="10644262" cy="7486446"/>
        </p:xfrm>
        <a:graphic>
          <a:graphicData uri="http://schemas.openxmlformats.org/presentationml/2006/ole">
            <p:oleObj spid="_x0000_s165892" name="Acrobat Document" r:id="rId3" imgW="7542857" imgH="583011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91600" cy="671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04800" y="381000"/>
            <a:ext cx="8610600" cy="6248400"/>
          </a:xfrm>
          <a:prstGeom prst="rect">
            <a:avLst/>
          </a:prstGeom>
          <a:noFill/>
          <a:ln w="57150" cmpd="thickThin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id-ID">
              <a:latin typeface="Arial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04800" y="4572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400" b="1">
                <a:latin typeface="Arial" charset="0"/>
              </a:rPr>
              <a:t>SINERGISME TRIDHARMA PERGURUAN TINGGI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505200" y="990600"/>
            <a:ext cx="2133600" cy="8350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PUBLIKASI PATENT PENGUASAAN IPTEK DAN SENI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858000" y="3767138"/>
            <a:ext cx="1828800" cy="590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JASA NILAI-NILAI BARU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858000" y="2928938"/>
            <a:ext cx="1828800" cy="835025"/>
          </a:xfrm>
          <a:prstGeom prst="rect">
            <a:avLst/>
          </a:prstGeom>
          <a:solidFill>
            <a:srgbClr val="0000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  <a:latin typeface="Arial" charset="0"/>
              </a:rPr>
              <a:t>PENGABDIAN KEPADA MASYARAKAT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57200" y="3797300"/>
            <a:ext cx="1752600" cy="10795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PENINGKATAN PENGETAHUAN DIKTAT, BUKU MODUL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457200" y="3022600"/>
            <a:ext cx="1752600" cy="774700"/>
          </a:xfrm>
          <a:prstGeom prst="rect">
            <a:avLst/>
          </a:prstGeom>
          <a:solidFill>
            <a:srgbClr val="0000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sz="80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  <a:latin typeface="Arial" charset="0"/>
              </a:rPr>
              <a:t>PENDIDIKAN</a:t>
            </a:r>
          </a:p>
          <a:p>
            <a:pPr algn="ctr" eaLnBrk="1" hangingPunct="1">
              <a:spcBef>
                <a:spcPct val="50000"/>
              </a:spcBef>
            </a:pP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581400" y="5105400"/>
            <a:ext cx="2133600" cy="854075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latin typeface="Arial" charset="0"/>
              </a:rPr>
              <a:t>KARIR DAN KESEJAHTERAAN DOSEN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505200" y="1828800"/>
            <a:ext cx="2133600" cy="774700"/>
          </a:xfrm>
          <a:prstGeom prst="rect">
            <a:avLst/>
          </a:prstGeom>
          <a:solidFill>
            <a:srgbClr val="0000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sz="800">
              <a:latin typeface="Arial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1600" b="1">
                <a:solidFill>
                  <a:schemeClr val="bg1"/>
                </a:solidFill>
                <a:latin typeface="Arial" charset="0"/>
              </a:rPr>
              <a:t>PENELITIAN</a:t>
            </a:r>
          </a:p>
          <a:p>
            <a:pPr algn="ctr" eaLnBrk="1" hangingPunct="1">
              <a:spcBef>
                <a:spcPct val="50000"/>
              </a:spcBef>
            </a:pP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71" name="Line 11"/>
          <p:cNvSpPr>
            <a:spLocks noChangeShapeType="1"/>
          </p:cNvSpPr>
          <p:nvPr/>
        </p:nvSpPr>
        <p:spPr bwMode="auto">
          <a:xfrm>
            <a:off x="2209800" y="3429000"/>
            <a:ext cx="46482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4648200" y="3810000"/>
            <a:ext cx="0" cy="1219200"/>
          </a:xfrm>
          <a:prstGeom prst="line">
            <a:avLst/>
          </a:prstGeom>
          <a:noFill/>
          <a:ln w="28575">
            <a:solidFill>
              <a:srgbClr val="3399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 flipH="1">
            <a:off x="1295400" y="1828800"/>
            <a:ext cx="2209800" cy="12192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1600200" y="1981200"/>
            <a:ext cx="1905000" cy="10668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 flipH="1" flipV="1">
            <a:off x="5638800" y="1828800"/>
            <a:ext cx="2133600" cy="11430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>
            <a:off x="5638800" y="2057400"/>
            <a:ext cx="1752600" cy="9144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276600" y="3657600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PENGETAHUAN  PRAKTEK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3124200" y="3165475"/>
            <a:ext cx="2819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DIKMAS YANMAS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 rot="1700681">
            <a:off x="5638800" y="2139950"/>
            <a:ext cx="2635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PERMASALAHAN TERAPAN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 rot="1700681">
            <a:off x="5535613" y="2357438"/>
            <a:ext cx="1393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cara problem solving</a:t>
            </a:r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2209800" y="3581400"/>
            <a:ext cx="46482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2209800" y="4419600"/>
            <a:ext cx="1371600" cy="609600"/>
          </a:xfrm>
          <a:prstGeom prst="line">
            <a:avLst/>
          </a:prstGeom>
          <a:noFill/>
          <a:ln w="28575">
            <a:solidFill>
              <a:srgbClr val="3399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83" name="Line 23"/>
          <p:cNvSpPr>
            <a:spLocks noChangeShapeType="1"/>
          </p:cNvSpPr>
          <p:nvPr/>
        </p:nvSpPr>
        <p:spPr bwMode="auto">
          <a:xfrm flipH="1">
            <a:off x="5715000" y="4267200"/>
            <a:ext cx="1143000" cy="762000"/>
          </a:xfrm>
          <a:prstGeom prst="line">
            <a:avLst/>
          </a:prstGeom>
          <a:noFill/>
          <a:ln w="28575">
            <a:solidFill>
              <a:srgbClr val="3399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 rot="-1707715">
            <a:off x="1371600" y="21336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BAHAN AJAR BARU</a:t>
            </a: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 rot="-1707715">
            <a:off x="2003425" y="2408238"/>
            <a:ext cx="168751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400">
                <a:latin typeface="Arial" charset="0"/>
              </a:rPr>
              <a:t>latar belakang pengetahuan &amp; metodologi</a:t>
            </a: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57200" y="4953000"/>
            <a:ext cx="1828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400">
                <a:latin typeface="Arial" charset="0"/>
              </a:rPr>
              <a:t>-angka kredit</a:t>
            </a:r>
          </a:p>
          <a:p>
            <a:pPr eaLnBrk="1" hangingPunct="1"/>
            <a:r>
              <a:rPr lang="en-US" sz="1400">
                <a:latin typeface="Arial" charset="0"/>
              </a:rPr>
              <a:t>-gaji</a:t>
            </a:r>
          </a:p>
          <a:p>
            <a:pPr eaLnBrk="1" hangingPunct="1"/>
            <a:r>
              <a:rPr lang="en-US" sz="1400">
                <a:latin typeface="Arial" charset="0"/>
              </a:rPr>
              <a:t>-penghargaan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6553200" y="4800600"/>
            <a:ext cx="2362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400">
                <a:latin typeface="Arial" charset="0"/>
              </a:rPr>
              <a:t>-angka kredit</a:t>
            </a:r>
          </a:p>
          <a:p>
            <a:pPr eaLnBrk="1" hangingPunct="1"/>
            <a:r>
              <a:rPr lang="en-US" sz="1400">
                <a:latin typeface="Arial" charset="0"/>
              </a:rPr>
              <a:t>-dana jasa kerjasama</a:t>
            </a:r>
          </a:p>
          <a:p>
            <a:pPr eaLnBrk="1" hangingPunct="1"/>
            <a:r>
              <a:rPr lang="en-US" sz="1400">
                <a:latin typeface="Arial" charset="0"/>
              </a:rPr>
              <a:t>-penghargaan</a:t>
            </a: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6553200" y="990600"/>
            <a:ext cx="2133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1400" dirty="0">
                <a:latin typeface="Arial" charset="0"/>
              </a:rPr>
              <a:t>-angka kredit</a:t>
            </a:r>
          </a:p>
          <a:p>
            <a:pPr eaLnBrk="1" hangingPunct="1"/>
            <a:r>
              <a:rPr lang="en-US" sz="1400" dirty="0">
                <a:latin typeface="Arial" charset="0"/>
              </a:rPr>
              <a:t>-dana penelitian</a:t>
            </a:r>
          </a:p>
          <a:p>
            <a:pPr eaLnBrk="1" hangingPunct="1"/>
            <a:r>
              <a:rPr lang="en-US" sz="1400" dirty="0">
                <a:latin typeface="Arial" charset="0"/>
              </a:rPr>
              <a:t>-penghargaan</a:t>
            </a: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304800" y="6262688"/>
            <a:ext cx="8534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300">
                <a:latin typeface="Arial" charset="0"/>
              </a:rPr>
              <a:t>Ket: Dalam Pelaksanaan Tridharma Terjadi Bina Kemampuan Akademik Dan Manajemen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2492375"/>
            <a:ext cx="8077200" cy="1905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UU 20 Tahun 2003 SISDIKNAS, Tugas Dosen:</a:t>
            </a:r>
            <a:b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1. Mengajar</a:t>
            </a:r>
            <a:b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2  Meneliti</a:t>
            </a:r>
            <a:b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 Pengabdian Kepada Masyarakat</a:t>
            </a:r>
          </a:p>
        </p:txBody>
      </p:sp>
      <p:sp>
        <p:nvSpPr>
          <p:cNvPr id="95235" name="Rectangle 3"/>
          <p:cNvSpPr>
            <a:spLocks noRot="1" noChangeArrowheads="1"/>
          </p:cNvSpPr>
          <p:nvPr/>
        </p:nvSpPr>
        <p:spPr bwMode="auto">
          <a:xfrm>
            <a:off x="533400" y="4495800"/>
            <a:ext cx="861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900113" y="506413"/>
            <a:ext cx="8243887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Arial" charset="0"/>
              </a:rPr>
              <a:t>MENGAPA DOSEN HARUS MELAKUKAN PENELITIAN DAN PENGABDIAN KEPADA MASYARAKAT? (NORMATIF)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7393</TotalTime>
  <Words>1526</Words>
  <Application>Microsoft Office PowerPoint</Application>
  <PresentationFormat>On-screen Show (4:3)</PresentationFormat>
  <Paragraphs>314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Balloons</vt:lpstr>
      <vt:lpstr>Default Design</vt:lpstr>
      <vt:lpstr>Pixel</vt:lpstr>
      <vt:lpstr>Acrobat Document</vt:lpstr>
      <vt:lpstr>Direktorat Penelitian dan Pengabdian kepada Masyarakat (DP2M)</vt:lpstr>
      <vt:lpstr>Dalam melaksanakan tugas DP2M menyelenggarakan fungsi:</vt:lpstr>
      <vt:lpstr>Direktorat Penelitian dan Pengabdian kepada Masyarakat terdiri atas:</vt:lpstr>
      <vt:lpstr>Slide 4</vt:lpstr>
      <vt:lpstr>Slide 5</vt:lpstr>
      <vt:lpstr>Slide 6</vt:lpstr>
      <vt:lpstr>Slide 7</vt:lpstr>
      <vt:lpstr>Slide 8</vt:lpstr>
      <vt:lpstr>UU 20 Tahun 2003 SISDIKNAS, Tugas Dosen: 1. Mengajar 2  Meneliti 3. Pengabdian Kepada Masyarakat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Isi Portal </vt:lpstr>
      <vt:lpstr>Mitra (Non Perguruan Tinggi) </vt:lpstr>
      <vt:lpstr>Kontributor</vt:lpstr>
      <vt:lpstr>Slide 34</vt:lpstr>
      <vt:lpstr>www.garuda.kemdiknas.go.id</vt:lpstr>
      <vt:lpstr>Slide 36</vt:lpstr>
    </vt:vector>
  </TitlesOfParts>
  <Company>Telp. 8701260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YSC</dc:creator>
  <cp:lastModifiedBy>User</cp:lastModifiedBy>
  <cp:revision>755</cp:revision>
  <dcterms:created xsi:type="dcterms:W3CDTF">2003-07-19T04:53:43Z</dcterms:created>
  <dcterms:modified xsi:type="dcterms:W3CDTF">2011-03-31T11:22:54Z</dcterms:modified>
</cp:coreProperties>
</file>